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557" r:id="rId3"/>
    <p:sldId id="533" r:id="rId4"/>
    <p:sldId id="535" r:id="rId5"/>
    <p:sldId id="558" r:id="rId6"/>
    <p:sldId id="537" r:id="rId7"/>
    <p:sldId id="539" r:id="rId8"/>
    <p:sldId id="540" r:id="rId9"/>
    <p:sldId id="544" r:id="rId10"/>
    <p:sldId id="580" r:id="rId11"/>
    <p:sldId id="581" r:id="rId12"/>
    <p:sldId id="582" r:id="rId13"/>
    <p:sldId id="583" r:id="rId14"/>
    <p:sldId id="584" r:id="rId15"/>
    <p:sldId id="585" r:id="rId16"/>
    <p:sldId id="538" r:id="rId17"/>
    <p:sldId id="532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60" autoAdjust="0"/>
  </p:normalViewPr>
  <p:slideViewPr>
    <p:cSldViewPr>
      <p:cViewPr varScale="1">
        <p:scale>
          <a:sx n="76" d="100"/>
          <a:sy n="76" d="100"/>
        </p:scale>
        <p:origin x="1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3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9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1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61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52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58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1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/>
            </a:br>
            <a:r>
              <a:rPr lang="en-US"/>
              <a:t>Summer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6)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Mitrovic, A., Koedinger, K. R., &amp; Martin, B. (2003). A comparative analysis of cognitive tutoring and constraint-based modeling. In International Conference on User Modeling (pp. 313-322). Springer, Berlin, Heidelberg.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Very clear differentiation between Model Tracing and Constraint-Based Modeling</a:t>
            </a:r>
          </a:p>
          <a:p>
            <a:pPr lvl="1"/>
            <a:r>
              <a:rPr lang="en-US" dirty="0"/>
              <a:t>CBM is the other of the two classic approaches to input categorization in 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8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6)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 err="1"/>
              <a:t>Aleven</a:t>
            </a:r>
            <a:r>
              <a:rPr lang="en-US" dirty="0"/>
              <a:t>, V., McLaren, B. M., Sewall, J., Van </a:t>
            </a:r>
            <a:r>
              <a:rPr lang="en-US" dirty="0" err="1"/>
              <a:t>Velsen</a:t>
            </a:r>
            <a:r>
              <a:rPr lang="en-US" dirty="0"/>
              <a:t>, M., Popescu, O., Demi, S., ... &amp; Koedinger, K. R. (2016). Example-tracing tutors: Intelligent tutor development for nonprogrammers. International Journal of Artificial Intelligence in Education, 26(1), 224-269.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A faster, easier alternative to Cognitive Modeling that also supports Model Tracing</a:t>
            </a:r>
          </a:p>
          <a:p>
            <a:pPr lvl="1"/>
            <a:r>
              <a:rPr lang="en-US" dirty="0"/>
              <a:t>Still widely used by researchers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1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6)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Paquette, L., </a:t>
            </a:r>
            <a:r>
              <a:rPr lang="en-US" dirty="0" err="1"/>
              <a:t>Lebeau</a:t>
            </a:r>
            <a:r>
              <a:rPr lang="en-US" dirty="0"/>
              <a:t>, J. F., &amp; Mayers, A. (2010). Authoring problem-solving tutors: A comparison between ASTUS and CTAT. In Advances in intelligent tutoring systems (pp. 377-405). Springer, Berlin, Heidelberg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Alternative to ACT-R/TDK and CTAT for Model Tracing</a:t>
            </a:r>
          </a:p>
        </p:txBody>
      </p:sp>
    </p:spTree>
    <p:extLst>
      <p:ext uri="{BB962C8B-B14F-4D97-AF65-F5344CB8AC3E}">
        <p14:creationId xmlns:p14="http://schemas.microsoft.com/office/powerpoint/2010/main" val="314674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6)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McNichols, H., Zhang, M., &amp; Lan, A. (2023). Algebra Error Classification with Large Language Models. In International Conference on Artificial Intelligence in Education (pp. 365-376).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Early paper using LLMs for input recognition and classification with adaptive learning system data</a:t>
            </a:r>
          </a:p>
          <a:p>
            <a:pPr lvl="1"/>
            <a:r>
              <a:rPr lang="en-US" dirty="0"/>
              <a:t>Surprisingly little published right now in July 2024</a:t>
            </a:r>
          </a:p>
          <a:p>
            <a:pPr lvl="1"/>
            <a:r>
              <a:rPr lang="en-US" dirty="0"/>
              <a:t>I think that’s because a lot of LLM-based ALS are entirely skipping the explicit diagnosis step and going straight from student input to feedback</a:t>
            </a:r>
          </a:p>
        </p:txBody>
      </p:sp>
    </p:spTree>
    <p:extLst>
      <p:ext uri="{BB962C8B-B14F-4D97-AF65-F5344CB8AC3E}">
        <p14:creationId xmlns:p14="http://schemas.microsoft.com/office/powerpoint/2010/main" val="3384846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6)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Mitrovic, A. (2012). Fifteen years of constraint-based tutors: what we have achieved and where we are going. User modeling and user-adapted interaction, 22(1-2), 39-72.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Thorough summary of work on systems using constraint-based models</a:t>
            </a:r>
          </a:p>
          <a:p>
            <a:pPr lvl="1"/>
            <a:r>
              <a:rPr lang="en-US" dirty="0"/>
              <a:t>There’s been more since then, of course</a:t>
            </a:r>
          </a:p>
          <a:p>
            <a:pPr lvl="1"/>
            <a:r>
              <a:rPr lang="en-US" dirty="0"/>
              <a:t>But this captures a lot of the key work</a:t>
            </a:r>
          </a:p>
        </p:txBody>
      </p:sp>
    </p:spTree>
    <p:extLst>
      <p:ext uri="{BB962C8B-B14F-4D97-AF65-F5344CB8AC3E}">
        <p14:creationId xmlns:p14="http://schemas.microsoft.com/office/powerpoint/2010/main" val="1762055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6)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Roll, I., </a:t>
            </a:r>
            <a:r>
              <a:rPr lang="en-US" dirty="0" err="1"/>
              <a:t>Aleven</a:t>
            </a:r>
            <a:r>
              <a:rPr lang="en-US" dirty="0"/>
              <a:t>, V., &amp; Koedinger, K. R. (2010). The invention lab: Using a hybrid of model tracing and constraint-based modeling to offer intelligent support in inquiry environments. In International Conference on Intelligent Tutoring Systems (pp. 115-124). Springer, Berlin, Heidelberg.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A rare example of integrating these two classical paradigms that explores further the benefits of each</a:t>
            </a:r>
          </a:p>
        </p:txBody>
      </p:sp>
    </p:spTree>
    <p:extLst>
      <p:ext uri="{BB962C8B-B14F-4D97-AF65-F5344CB8AC3E}">
        <p14:creationId xmlns:p14="http://schemas.microsoft.com/office/powerpoint/2010/main" val="579843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4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BEA-D9D6-568D-A600-E3C49195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9C9-508E-863C-DB43-0B236B8B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July 12 – Semester Paper Topic Prospectus due</a:t>
            </a:r>
          </a:p>
          <a:p>
            <a:r>
              <a:rPr lang="en-US" dirty="0"/>
              <a:t>July 17 – VIVI-SD 5 due</a:t>
            </a:r>
          </a:p>
          <a:p>
            <a:r>
              <a:rPr lang="en-US" dirty="0"/>
              <a:t>July 18 – Assessing and Tutoring Complex Behavior AMA</a:t>
            </a:r>
          </a:p>
          <a:p>
            <a:r>
              <a:rPr lang="en-US" dirty="0"/>
              <a:t>July 24 – VIVI-SD 5 due</a:t>
            </a:r>
          </a:p>
          <a:p>
            <a:r>
              <a:rPr lang="en-US" dirty="0"/>
              <a:t>July 25 – SRL and Engagement AMA</a:t>
            </a:r>
          </a:p>
          <a:p>
            <a:r>
              <a:rPr lang="en-US" dirty="0"/>
              <a:t>July 31 – VIVI-SD 6 due</a:t>
            </a:r>
          </a:p>
          <a:p>
            <a:r>
              <a:rPr lang="en-US" dirty="0"/>
              <a:t>August 1 – Semester Paper Due</a:t>
            </a:r>
          </a:p>
        </p:txBody>
      </p:sp>
    </p:spTree>
    <p:extLst>
      <p:ext uri="{BB962C8B-B14F-4D97-AF65-F5344CB8AC3E}">
        <p14:creationId xmlns:p14="http://schemas.microsoft.com/office/powerpoint/2010/main" val="1559630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C1A-4FF4-4269-16E9-A3EA51ED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Google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628C-37CD-C408-5824-EBFCCBFAF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here instead of in the chat window</a:t>
            </a:r>
          </a:p>
          <a:p>
            <a:endParaRPr lang="en-US" dirty="0"/>
          </a:p>
          <a:p>
            <a:r>
              <a:rPr lang="en-US" dirty="0"/>
              <a:t>https://docs.google.com/document/d/1c7_fjnBV_SsLdqnAdpiw9BvBuzjX06zAFFBtcy8giNQ/edit?usp=sharing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99505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E24A-3383-2947-2D39-310EED4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16BB-2413-A6BE-441C-21D9E64F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should have watched the lecture videos for week 6</a:t>
            </a:r>
          </a:p>
          <a:p>
            <a:r>
              <a:rPr lang="en-US" dirty="0"/>
              <a:t>You should have read the core readings for week 6</a:t>
            </a:r>
          </a:p>
          <a:p>
            <a:r>
              <a:rPr lang="en-US" dirty="0"/>
              <a:t>You should have submitted your final draft of assignment 1</a:t>
            </a:r>
          </a:p>
          <a:p>
            <a:r>
              <a:rPr lang="en-US" dirty="0"/>
              <a:t>You should have completed VIVI-SD activity 4</a:t>
            </a:r>
          </a:p>
          <a:p>
            <a:r>
              <a:rPr lang="en-US" dirty="0"/>
              <a:t>You should be about to submit your topic prospectus</a:t>
            </a:r>
          </a:p>
        </p:txBody>
      </p:sp>
    </p:spTree>
    <p:extLst>
      <p:ext uri="{BB962C8B-B14F-4D97-AF65-F5344CB8AC3E}">
        <p14:creationId xmlns:p14="http://schemas.microsoft.com/office/powerpoint/2010/main" val="16713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 </a:t>
            </a:r>
            <a:br>
              <a:rPr lang="en-US" dirty="0"/>
            </a:br>
            <a:r>
              <a:rPr lang="en-US" dirty="0"/>
              <a:t>System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EECC-F505-9826-3639-60D50B0F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</a:t>
            </a:r>
            <a:br>
              <a:rPr lang="en-US" dirty="0"/>
            </a:br>
            <a:r>
              <a:rPr lang="en-US" dirty="0"/>
              <a:t>VIVI-SD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871-E31C-AB2F-54C9-8C642C43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9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video?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readings?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6)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457200" lvl="1" indent="0">
              <a:buNone/>
            </a:pPr>
            <a:r>
              <a:rPr lang="en-US" dirty="0"/>
              <a:t>Anderson, J. R., Boyle, C. F., Corbett, A. T., &amp; Lewis, M. W. (1990). Cognitive modeling and intelligent tutoring. Artificial intelligence, 42(1), 7-49.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Very clear description of the Cognitive Modeling underscoring Model Tracing, and its use in the early Cognitive Tutor</a:t>
            </a:r>
          </a:p>
          <a:p>
            <a:pPr lvl="1"/>
            <a:r>
              <a:rPr lang="en-US" dirty="0"/>
              <a:t>One of the two classic approaches to input categorization in ITS</a:t>
            </a:r>
          </a:p>
          <a:p>
            <a:pPr lvl="1"/>
            <a:r>
              <a:rPr lang="en-US" dirty="0"/>
              <a:t>Helps developers understand the domain better as well as recognize and categorize student behavior</a:t>
            </a:r>
          </a:p>
        </p:txBody>
      </p:sp>
    </p:spTree>
    <p:extLst>
      <p:ext uri="{BB962C8B-B14F-4D97-AF65-F5344CB8AC3E}">
        <p14:creationId xmlns:p14="http://schemas.microsoft.com/office/powerpoint/2010/main" val="147890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810</Words>
  <Application>Microsoft Office PowerPoint</Application>
  <PresentationFormat>On-screen Show (4:3)</PresentationFormat>
  <Paragraphs>100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Adaptive Learning Systems</vt:lpstr>
      <vt:lpstr>Today’s Google Doc</vt:lpstr>
      <vt:lpstr>By this point </vt:lpstr>
      <vt:lpstr>Comments or Questions about  System Review?</vt:lpstr>
      <vt:lpstr>Comments or Questions about VIVI-SD activity</vt:lpstr>
      <vt:lpstr>AMA</vt:lpstr>
      <vt:lpstr>Thoughts/Questions  on the video?</vt:lpstr>
      <vt:lpstr>Thoughts/questions  on the readings?</vt:lpstr>
      <vt:lpstr>Readings (Week 6) (Core)</vt:lpstr>
      <vt:lpstr>Readings (Week 6) (Core)</vt:lpstr>
      <vt:lpstr>Readings (Week 6) (Optional)</vt:lpstr>
      <vt:lpstr>Readings (Week 6) (Optional)</vt:lpstr>
      <vt:lpstr>Readings (Week 6) (Optional)</vt:lpstr>
      <vt:lpstr>Readings (Week 6) (Optional)</vt:lpstr>
      <vt:lpstr>Readings (Week 6) (Optional)</vt:lpstr>
      <vt:lpstr>AMA</vt:lpstr>
      <vt:lpstr>Upcoming Dates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529</cp:revision>
  <dcterms:created xsi:type="dcterms:W3CDTF">2010-01-07T20:34:12Z</dcterms:created>
  <dcterms:modified xsi:type="dcterms:W3CDTF">2024-06-30T08:42:42Z</dcterms:modified>
</cp:coreProperties>
</file>