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413" r:id="rId3"/>
    <p:sldId id="733" r:id="rId4"/>
    <p:sldId id="790" r:id="rId5"/>
    <p:sldId id="813" r:id="rId6"/>
    <p:sldId id="786" r:id="rId7"/>
    <p:sldId id="787" r:id="rId8"/>
    <p:sldId id="788" r:id="rId9"/>
    <p:sldId id="789" r:id="rId10"/>
    <p:sldId id="791" r:id="rId11"/>
    <p:sldId id="369" r:id="rId12"/>
    <p:sldId id="372" r:id="rId13"/>
    <p:sldId id="376" r:id="rId14"/>
    <p:sldId id="373" r:id="rId15"/>
    <p:sldId id="374" r:id="rId16"/>
    <p:sldId id="375" r:id="rId17"/>
    <p:sldId id="415" r:id="rId18"/>
    <p:sldId id="353" r:id="rId19"/>
    <p:sldId id="793" r:id="rId20"/>
    <p:sldId id="361" r:id="rId21"/>
    <p:sldId id="795" r:id="rId22"/>
    <p:sldId id="796" r:id="rId23"/>
    <p:sldId id="814" r:id="rId24"/>
    <p:sldId id="798" r:id="rId25"/>
    <p:sldId id="806" r:id="rId26"/>
    <p:sldId id="804" r:id="rId27"/>
    <p:sldId id="805" r:id="rId28"/>
    <p:sldId id="807" r:id="rId29"/>
    <p:sldId id="383" r:id="rId30"/>
    <p:sldId id="808" r:id="rId31"/>
    <p:sldId id="802" r:id="rId32"/>
    <p:sldId id="392" r:id="rId33"/>
    <p:sldId id="816" r:id="rId34"/>
    <p:sldId id="815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450ECB-0C65-4AF3-957C-153223C1837D}">
          <p14:sldIdLst>
            <p14:sldId id="256"/>
            <p14:sldId id="413"/>
            <p14:sldId id="733"/>
            <p14:sldId id="790"/>
            <p14:sldId id="813"/>
            <p14:sldId id="786"/>
            <p14:sldId id="787"/>
            <p14:sldId id="788"/>
            <p14:sldId id="789"/>
            <p14:sldId id="791"/>
            <p14:sldId id="369"/>
            <p14:sldId id="372"/>
            <p14:sldId id="376"/>
            <p14:sldId id="373"/>
            <p14:sldId id="374"/>
            <p14:sldId id="375"/>
            <p14:sldId id="415"/>
            <p14:sldId id="353"/>
            <p14:sldId id="793"/>
            <p14:sldId id="361"/>
            <p14:sldId id="795"/>
            <p14:sldId id="796"/>
            <p14:sldId id="814"/>
            <p14:sldId id="798"/>
            <p14:sldId id="806"/>
            <p14:sldId id="804"/>
            <p14:sldId id="805"/>
            <p14:sldId id="807"/>
            <p14:sldId id="383"/>
            <p14:sldId id="808"/>
            <p14:sldId id="802"/>
            <p14:sldId id="392"/>
            <p14:sldId id="816"/>
            <p14:sldId id="815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2360" autoAdjust="0"/>
  </p:normalViewPr>
  <p:slideViewPr>
    <p:cSldViewPr>
      <p:cViewPr varScale="1">
        <p:scale>
          <a:sx n="75" d="100"/>
          <a:sy n="75" d="100"/>
        </p:scale>
        <p:origin x="10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01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F6D3-649B-BE66-D918-14197E5F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Tracing Requires…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0CA0-BD29-4F8B-B8FB-2CC9AF92C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 cognitive model</a:t>
            </a:r>
          </a:p>
          <a:p>
            <a:endParaRPr lang="en-US" dirty="0"/>
          </a:p>
          <a:p>
            <a:r>
              <a:rPr lang="en-US" dirty="0"/>
              <a:t>Which requires…</a:t>
            </a:r>
          </a:p>
          <a:p>
            <a:endParaRPr lang="en-US" dirty="0"/>
          </a:p>
          <a:p>
            <a:r>
              <a:rPr lang="en-US" dirty="0"/>
              <a:t>… A cognitive architecture </a:t>
            </a:r>
          </a:p>
        </p:txBody>
      </p:sp>
    </p:spTree>
    <p:extLst>
      <p:ext uri="{BB962C8B-B14F-4D97-AF65-F5344CB8AC3E}">
        <p14:creationId xmlns:p14="http://schemas.microsoft.com/office/powerpoint/2010/main" val="152315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cognitive modeling architecture is a framework for developing models of human {behavior, learning}.</a:t>
            </a:r>
          </a:p>
          <a:p>
            <a:endParaRPr lang="en-US" dirty="0"/>
          </a:p>
          <a:p>
            <a:r>
              <a:rPr lang="en-US" dirty="0"/>
              <a:t>The architecture forces you to make your model plausible based on what we know about humans.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ACT-R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“Adaptive Character of Thought”</a:t>
            </a:r>
          </a:p>
          <a:p>
            <a:r>
              <a:rPr lang="en-US" dirty="0"/>
              <a:t>“Atomic Components of Thought”</a:t>
            </a:r>
          </a:p>
          <a:p>
            <a:r>
              <a:rPr lang="en-US" dirty="0"/>
              <a:t>“Anderson’s Cool Theory”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130800"/>
            <a:ext cx="146050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ACT-R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“Adaptive Character of Thought”</a:t>
            </a:r>
          </a:p>
          <a:p>
            <a:r>
              <a:rPr lang="en-US" dirty="0"/>
              <a:t>“Atomic Components of Thought”</a:t>
            </a:r>
          </a:p>
          <a:p>
            <a:r>
              <a:rPr lang="en-US" dirty="0"/>
              <a:t>“Anderson’s Cool Theory”</a:t>
            </a:r>
          </a:p>
          <a:p>
            <a:endParaRPr lang="en-US" dirty="0"/>
          </a:p>
          <a:p>
            <a:r>
              <a:rPr lang="en-US" dirty="0"/>
              <a:t>Cognitive modeling in education mostly similar to ACT-R 2 </a:t>
            </a:r>
          </a:p>
          <a:p>
            <a:endParaRPr lang="en-US" dirty="0"/>
          </a:p>
          <a:p>
            <a:r>
              <a:rPr lang="en-US" dirty="0"/>
              <a:t>ACT-R now on version 7, but newer </a:t>
            </a:r>
            <a:br>
              <a:rPr lang="en-US" dirty="0"/>
            </a:br>
            <a:r>
              <a:rPr lang="en-US" dirty="0"/>
              <a:t>versions focus on finer-grained neuro</a:t>
            </a:r>
            <a:br>
              <a:rPr lang="en-US" dirty="0"/>
            </a:br>
            <a:r>
              <a:rPr lang="en-US" dirty="0"/>
              <a:t>and not useful for adaptive learning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130800"/>
            <a:ext cx="146050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ACT-R’s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Accurate and predictive models of human performance at complex tasks.</a:t>
            </a:r>
          </a:p>
          <a:p>
            <a:endParaRPr lang="en-US" dirty="0"/>
          </a:p>
          <a:p>
            <a:r>
              <a:rPr lang="en-US" dirty="0"/>
              <a:t>Models the cognitive processes that lead to behavior:</a:t>
            </a:r>
          </a:p>
          <a:p>
            <a:pPr lvl="1"/>
            <a:r>
              <a:rPr lang="en-US" dirty="0"/>
              <a:t>Decision-Making</a:t>
            </a:r>
          </a:p>
          <a:p>
            <a:pPr lvl="1"/>
            <a:r>
              <a:rPr lang="en-US" dirty="0"/>
              <a:t>Problem-Solving</a:t>
            </a:r>
          </a:p>
          <a:p>
            <a:pPr lvl="1"/>
            <a:r>
              <a:rPr lang="en-US" dirty="0"/>
              <a:t>Analogy (more with earlier versions)</a:t>
            </a:r>
          </a:p>
          <a:p>
            <a:pPr lvl="1"/>
            <a:r>
              <a:rPr lang="en-US" dirty="0"/>
              <a:t>Memory Retrieval and Strengthening</a:t>
            </a:r>
          </a:p>
          <a:p>
            <a:pPr lvl="1"/>
            <a:r>
              <a:rPr lang="en-US" dirty="0"/>
              <a:t>Learning to be an Expert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ACT-R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human mind is modeled by a set of systems.</a:t>
            </a:r>
          </a:p>
          <a:p>
            <a:endParaRPr lang="en-US" dirty="0"/>
          </a:p>
          <a:p>
            <a:r>
              <a:rPr lang="en-US" dirty="0"/>
              <a:t>Each individual system is serial</a:t>
            </a:r>
          </a:p>
          <a:p>
            <a:r>
              <a:rPr lang="en-US" dirty="0"/>
              <a:t>Multiple systems can be running at once</a:t>
            </a:r>
          </a:p>
          <a:p>
            <a:endParaRPr lang="en-US" dirty="0"/>
          </a:p>
          <a:p>
            <a:r>
              <a:rPr lang="en-US" dirty="0"/>
              <a:t>Visual Perception</a:t>
            </a:r>
          </a:p>
          <a:p>
            <a:r>
              <a:rPr lang="en-US" dirty="0"/>
              <a:t>Auditory Perception</a:t>
            </a:r>
          </a:p>
          <a:p>
            <a:r>
              <a:rPr lang="en-US" dirty="0"/>
              <a:t>Motor Skills</a:t>
            </a:r>
          </a:p>
          <a:p>
            <a:r>
              <a:rPr lang="en-US" dirty="0"/>
              <a:t>Productions</a:t>
            </a:r>
          </a:p>
          <a:p>
            <a:r>
              <a:rPr lang="en-US" dirty="0"/>
              <a:t>Declarative Memory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Interaction between production rules and chunks of declarative memory</a:t>
            </a:r>
          </a:p>
          <a:p>
            <a:pPr lvl="1"/>
            <a:r>
              <a:rPr lang="en-US" dirty="0"/>
              <a:t>Each chunk can have sub-chunks</a:t>
            </a:r>
          </a:p>
          <a:p>
            <a:pPr lvl="1"/>
            <a:r>
              <a:rPr lang="en-US" dirty="0"/>
              <a:t>Each chunk has a certain strength of activation, which predicts speed and accuracy of recall</a:t>
            </a:r>
            <a:br>
              <a:rPr lang="en-US" dirty="0"/>
            </a:br>
            <a:r>
              <a:rPr lang="en-US" dirty="0"/>
              <a:t>(this may be familiar from past weeks)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Interaction between production rules and chunks of declarative memory</a:t>
            </a:r>
          </a:p>
          <a:p>
            <a:pPr lvl="1"/>
            <a:r>
              <a:rPr lang="en-US" dirty="0"/>
              <a:t>Each production also has a strength of activation</a:t>
            </a:r>
          </a:p>
          <a:p>
            <a:pPr lvl="1"/>
            <a:r>
              <a:rPr lang="en-US" dirty="0"/>
              <a:t>When productions reach a certain strength, they become “compiled” with neighboring productions into “</a:t>
            </a:r>
            <a:r>
              <a:rPr lang="en-US" dirty="0" err="1"/>
              <a:t>automatized</a:t>
            </a:r>
            <a:r>
              <a:rPr lang="en-US" dirty="0"/>
              <a:t> behavior”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Production-System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 performance (and therefore skill) as a set of if-then rules (“productions”)</a:t>
            </a:r>
          </a:p>
          <a:p>
            <a:pPr lvl="1"/>
            <a:r>
              <a:rPr lang="en-US" dirty="0"/>
              <a:t>Can be written in plain English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0591-046D-5A50-3024-5E047661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(Baker et al., 2001)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F6A7BB-3260-4E75-F4D3-37C18C5D9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600"/>
            <a:ext cx="73152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0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 production-rule model of correct and incorrect behavior (“bug rules”) is created</a:t>
            </a:r>
          </a:p>
          <a:p>
            <a:r>
              <a:rPr lang="en-US" dirty="0"/>
              <a:t>As a student solves problems, the model is used to interpret whether the student’s behavior is correct or incorrect</a:t>
            </a:r>
          </a:p>
          <a:p>
            <a:pPr lvl="1"/>
            <a:r>
              <a:rPr lang="en-US" dirty="0"/>
              <a:t>This information is used to give feedback, and for knowledge tracing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to answer new problems</a:t>
            </a:r>
          </a:p>
          <a:p>
            <a:r>
              <a:rPr lang="en-US" dirty="0"/>
              <a:t>Provides natural way for diagnosing problems in process; determining where problem occurs</a:t>
            </a:r>
          </a:p>
          <a:p>
            <a:r>
              <a:rPr lang="en-US" dirty="0"/>
              <a:t>Provides natural link between “bugs” and cognition that produces them</a:t>
            </a:r>
          </a:p>
        </p:txBody>
      </p:sp>
    </p:spTree>
    <p:extLst>
      <p:ext uri="{BB962C8B-B14F-4D97-AF65-F5344CB8AC3E}">
        <p14:creationId xmlns:p14="http://schemas.microsoft.com/office/powerpoint/2010/main" val="3420955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huge to pain to develop</a:t>
            </a:r>
          </a:p>
          <a:p>
            <a:r>
              <a:rPr lang="en-US" dirty="0"/>
              <a:t>Hard to represent full range of wrong reasoning</a:t>
            </a:r>
          </a:p>
          <a:p>
            <a:r>
              <a:rPr lang="en-US" dirty="0"/>
              <a:t>Typically represents single chain of reasoning, but correct answer can often be obtained in multiple ways</a:t>
            </a:r>
          </a:p>
        </p:txBody>
      </p:sp>
    </p:spTree>
    <p:extLst>
      <p:ext uri="{BB962C8B-B14F-4D97-AF65-F5344CB8AC3E}">
        <p14:creationId xmlns:p14="http://schemas.microsoft.com/office/powerpoint/2010/main" val="379844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2CDD-B5F7-CC44-4CC6-AFA02644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address these limitations…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67A9-F5C6-5699-1C77-45A709168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8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Example-Tracing Tutors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Aleven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for making it easier to create a model-tracing tutor without needing to write production rules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85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E8D2-3A14-4B4D-9636-452D229C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FCAC-E24B-3994-C8B1-FC9BACFD0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5786AF-58FC-C423-52ED-DB9ED87DD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8" y="0"/>
            <a:ext cx="895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88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Example-Tracing Tutors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Aleven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Programming-by-demonstration</a:t>
            </a:r>
          </a:p>
          <a:p>
            <a:pPr lvl="1"/>
            <a:r>
              <a:rPr lang="en-US" dirty="0"/>
              <a:t>Expert demonstrates correct behavior on each problem</a:t>
            </a:r>
          </a:p>
          <a:p>
            <a:pPr lvl="1"/>
            <a:endParaRPr lang="en-US" dirty="0"/>
          </a:p>
          <a:p>
            <a:r>
              <a:rPr lang="en-US" dirty="0"/>
              <a:t>Can be used to demonstrate multiple paths to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07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40F-98A0-B0B5-6D6A-0C3A4EB3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7DE8-E18D-7032-4758-D4BD71B4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850 authors</a:t>
            </a:r>
          </a:p>
          <a:p>
            <a:pPr lvl="1"/>
            <a:r>
              <a:rPr lang="en-US" dirty="0"/>
              <a:t>Way more than model tracing tutors</a:t>
            </a:r>
          </a:p>
          <a:p>
            <a:endParaRPr lang="en-US" dirty="0"/>
          </a:p>
          <a:p>
            <a:r>
              <a:rPr lang="en-US" dirty="0"/>
              <a:t>Over 60,000 students</a:t>
            </a:r>
          </a:p>
          <a:p>
            <a:pPr lvl="1"/>
            <a:r>
              <a:rPr lang="en-US" dirty="0"/>
              <a:t>Way less than model tracing tutors</a:t>
            </a:r>
          </a:p>
        </p:txBody>
      </p:sp>
    </p:spTree>
    <p:extLst>
      <p:ext uri="{BB962C8B-B14F-4D97-AF65-F5344CB8AC3E}">
        <p14:creationId xmlns:p14="http://schemas.microsoft.com/office/powerpoint/2010/main" val="1251257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322A-A798-EFA2-00DE-D4070705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Model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8129E-496B-9EA3-248B-650B5AEE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less flexible</a:t>
            </a:r>
          </a:p>
          <a:p>
            <a:r>
              <a:rPr lang="en-US" dirty="0"/>
              <a:t>Much </a:t>
            </a:r>
            <a:r>
              <a:rPr lang="en-US" dirty="0" err="1"/>
              <a:t>much</a:t>
            </a:r>
            <a:r>
              <a:rPr lang="en-US" dirty="0"/>
              <a:t> faster</a:t>
            </a:r>
          </a:p>
        </p:txBody>
      </p:sp>
    </p:spTree>
    <p:extLst>
      <p:ext uri="{BB962C8B-B14F-4D97-AF65-F5344CB8AC3E}">
        <p14:creationId xmlns:p14="http://schemas.microsoft.com/office/powerpoint/2010/main" val="1857828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continue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the question on everyone’s minds 15 year ago</a:t>
            </a:r>
          </a:p>
          <a:p>
            <a:endParaRPr lang="en-US" dirty="0"/>
          </a:p>
          <a:p>
            <a:r>
              <a:rPr lang="en-US" dirty="0"/>
              <a:t>The Future of Intelligent Tutoring Systems: Will it be Model Tracing or Constraint-Based Models?</a:t>
            </a:r>
          </a:p>
        </p:txBody>
      </p:sp>
    </p:spTree>
    <p:extLst>
      <p:ext uri="{BB962C8B-B14F-4D97-AF65-F5344CB8AC3E}">
        <p14:creationId xmlns:p14="http://schemas.microsoft.com/office/powerpoint/2010/main" val="220088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performance in a very different fashion</a:t>
            </a:r>
          </a:p>
          <a:p>
            <a:endParaRPr lang="en-US" dirty="0"/>
          </a:p>
          <a:p>
            <a:r>
              <a:rPr lang="en-US" dirty="0"/>
              <a:t>With a list of conditions that must be met</a:t>
            </a:r>
          </a:p>
          <a:p>
            <a:endParaRPr lang="en-US" dirty="0"/>
          </a:p>
          <a:p>
            <a:r>
              <a:rPr lang="en-US" dirty="0"/>
              <a:t>If all conditions are met, the answer is correct</a:t>
            </a:r>
          </a:p>
          <a:p>
            <a:endParaRPr lang="en-US" dirty="0"/>
          </a:p>
          <a:p>
            <a:r>
              <a:rPr lang="en-US" dirty="0"/>
              <a:t>Every constraint has a bug message attached to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58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71F0-CC4C-7E95-3725-FB1E0D34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58E3C-10C7-C8CE-AEDA-E5D93B99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D9F54C-BBD9-30FE-711D-603893D11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3571"/>
            <a:ext cx="9144000" cy="30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44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Tutoring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been argued to be more effective for ill-defined domains, where student problem-solving may take a huge number of paths, but an incorrect solution can be recognized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Weerasinghe</a:t>
            </a:r>
            <a:r>
              <a:rPr lang="en-US" dirty="0"/>
              <a:t> &amp; </a:t>
            </a:r>
            <a:r>
              <a:rPr lang="en-US" dirty="0" err="1"/>
              <a:t>Mitrovic</a:t>
            </a:r>
            <a:r>
              <a:rPr lang="en-US" dirty="0"/>
              <a:t>, 2006)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0627-D407-5780-D823-A16D6061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LLM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E5E2-38A9-833D-338B-07EA0486E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possible that LLMs could become the way we do much of this from now on</a:t>
            </a:r>
          </a:p>
          <a:p>
            <a:r>
              <a:rPr lang="en-US" dirty="0"/>
              <a:t>At least for answers that can be represented verbally</a:t>
            </a:r>
          </a:p>
          <a:p>
            <a:r>
              <a:rPr lang="en-US" dirty="0"/>
              <a:t>Which includes algebra problem solving (e.g. McNichols et al., 2023)</a:t>
            </a:r>
          </a:p>
          <a:p>
            <a:r>
              <a:rPr lang="en-US" dirty="0"/>
              <a:t>Still at its beginnings…</a:t>
            </a:r>
          </a:p>
        </p:txBody>
      </p:sp>
    </p:spTree>
    <p:extLst>
      <p:ext uri="{BB962C8B-B14F-4D97-AF65-F5344CB8AC3E}">
        <p14:creationId xmlns:p14="http://schemas.microsoft.com/office/powerpoint/2010/main" val="3749743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1490-7308-CD45-A58E-8DE643CD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A9125-5FC6-4261-7894-25DDF21C2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Recognizing that an answer is incorrect and why is a major task for adaptive learning systems</a:t>
            </a:r>
          </a:p>
          <a:p>
            <a:r>
              <a:rPr lang="en-US" dirty="0"/>
              <a:t>There are several approaches with different trade-offs: Canned Answers, Model Tracing, Constraint-Based Models, Example Tracing, and LLMs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342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continue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the question on everyone’s minds 15 year ago</a:t>
            </a:r>
          </a:p>
          <a:p>
            <a:endParaRPr lang="en-US" dirty="0"/>
          </a:p>
          <a:p>
            <a:r>
              <a:rPr lang="en-US" dirty="0"/>
              <a:t>The Future of Intelligent Tutoring Systems: Will it be Model Tracing or Constraint-Based Models?</a:t>
            </a:r>
          </a:p>
          <a:p>
            <a:endParaRPr lang="en-US" dirty="0"/>
          </a:p>
          <a:p>
            <a:r>
              <a:rPr lang="en-US" dirty="0"/>
              <a:t>The answer: mostly neither</a:t>
            </a:r>
            <a:br>
              <a:rPr lang="en-US" dirty="0"/>
            </a:br>
            <a:r>
              <a:rPr lang="en-US" dirty="0"/>
              <a:t>(but systems of each type are used at scale)</a:t>
            </a:r>
          </a:p>
        </p:txBody>
      </p:sp>
    </p:spTree>
    <p:extLst>
      <p:ext uri="{BB962C8B-B14F-4D97-AF65-F5344CB8AC3E}">
        <p14:creationId xmlns:p14="http://schemas.microsoft.com/office/powerpoint/2010/main" val="81558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CF9-D369-D570-652E-0A89AC9A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difference comes down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BBF2A-A0E3-DE2F-4B39-360B241BF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8840-38E2-47B4-7B50-4CEB0457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we assess correctness?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54AA4-D60D-CE17-5196-FFE52189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option:</a:t>
            </a:r>
          </a:p>
          <a:p>
            <a:endParaRPr lang="en-US" dirty="0"/>
          </a:p>
          <a:p>
            <a:r>
              <a:rPr lang="en-US" dirty="0"/>
              <a:t>Design content that has a simple answer</a:t>
            </a:r>
          </a:p>
          <a:p>
            <a:r>
              <a:rPr lang="en-US" dirty="0"/>
              <a:t>Record what that simple answer is</a:t>
            </a:r>
          </a:p>
          <a:p>
            <a:endParaRPr lang="en-US" dirty="0"/>
          </a:p>
          <a:p>
            <a:r>
              <a:rPr lang="en-US" dirty="0"/>
              <a:t>Is this good enough?</a:t>
            </a:r>
          </a:p>
        </p:txBody>
      </p:sp>
    </p:spTree>
    <p:extLst>
      <p:ext uri="{BB962C8B-B14F-4D97-AF65-F5344CB8AC3E}">
        <p14:creationId xmlns:p14="http://schemas.microsoft.com/office/powerpoint/2010/main" val="361323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A23B-A5FC-EF71-B4AE-25EE1018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764B-68EC-FD79-5648-3B6C155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when we want to generate correct answers for a lot of content</a:t>
            </a:r>
          </a:p>
          <a:p>
            <a:r>
              <a:rPr lang="en-US" dirty="0"/>
              <a:t>… when we want to assess process as well as final answer</a:t>
            </a:r>
          </a:p>
          <a:p>
            <a:r>
              <a:rPr lang="en-US" dirty="0"/>
              <a:t>… when we want to recognize different kinds of errors (and why they occurred)</a:t>
            </a:r>
          </a:p>
          <a:p>
            <a:r>
              <a:rPr lang="en-US" dirty="0"/>
              <a:t>… when we want to handle answers that aren’t just a number or a word</a:t>
            </a:r>
          </a:p>
        </p:txBody>
      </p:sp>
    </p:spTree>
    <p:extLst>
      <p:ext uri="{BB962C8B-B14F-4D97-AF65-F5344CB8AC3E}">
        <p14:creationId xmlns:p14="http://schemas.microsoft.com/office/powerpoint/2010/main" val="64287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A23B-A5FC-EF71-B4AE-25EE1018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764B-68EC-FD79-5648-3B6C155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… when we want to generate correct answers for a lot of content</a:t>
            </a:r>
          </a:p>
          <a:p>
            <a:r>
              <a:rPr lang="en-US" dirty="0"/>
              <a:t>… when we want to assess process as well as final answer</a:t>
            </a:r>
          </a:p>
          <a:p>
            <a:r>
              <a:rPr lang="en-US" dirty="0"/>
              <a:t>… when we want to recognize different kinds of errors (and why they occurred)</a:t>
            </a:r>
          </a:p>
          <a:p>
            <a:r>
              <a:rPr lang="en-US" dirty="0">
                <a:solidFill>
                  <a:srgbClr val="C00000"/>
                </a:solidFill>
              </a:rPr>
              <a:t>… when we want to handle answers that aren’t just a number or a word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We’ll revisit this one next week</a:t>
            </a:r>
          </a:p>
        </p:txBody>
      </p:sp>
    </p:spTree>
    <p:extLst>
      <p:ext uri="{BB962C8B-B14F-4D97-AF65-F5344CB8AC3E}">
        <p14:creationId xmlns:p14="http://schemas.microsoft.com/office/powerpoint/2010/main" val="148143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A096-7805-1A39-777E-80C7FC47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E2131-CDC2-15A8-24FE-D8561B00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5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921</Words>
  <Application>Microsoft Office PowerPoint</Application>
  <PresentationFormat>On-screen Show (4:3)</PresentationFormat>
  <Paragraphs>139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Adaptive Learning Systems</vt:lpstr>
      <vt:lpstr>Welcome!</vt:lpstr>
      <vt:lpstr>We continue today…</vt:lpstr>
      <vt:lpstr>We continue today…</vt:lpstr>
      <vt:lpstr>This difference comes down to…</vt:lpstr>
      <vt:lpstr>How should we assess correctness?</vt:lpstr>
      <vt:lpstr>What about…</vt:lpstr>
      <vt:lpstr>What about…</vt:lpstr>
      <vt:lpstr>Model Tracing</vt:lpstr>
      <vt:lpstr>Model Tracing Requires…</vt:lpstr>
      <vt:lpstr>The basic idea</vt:lpstr>
      <vt:lpstr>ACT-R</vt:lpstr>
      <vt:lpstr>ACT-R</vt:lpstr>
      <vt:lpstr>ACT-R’s strengths</vt:lpstr>
      <vt:lpstr>The ACT-R Architecture</vt:lpstr>
      <vt:lpstr>Performance</vt:lpstr>
      <vt:lpstr>Performance</vt:lpstr>
      <vt:lpstr>Production-System Models</vt:lpstr>
      <vt:lpstr>Example (Baker et al., 2001)</vt:lpstr>
      <vt:lpstr>Model Tracing</vt:lpstr>
      <vt:lpstr>Benefits</vt:lpstr>
      <vt:lpstr>Drawbacks</vt:lpstr>
      <vt:lpstr>To address these limitations…</vt:lpstr>
      <vt:lpstr>Example-Tracing Tutors (Aleven et al., 2016)</vt:lpstr>
      <vt:lpstr>PowerPoint Presentation</vt:lpstr>
      <vt:lpstr>Example-Tracing Tutors (Aleven et al., 2016)</vt:lpstr>
      <vt:lpstr>Used by</vt:lpstr>
      <vt:lpstr>Comparison to Model Tracing</vt:lpstr>
      <vt:lpstr>Constraint-based models</vt:lpstr>
      <vt:lpstr>Constraint-based models</vt:lpstr>
      <vt:lpstr>Constraint-based model: example</vt:lpstr>
      <vt:lpstr>Constraint-Based Tutoring</vt:lpstr>
      <vt:lpstr>An LLM future?</vt:lpstr>
      <vt:lpstr>Key Take-Aways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694</cp:revision>
  <dcterms:created xsi:type="dcterms:W3CDTF">2010-01-07T20:34:12Z</dcterms:created>
  <dcterms:modified xsi:type="dcterms:W3CDTF">2023-08-29T19:23:23Z</dcterms:modified>
</cp:coreProperties>
</file>