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557" r:id="rId3"/>
    <p:sldId id="533" r:id="rId4"/>
    <p:sldId id="535" r:id="rId5"/>
    <p:sldId id="558" r:id="rId6"/>
    <p:sldId id="537" r:id="rId7"/>
    <p:sldId id="539" r:id="rId8"/>
    <p:sldId id="540" r:id="rId9"/>
    <p:sldId id="544" r:id="rId10"/>
    <p:sldId id="587" r:id="rId11"/>
    <p:sldId id="586" r:id="rId12"/>
    <p:sldId id="588" r:id="rId13"/>
    <p:sldId id="589" r:id="rId14"/>
    <p:sldId id="590" r:id="rId15"/>
    <p:sldId id="591" r:id="rId16"/>
    <p:sldId id="592" r:id="rId17"/>
    <p:sldId id="593" r:id="rId18"/>
    <p:sldId id="594" r:id="rId19"/>
    <p:sldId id="538" r:id="rId20"/>
    <p:sldId id="532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6" d="100"/>
          <a:sy n="76" d="100"/>
        </p:scale>
        <p:origin x="1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3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1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48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5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34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43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7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EDUC5183</a:t>
            </a:r>
            <a:br>
              <a:rPr lang="en-US"/>
            </a:br>
            <a:r>
              <a:rPr lang="en-US"/>
              <a:t>Summer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Rus, V., Olney, A. M., Foltz, P. W., &amp; Hu, X. (2017). Automated Assessment of Learner-Generated Natural Language Responses. Design Recommendations for Intelligent Tutoring Systems: Assessment Methods, 5, 155-170.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Summary of use of Natural Language Processing to assess student responses</a:t>
            </a:r>
          </a:p>
          <a:p>
            <a:pPr lvl="1"/>
            <a:r>
              <a:rPr lang="en-US" dirty="0"/>
              <a:t>High-quality comprehensive summary of the state of the art before LLMs</a:t>
            </a:r>
          </a:p>
        </p:txBody>
      </p:sp>
    </p:spTree>
    <p:extLst>
      <p:ext uri="{BB962C8B-B14F-4D97-AF65-F5344CB8AC3E}">
        <p14:creationId xmlns:p14="http://schemas.microsoft.com/office/powerpoint/2010/main" val="22402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Kim, Y. J., Almond, R. G., &amp; Shute, V. J. (2016). Applying evidence-centered design for the development of game-based assessments in physics playground. International Journal of Testing, 16(2), 142-163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Thorough discussion of how ECD is applied in practice for assessing complex behavior</a:t>
            </a:r>
          </a:p>
        </p:txBody>
      </p:sp>
    </p:spTree>
    <p:extLst>
      <p:ext uri="{BB962C8B-B14F-4D97-AF65-F5344CB8AC3E}">
        <p14:creationId xmlns:p14="http://schemas.microsoft.com/office/powerpoint/2010/main" val="409859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Rowe, E., Asbell-Clarke, J., Baker, R.S., Eagle, M., Hicks, A.G., Barnes, T.M., Brown, R.A., Edwards, T. (2017) Assessing </a:t>
            </a:r>
            <a:r>
              <a:rPr lang="en-US" dirty="0" err="1"/>
              <a:t>Implict</a:t>
            </a:r>
            <a:r>
              <a:rPr lang="en-US" dirty="0"/>
              <a:t> Science Learning in Digital Games. Computers in Human Behavior, 76C, 617-630.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Reviews a couple of exemplary projects on assessing implicit learning from actions during gameplay</a:t>
            </a:r>
          </a:p>
          <a:p>
            <a:pPr lvl="1"/>
            <a:r>
              <a:rPr lang="en-US" dirty="0"/>
              <a:t>Gets at subtle latent aspects of understanding from evidence that might not obviously show it</a:t>
            </a:r>
          </a:p>
          <a:p>
            <a:pPr lvl="1"/>
            <a:r>
              <a:rPr lang="en-US" dirty="0"/>
              <a:t>Demonstrates different methods for building detectors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58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Sao Pedro, M.A., Baker, </a:t>
            </a:r>
            <a:r>
              <a:rPr lang="en-US" dirty="0" err="1"/>
              <a:t>R.S.J.d</a:t>
            </a:r>
            <a:r>
              <a:rPr lang="en-US" dirty="0"/>
              <a:t>., Gobert, J., Montalvo, O. </a:t>
            </a:r>
            <a:r>
              <a:rPr lang="en-US" dirty="0" err="1"/>
              <a:t>Nakama</a:t>
            </a:r>
            <a:r>
              <a:rPr lang="en-US" dirty="0"/>
              <a:t>, A. (2013) Leveraging Machine-Learned Detectors of Systematic Inquiry Behavior to Estimate and Predict Transfer of Inquiry Skill. User Modeling and User-Adapted Interaction, 23 (1), 1-39.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The detectors used in Li et al</a:t>
            </a:r>
          </a:p>
          <a:p>
            <a:pPr lvl="1"/>
            <a:r>
              <a:rPr lang="en-US" dirty="0"/>
              <a:t>Example of using ML to detect complex behavior</a:t>
            </a:r>
          </a:p>
          <a:p>
            <a:pPr lvl="1"/>
            <a:r>
              <a:rPr lang="en-US" dirty="0"/>
              <a:t>Example of integrating detection of complex behavior in specific activities into knowledge-tracing</a:t>
            </a:r>
          </a:p>
          <a:p>
            <a:pPr lvl="1"/>
            <a:r>
              <a:rPr lang="en-US" dirty="0"/>
              <a:t>First paper to show how to use non 0/1 inputs to BKT</a:t>
            </a:r>
          </a:p>
        </p:txBody>
      </p:sp>
    </p:spTree>
    <p:extLst>
      <p:ext uri="{BB962C8B-B14F-4D97-AF65-F5344CB8AC3E}">
        <p14:creationId xmlns:p14="http://schemas.microsoft.com/office/powerpoint/2010/main" val="1793462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Roscoe, R. D., &amp; McNamara, D. S. (2013). Writing Pal: Feasibility of an intelligent writing strategy tutor in the high school classroom. Journal of Educational Psychology, 105(4), 1010.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Great example of a tutoring system that tutors complex skill</a:t>
            </a:r>
          </a:p>
          <a:p>
            <a:pPr lvl="1"/>
            <a:r>
              <a:rPr lang="en-US" dirty="0"/>
              <a:t>Most writing tutor systems not published in detail; this one is</a:t>
            </a:r>
          </a:p>
        </p:txBody>
      </p:sp>
    </p:spTree>
    <p:extLst>
      <p:ext uri="{BB962C8B-B14F-4D97-AF65-F5344CB8AC3E}">
        <p14:creationId xmlns:p14="http://schemas.microsoft.com/office/powerpoint/2010/main" val="4114214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Crossley, S., Roscoe, R., &amp; McNamara, D. (2013). Using automatic scoring models to detect changes in student writing in an intelligent tutoring system. In The Twenty-Sixth International FLAIRS Conference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</a:t>
            </a:r>
          </a:p>
          <a:p>
            <a:pPr lvl="1"/>
            <a:r>
              <a:rPr lang="en-US" dirty="0"/>
              <a:t>Detailed example of previous-generation NLP</a:t>
            </a:r>
          </a:p>
        </p:txBody>
      </p:sp>
    </p:spTree>
    <p:extLst>
      <p:ext uri="{BB962C8B-B14F-4D97-AF65-F5344CB8AC3E}">
        <p14:creationId xmlns:p14="http://schemas.microsoft.com/office/powerpoint/2010/main" val="876639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McCarthy, K. S., Roscoe, R. D., Allen, L. K., Likens, A. D., &amp; McNamara, D. S. (2022). Automated writing evaluation: Does spelling and grammar feedback support high-quality writing and revision?. Assessing Writing, 52, 100608.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In-depth exploration of which pedagogies do and don’t </a:t>
            </a:r>
            <a:r>
              <a:rPr lang="en-US" dirty="0" err="1"/>
              <a:t>workfor</a:t>
            </a:r>
            <a:r>
              <a:rPr lang="en-US" dirty="0"/>
              <a:t> tutoring complex behavior</a:t>
            </a:r>
          </a:p>
        </p:txBody>
      </p:sp>
    </p:spTree>
    <p:extLst>
      <p:ext uri="{BB962C8B-B14F-4D97-AF65-F5344CB8AC3E}">
        <p14:creationId xmlns:p14="http://schemas.microsoft.com/office/powerpoint/2010/main" val="320041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Foltz, P. W. (2016). Advances in automated scoring of writing for performance assessment. In Handbook of Research on Technology Tools for Real-World Skill Development (pp. 659-678). IGI Global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Comprehensive article on automated essay scoring and its uses</a:t>
            </a:r>
          </a:p>
        </p:txBody>
      </p:sp>
    </p:spTree>
    <p:extLst>
      <p:ext uri="{BB962C8B-B14F-4D97-AF65-F5344CB8AC3E}">
        <p14:creationId xmlns:p14="http://schemas.microsoft.com/office/powerpoint/2010/main" val="173720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Foltz, P. W., &amp; Rosenstein, M. (2015). Analysis of a large-scale formative writing assessment system with automated feedback. In Proceedings of the Second (2015) ACM Conference on Learning@ Scale (pp. 339-342).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In-depth efficacy study of landmark system</a:t>
            </a:r>
          </a:p>
          <a:p>
            <a:pPr lvl="1"/>
            <a:r>
              <a:rPr lang="en-US" dirty="0"/>
              <a:t>Last paper of this type before the events discussed in the video</a:t>
            </a:r>
          </a:p>
        </p:txBody>
      </p:sp>
    </p:spTree>
    <p:extLst>
      <p:ext uri="{BB962C8B-B14F-4D97-AF65-F5344CB8AC3E}">
        <p14:creationId xmlns:p14="http://schemas.microsoft.com/office/powerpoint/2010/main" val="402050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1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C1A-4FF4-4269-16E9-A3EA51ED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Google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628C-37CD-C408-5824-EBFCCBFAF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here instead of in the chat window</a:t>
            </a:r>
          </a:p>
          <a:p>
            <a:endParaRPr lang="en-US" dirty="0"/>
          </a:p>
          <a:p>
            <a:r>
              <a:rPr lang="en-US" dirty="0"/>
              <a:t>https://docs.google.com/document/d/1c7_fjnBV_SsLdqnAdpiw9BvBuzjX06zAFFBtcy8giNQ/edit?usp=sharing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3995057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BEA-D9D6-568D-A600-E3C49195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39C9-508E-863C-DB43-0B236B8B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July 24 – VIVI-SD 6 due</a:t>
            </a:r>
          </a:p>
          <a:p>
            <a:r>
              <a:rPr lang="en-US" dirty="0"/>
              <a:t>July 25 – SRL and Engagement AMA</a:t>
            </a:r>
          </a:p>
          <a:p>
            <a:r>
              <a:rPr lang="en-US" dirty="0"/>
              <a:t>July 31 – VIVI-SD 7 due</a:t>
            </a:r>
          </a:p>
          <a:p>
            <a:r>
              <a:rPr lang="en-US" dirty="0"/>
              <a:t>August 1 – Semester Paper Due</a:t>
            </a:r>
          </a:p>
          <a:p>
            <a:r>
              <a:rPr lang="en-US" dirty="0"/>
              <a:t>August 1 – Dialogue Tutors AMA</a:t>
            </a:r>
          </a:p>
          <a:p>
            <a:r>
              <a:rPr lang="en-US" dirty="0"/>
              <a:t>August 4 – Semester Paper Response Posts</a:t>
            </a:r>
          </a:p>
          <a:p>
            <a:r>
              <a:rPr lang="en-US" dirty="0"/>
              <a:t>August 7 – Semester Paper Revision Due (Optional)</a:t>
            </a:r>
          </a:p>
          <a:p>
            <a:r>
              <a:rPr lang="en-US" dirty="0"/>
              <a:t>August 7 – VIVI-SD 8 due</a:t>
            </a:r>
          </a:p>
          <a:p>
            <a:r>
              <a:rPr lang="en-US" dirty="0"/>
              <a:t>August 8 – Games and Gamification AMA</a:t>
            </a:r>
          </a:p>
        </p:txBody>
      </p:sp>
    </p:spTree>
    <p:extLst>
      <p:ext uri="{BB962C8B-B14F-4D97-AF65-F5344CB8AC3E}">
        <p14:creationId xmlns:p14="http://schemas.microsoft.com/office/powerpoint/2010/main" val="1559630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E24A-3383-2947-2D39-310EED4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16BB-2413-A6BE-441C-21D9E64F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have watched the lecture videos for week 7 (all 3 of them)</a:t>
            </a:r>
          </a:p>
          <a:p>
            <a:r>
              <a:rPr lang="en-US" dirty="0"/>
              <a:t>You should have read the core readings for week 7</a:t>
            </a:r>
          </a:p>
          <a:p>
            <a:r>
              <a:rPr lang="en-US" dirty="0"/>
              <a:t>You should have submitted your topic prospectus</a:t>
            </a:r>
          </a:p>
          <a:p>
            <a:r>
              <a:rPr lang="en-US" dirty="0"/>
              <a:t>You should have completed VIVI-SD activity 5</a:t>
            </a:r>
          </a:p>
        </p:txBody>
      </p:sp>
    </p:spTree>
    <p:extLst>
      <p:ext uri="{BB962C8B-B14F-4D97-AF65-F5344CB8AC3E}">
        <p14:creationId xmlns:p14="http://schemas.microsoft.com/office/powerpoint/2010/main" val="16713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EFAB-5428-C9E7-4DE3-423A8C0C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 </a:t>
            </a:r>
            <a:br>
              <a:rPr lang="en-US" dirty="0"/>
            </a:br>
            <a:r>
              <a:rPr lang="en-US" dirty="0"/>
              <a:t>Final Paper?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9C4B-C992-5AC9-7212-2C0E372F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EECC-F505-9826-3639-60D50B0F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Questions about</a:t>
            </a:r>
            <a:br>
              <a:rPr lang="en-US" dirty="0"/>
            </a:br>
            <a:r>
              <a:rPr lang="en-US" dirty="0"/>
              <a:t>VIVI-SD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871-E31C-AB2F-54C9-8C642C43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9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6E64-934A-5ABA-B137-FB1EA653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B2D7-1534-E56C-857E-C600C02C1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videos?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6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9580-1DCC-5B63-BAB3-A2F21ABC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Thoughts/questions </a:t>
            </a:r>
            <a:br>
              <a:rPr lang="en-US" dirty="0"/>
            </a:br>
            <a:r>
              <a:rPr lang="en-US" dirty="0"/>
              <a:t>on the readings?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B2F0-3D34-9AF7-0F44-617CCBF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284-267A-AC34-C5A3-915360C5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 (Week 7) (Core)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1F3E-3463-88F5-25DB-8EDAEBEC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Thoughts? Questions?</a:t>
            </a:r>
          </a:p>
          <a:p>
            <a:endParaRPr lang="en-US" dirty="0"/>
          </a:p>
          <a:p>
            <a:r>
              <a:rPr lang="en-US" dirty="0"/>
              <a:t>Paper</a:t>
            </a:r>
          </a:p>
          <a:p>
            <a:pPr lvl="1"/>
            <a:r>
              <a:rPr lang="en-US" dirty="0"/>
              <a:t>Li, H., Gobert, J., </a:t>
            </a:r>
            <a:r>
              <a:rPr lang="en-US" dirty="0" err="1"/>
              <a:t>Dickler</a:t>
            </a:r>
            <a:r>
              <a:rPr lang="en-US" dirty="0"/>
              <a:t>, R., &amp; Moussavi, R. (2018). The impact of multiple real-time scaffolding experiences on science inquiry practices. In International Conference on Intelligent Tutoring Systems (pp. 99-109). Springer, Cham.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Why I selected it: </a:t>
            </a:r>
          </a:p>
          <a:p>
            <a:pPr lvl="1"/>
            <a:r>
              <a:rPr lang="en-US" dirty="0"/>
              <a:t>High-quality close-the-loop study that shows how tutoring of complex behavior directly impacts learning</a:t>
            </a:r>
          </a:p>
        </p:txBody>
      </p:sp>
    </p:spTree>
    <p:extLst>
      <p:ext uri="{BB962C8B-B14F-4D97-AF65-F5344CB8AC3E}">
        <p14:creationId xmlns:p14="http://schemas.microsoft.com/office/powerpoint/2010/main" val="147890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1036</Words>
  <Application>Microsoft Office PowerPoint</Application>
  <PresentationFormat>On-screen Show (4:3)</PresentationFormat>
  <Paragraphs>128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Adaptive Learning Systems</vt:lpstr>
      <vt:lpstr>Today’s Google Doc</vt:lpstr>
      <vt:lpstr>By this point </vt:lpstr>
      <vt:lpstr>Comments or Questions about  Final Paper?</vt:lpstr>
      <vt:lpstr>Comments or Questions about VIVI-SD activity</vt:lpstr>
      <vt:lpstr>AMA</vt:lpstr>
      <vt:lpstr>Thoughts/Questions  on the videos?</vt:lpstr>
      <vt:lpstr>Thoughts/questions  on the readings?</vt:lpstr>
      <vt:lpstr>Readings (Week 7) (Core)</vt:lpstr>
      <vt:lpstr>Readings (Week 7) (Core)</vt:lpstr>
      <vt:lpstr>Readings (Week 7) (Optional)</vt:lpstr>
      <vt:lpstr>Readings (Week 7) (Optional)</vt:lpstr>
      <vt:lpstr>Readings (Week 7) (Optional)</vt:lpstr>
      <vt:lpstr>Readings (Week 7) (Optional)</vt:lpstr>
      <vt:lpstr>Readings (Week 7) (Optional)</vt:lpstr>
      <vt:lpstr>Readings (Week 7) (Optional)</vt:lpstr>
      <vt:lpstr>Readings (Week 7) (Optional)</vt:lpstr>
      <vt:lpstr>Readings (Week 7) (Optional)</vt:lpstr>
      <vt:lpstr>AMA</vt:lpstr>
      <vt:lpstr>Upcoming Dates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549</cp:revision>
  <dcterms:created xsi:type="dcterms:W3CDTF">2010-01-07T20:34:12Z</dcterms:created>
  <dcterms:modified xsi:type="dcterms:W3CDTF">2024-07-12T19:26:10Z</dcterms:modified>
</cp:coreProperties>
</file>