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413" r:id="rId3"/>
    <p:sldId id="733" r:id="rId4"/>
    <p:sldId id="817" r:id="rId5"/>
    <p:sldId id="818" r:id="rId6"/>
    <p:sldId id="950" r:id="rId7"/>
    <p:sldId id="824" r:id="rId8"/>
    <p:sldId id="951" r:id="rId9"/>
    <p:sldId id="1032" r:id="rId10"/>
    <p:sldId id="825" r:id="rId11"/>
    <p:sldId id="353" r:id="rId12"/>
    <p:sldId id="793" r:id="rId13"/>
    <p:sldId id="952" r:id="rId14"/>
    <p:sldId id="826" r:id="rId15"/>
    <p:sldId id="954" r:id="rId16"/>
    <p:sldId id="955" r:id="rId17"/>
    <p:sldId id="957" r:id="rId18"/>
    <p:sldId id="956" r:id="rId19"/>
    <p:sldId id="959" r:id="rId20"/>
    <p:sldId id="960" r:id="rId21"/>
    <p:sldId id="965" r:id="rId22"/>
    <p:sldId id="966" r:id="rId23"/>
    <p:sldId id="967" r:id="rId24"/>
    <p:sldId id="968" r:id="rId25"/>
    <p:sldId id="970" r:id="rId26"/>
    <p:sldId id="969" r:id="rId27"/>
    <p:sldId id="972" r:id="rId28"/>
    <p:sldId id="973" r:id="rId29"/>
    <p:sldId id="974" r:id="rId30"/>
    <p:sldId id="975" r:id="rId31"/>
    <p:sldId id="976" r:id="rId32"/>
    <p:sldId id="977" r:id="rId33"/>
    <p:sldId id="1033" r:id="rId34"/>
    <p:sldId id="978" r:id="rId35"/>
    <p:sldId id="961" r:id="rId36"/>
    <p:sldId id="963" r:id="rId37"/>
    <p:sldId id="1030" r:id="rId38"/>
    <p:sldId id="1031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E450ECB-0C65-4AF3-957C-153223C1837D}">
          <p14:sldIdLst>
            <p14:sldId id="256"/>
            <p14:sldId id="413"/>
            <p14:sldId id="733"/>
            <p14:sldId id="817"/>
            <p14:sldId id="818"/>
            <p14:sldId id="950"/>
            <p14:sldId id="824"/>
            <p14:sldId id="951"/>
            <p14:sldId id="1032"/>
            <p14:sldId id="825"/>
            <p14:sldId id="353"/>
            <p14:sldId id="793"/>
            <p14:sldId id="952"/>
            <p14:sldId id="826"/>
            <p14:sldId id="954"/>
            <p14:sldId id="955"/>
            <p14:sldId id="957"/>
            <p14:sldId id="956"/>
            <p14:sldId id="959"/>
            <p14:sldId id="960"/>
            <p14:sldId id="965"/>
            <p14:sldId id="966"/>
            <p14:sldId id="967"/>
            <p14:sldId id="968"/>
            <p14:sldId id="970"/>
            <p14:sldId id="969"/>
            <p14:sldId id="972"/>
            <p14:sldId id="973"/>
            <p14:sldId id="974"/>
            <p14:sldId id="975"/>
            <p14:sldId id="976"/>
            <p14:sldId id="977"/>
            <p14:sldId id="1033"/>
            <p14:sldId id="978"/>
            <p14:sldId id="961"/>
            <p14:sldId id="963"/>
            <p14:sldId id="1030"/>
            <p14:sldId id="10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ker, Ryan Shaun" initials="RYAN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F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70" autoAdjust="0"/>
    <p:restoredTop sz="90686" autoAdjust="0"/>
  </p:normalViewPr>
  <p:slideViewPr>
    <p:cSldViewPr>
      <p:cViewPr varScale="1">
        <p:scale>
          <a:sx n="91" d="100"/>
          <a:sy n="91" d="100"/>
        </p:scale>
        <p:origin x="56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AAA7C-7ACC-4BFB-BE93-9F32D66A2778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F639B-656A-4369-84E0-F13809BA20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1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7E0E-AA0C-4CA6-9370-9BDDCA793804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77E0E-AA0C-4CA6-9370-9BDDCA793804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49C08-3B7E-407B-958B-ADCA6B9AA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Adaptive Learning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EDUC5183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73100-0F07-9E5E-1FD4-D3C0E6C55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Tracing: Reprise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7FD5F-318E-C351-1638-35BA86E5A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18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Production-System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 performance (and therefore skill) as a set of if-then rules (“productions”)</a:t>
            </a:r>
          </a:p>
          <a:p>
            <a:pPr lvl="1"/>
            <a:r>
              <a:rPr lang="en-US" dirty="0"/>
              <a:t>Can be written in plain English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E0591-046D-5A50-3024-5E0476618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(Baker et al., 2001)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F6A7BB-3260-4E75-F4D3-37C18C5D9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752600"/>
            <a:ext cx="73152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01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73100-0F07-9E5E-1FD4-D3C0E6C55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Tracing: Reprise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7FD5F-318E-C351-1638-35BA86E5A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recognize complex behavior as long as it can be represented by a set of if-then rules</a:t>
            </a:r>
          </a:p>
          <a:p>
            <a:endParaRPr lang="en-US" dirty="0"/>
          </a:p>
          <a:p>
            <a:r>
              <a:rPr lang="en-US" dirty="0"/>
              <a:t>Which is often possible!</a:t>
            </a:r>
          </a:p>
        </p:txBody>
      </p:sp>
    </p:spTree>
    <p:extLst>
      <p:ext uri="{BB962C8B-B14F-4D97-AF65-F5344CB8AC3E}">
        <p14:creationId xmlns:p14="http://schemas.microsoft.com/office/powerpoint/2010/main" val="1689903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C409B-B28A-AABB-015B-1FE1E8537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Evidence Centered Design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Mislevy</a:t>
            </a:r>
            <a:r>
              <a:rPr lang="en-US" dirty="0"/>
              <a:t> et al., 1997)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A0219-C0BE-85C3-A5EA-57B4C4B28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88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6A21-60CC-1B3A-4709-4E9AB63CA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4292" y="1828800"/>
            <a:ext cx="2971800" cy="3200400"/>
          </a:xfrm>
        </p:spPr>
        <p:txBody>
          <a:bodyPr>
            <a:normAutofit/>
          </a:bodyPr>
          <a:lstStyle/>
          <a:p>
            <a:r>
              <a:rPr lang="en-US" sz="3200" dirty="0"/>
              <a:t>Image from Shute, Kim, </a:t>
            </a:r>
            <a:r>
              <a:rPr lang="en-US" sz="3200" dirty="0" err="1"/>
              <a:t>Razzouk</a:t>
            </a:r>
            <a:r>
              <a:rPr lang="en-US" sz="3200" dirty="0"/>
              <a:t> (n.d.) </a:t>
            </a:r>
            <a:r>
              <a:rPr lang="en-US" sz="3200" i="1" dirty="0"/>
              <a:t>ECD for Dummies.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CA6E2F-96DF-D7B0-DB7F-30F9CCCDB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2875"/>
            <a:ext cx="5476875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79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A3A39-79F8-6C7C-197F-64BF6A08E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198B2-54D3-2558-8A64-43308D745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Creates an assessment argument composed of</a:t>
            </a:r>
          </a:p>
          <a:p>
            <a:pPr lvl="1"/>
            <a:r>
              <a:rPr lang="en-US" dirty="0"/>
              <a:t>Competency Model</a:t>
            </a:r>
          </a:p>
          <a:p>
            <a:pPr lvl="2"/>
            <a:r>
              <a:rPr lang="en-US" sz="24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What collection of knowledge, skills, and other attributes should be assessed? </a:t>
            </a:r>
            <a:endParaRPr lang="en-US" dirty="0">
              <a:latin typeface="+mj-lt"/>
            </a:endParaRPr>
          </a:p>
          <a:p>
            <a:pPr lvl="1"/>
            <a:r>
              <a:rPr lang="en-US" dirty="0"/>
              <a:t>Evidence Model</a:t>
            </a:r>
          </a:p>
          <a:p>
            <a:pPr lvl="2"/>
            <a:r>
              <a:rPr lang="en-US" sz="24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What behaviors should reveal different levels of the targeted competencies?</a:t>
            </a:r>
            <a:endParaRPr lang="en-US" dirty="0">
              <a:latin typeface="+mj-lt"/>
            </a:endParaRPr>
          </a:p>
          <a:p>
            <a:pPr lvl="1"/>
            <a:r>
              <a:rPr lang="en-US" dirty="0"/>
              <a:t>Task Model/Action Model</a:t>
            </a:r>
          </a:p>
          <a:p>
            <a:pPr lvl="2"/>
            <a:r>
              <a:rPr lang="en-US" sz="2400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What tasks/situations can elicit the behaviors that make up the evidence?</a:t>
            </a:r>
          </a:p>
          <a:p>
            <a:pPr lvl="1"/>
            <a:r>
              <a:rPr lang="en-US" dirty="0">
                <a:latin typeface="+mj-lt"/>
                <a:cs typeface="Times New Roman" pitchFamily="18" charset="0"/>
              </a:rPr>
              <a:t>Assembly Model</a:t>
            </a:r>
          </a:p>
          <a:p>
            <a:pPr lvl="2"/>
            <a:r>
              <a:rPr lang="en-US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How much evidence is required?</a:t>
            </a:r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41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AB2E2-B945-3420-5984-040FE2A2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Model/Action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AC119-5533-2E2D-6A30-9E0353291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Task Model is situation that learner interacts with, that provides evidence about competencies</a:t>
            </a:r>
          </a:p>
          <a:p>
            <a:r>
              <a:rPr lang="en-US" dirty="0"/>
              <a:t>Alternate term Action Model is used when situation is dynamic (as in a simulation or game) and a sequence of actions is required to demonstrated competencies</a:t>
            </a:r>
          </a:p>
          <a:p>
            <a:endParaRPr lang="en-US" dirty="0"/>
          </a:p>
          <a:p>
            <a:r>
              <a:rPr lang="en-US" dirty="0"/>
              <a:t>Situations described in terms of </a:t>
            </a:r>
          </a:p>
          <a:p>
            <a:pPr lvl="1"/>
            <a:r>
              <a:rPr lang="en-US" dirty="0"/>
              <a:t>Presentation format (what student sees) </a:t>
            </a:r>
          </a:p>
          <a:p>
            <a:pPr lvl="1"/>
            <a:r>
              <a:rPr lang="en-US" dirty="0"/>
              <a:t>Work product (what student does)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344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69A5A-B836-C280-4530-49F1C024E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Model: two parts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6249C-CD01-0AC9-A070-6FF47438C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Evidence Rules: Distill observable variables (features) from the work product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Statistical Model: Express a relationship between the evidence and the competencies we want to assess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Statistical model can be as simple as whether one indicator is present/absent, or adding observable variables together, or as complex as a Bayes Net</a:t>
            </a:r>
          </a:p>
        </p:txBody>
      </p:sp>
    </p:spTree>
    <p:extLst>
      <p:ext uri="{BB962C8B-B14F-4D97-AF65-F5344CB8AC3E}">
        <p14:creationId xmlns:p14="http://schemas.microsoft.com/office/powerpoint/2010/main" val="3792043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99A77-5C15-0633-A8BD-F1F3A2A4F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ECD is developed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8283A-1CCF-E17F-E77F-51B22E530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Rationally/prescriptively</a:t>
            </a:r>
          </a:p>
          <a:p>
            <a:endParaRPr lang="en-US" dirty="0"/>
          </a:p>
          <a:p>
            <a:r>
              <a:rPr lang="en-US" dirty="0"/>
              <a:t>Designer designs situation where skill can be demonstrated</a:t>
            </a:r>
          </a:p>
          <a:p>
            <a:r>
              <a:rPr lang="en-US" dirty="0"/>
              <a:t>Designer determines what evidence rules and statistical model are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218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There’s a lot to cover this week</a:t>
            </a:r>
          </a:p>
          <a:p>
            <a:endParaRPr lang="en-US" dirty="0"/>
          </a:p>
          <a:p>
            <a:r>
              <a:rPr lang="en-US" dirty="0"/>
              <a:t>So I have split this week into 3 videos</a:t>
            </a:r>
          </a:p>
          <a:p>
            <a:pPr lvl="1"/>
            <a:r>
              <a:rPr lang="en-US" dirty="0"/>
              <a:t>ECD</a:t>
            </a:r>
          </a:p>
          <a:p>
            <a:pPr lvl="1"/>
            <a:r>
              <a:rPr lang="en-US" dirty="0"/>
              <a:t>Machine Learning</a:t>
            </a:r>
          </a:p>
          <a:p>
            <a:pPr lvl="1"/>
            <a:r>
              <a:rPr lang="en-US" dirty="0"/>
              <a:t>Natural Language Processing</a:t>
            </a:r>
          </a:p>
        </p:txBody>
      </p:sp>
    </p:spTree>
    <p:extLst>
      <p:ext uri="{BB962C8B-B14F-4D97-AF65-F5344CB8AC3E}">
        <p14:creationId xmlns:p14="http://schemas.microsoft.com/office/powerpoint/2010/main" val="1440680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99A77-5C15-0633-A8BD-F1F3A2A4F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ECD: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8283A-1CCF-E17F-E77F-51B22E530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Used in situations where situation can be developed so that evidence rules and statistical model can be developed by a designer</a:t>
            </a:r>
          </a:p>
          <a:p>
            <a:endParaRPr lang="en-US" dirty="0"/>
          </a:p>
          <a:p>
            <a:r>
              <a:rPr lang="en-US" dirty="0"/>
              <a:t>Not used where situation is too complex for designer to confidently design evidence rules and statistical model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9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1EC1F-08F7-3921-19AA-20FEE3B6F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ECD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6A7A2-6329-78DA-73AA-233128F6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45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B1745-B747-8495-CC25-53B37B656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Physics Playground</a:t>
            </a:r>
            <a:br>
              <a:rPr lang="en-US" dirty="0"/>
            </a:br>
            <a:r>
              <a:rPr lang="en-US" dirty="0"/>
              <a:t>(Kim et al., 2016)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462A3-D1C9-17BE-8D16-28C9D78BD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Probably best-known example of ECD in an adaptive learning system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48E54F-CD3C-56FD-C921-0F28E2FC07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9" r="1" b="1998"/>
          <a:stretch/>
        </p:blipFill>
        <p:spPr>
          <a:xfrm>
            <a:off x="1318905" y="2743200"/>
            <a:ext cx="6682095" cy="397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50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AB730-BE74-6C82-E568-8842F53DE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Ten steps to developing model</a:t>
            </a:r>
            <a:br>
              <a:rPr lang="en-US" dirty="0"/>
            </a:br>
            <a:r>
              <a:rPr lang="en-US" dirty="0"/>
              <a:t>(Kim et al., 2016)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773A1-326B-AB82-DBD2-6B09B55AB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D3B4F2-3DB8-6E82-7B8E-F06439AAA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81150"/>
            <a:ext cx="8229600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53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9A332-96CA-785B-656B-5C3169F94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Final competency model</a:t>
            </a:r>
            <a:br>
              <a:rPr lang="en-US" dirty="0"/>
            </a:br>
            <a:r>
              <a:rPr lang="en-US" dirty="0"/>
              <a:t>(Kim et al., 2016)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BA43D-5033-E853-E88A-EAEB31B12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Simplification of earlier model that had attempted to further differentiate types of physics knowledge; would have needed too many game levels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510D4E-AF4D-F4ED-86C4-CCDB8B025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312" y="1543050"/>
            <a:ext cx="7191375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04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E670A-2586-8293-0FE9-BB6A7049F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Multiple solutions involving </a:t>
            </a:r>
            <a:br>
              <a:rPr lang="en-US" dirty="0"/>
            </a:br>
            <a:r>
              <a:rPr lang="en-US" dirty="0"/>
              <a:t>different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A09BB-0CC7-3BF3-D158-9A0FF5E6A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Silver trophy = solved level</a:t>
            </a:r>
          </a:p>
          <a:p>
            <a:endParaRPr lang="en-US" dirty="0"/>
          </a:p>
          <a:p>
            <a:r>
              <a:rPr lang="en-US" dirty="0"/>
              <a:t>Gold trophy = solved level </a:t>
            </a:r>
            <a:r>
              <a:rPr lang="en-US" i="1" dirty="0"/>
              <a:t>elegantly</a:t>
            </a:r>
            <a:r>
              <a:rPr lang="en-US" dirty="0"/>
              <a:t> with minimal objects (requires use of target strategy)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C3A4DB-A6C4-B937-BFE6-C718C7C03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" y="1814512"/>
            <a:ext cx="81819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16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F3571-6C62-7978-40D4-414173CEA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Mapping from evidence to competencies (Kim et al., 2016)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F3A7C-6308-E4EF-5559-F92A5CE24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21DF58-A3DA-6345-98BE-A5B00AB52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92262"/>
            <a:ext cx="871537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71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8955B-E50B-447E-818F-A3C355BD7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Evidence Identification</a:t>
            </a:r>
            <a:br>
              <a:rPr lang="en-US" dirty="0"/>
            </a:br>
            <a:r>
              <a:rPr lang="en-US" dirty="0"/>
              <a:t>(Shute &amp; Moore, 2017a)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FDAD4-5309-9C2D-73FB-80F6F2E9A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Built rational “evidence identification” models to identify which strategy used</a:t>
            </a:r>
          </a:p>
          <a:p>
            <a:r>
              <a:rPr lang="en-US" dirty="0"/>
              <a:t>Used these to distinguish which reason silver trophy obtained for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“For example, pendulums rotate around a single pin, so any drawn object that does this is most likely a pendulum. Ramps tend to be in contact with the ball for a longer period of time. Levers tend to rotate when the ball comes into contact with them. Springboards tend to be connected to other objects with two pins and include a weight—either attached to the springboard or dropped on it and then deleted.”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926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9B50F-857A-94BA-4EFD-C9CD3E66B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uses of ECD in </a:t>
            </a:r>
            <a:br>
              <a:rPr lang="en-US" dirty="0"/>
            </a:br>
            <a:r>
              <a:rPr lang="en-US" dirty="0"/>
              <a:t>Physics Playground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87D32-93C6-8014-1C4D-FFAF3503E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Conscientiousness (Shute &amp; Moore, 2017b)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3DAC1-383D-5EE9-1C0D-D204F39CB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33600"/>
            <a:ext cx="801052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99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9B50F-857A-94BA-4EFD-C9CD3E66B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Other uses of ECD in </a:t>
            </a:r>
            <a:br>
              <a:rPr lang="en-US" dirty="0"/>
            </a:br>
            <a:r>
              <a:rPr lang="en-US" dirty="0"/>
              <a:t>Physics Playground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87D32-93C6-8014-1C4D-FFAF3503E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Creativity</a:t>
            </a:r>
            <a:br>
              <a:rPr lang="en-US" dirty="0"/>
            </a:br>
            <a:r>
              <a:rPr lang="en-US" dirty="0"/>
              <a:t>(Shute &amp; </a:t>
            </a:r>
            <a:br>
              <a:rPr lang="en-US" dirty="0"/>
            </a:br>
            <a:r>
              <a:rPr lang="en-US" dirty="0"/>
              <a:t>Rahimi, </a:t>
            </a:r>
            <a:br>
              <a:rPr lang="en-US" dirty="0"/>
            </a:br>
            <a:r>
              <a:rPr lang="en-US" dirty="0"/>
              <a:t>2021)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E4674B-B15A-ED1B-8C07-209C22635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0" y="1171575"/>
            <a:ext cx="645795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52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68475-639B-1DD4-E5D3-22391FCF1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continue this week…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52A70-DC8F-6CB0-0266-B54275A01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 an area that has had considerable interest over the last decade</a:t>
            </a:r>
          </a:p>
          <a:p>
            <a:endParaRPr lang="en-US" dirty="0"/>
          </a:p>
          <a:p>
            <a:r>
              <a:rPr lang="en-US" dirty="0"/>
              <a:t>Tutoring complex behavior</a:t>
            </a:r>
          </a:p>
        </p:txBody>
      </p:sp>
    </p:spTree>
    <p:extLst>
      <p:ext uri="{BB962C8B-B14F-4D97-AF65-F5344CB8AC3E}">
        <p14:creationId xmlns:p14="http://schemas.microsoft.com/office/powerpoint/2010/main" val="22008860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C6AED-BC99-3D08-5C33-971B2663D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uses of ECD in Learning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98328-DAE8-FD93-8A71-E7606E100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World of Goo (Shute &amp; Kim, 2012)</a:t>
            </a:r>
          </a:p>
          <a:p>
            <a:r>
              <a:rPr lang="en-US" dirty="0"/>
              <a:t>Quest to Learn (Shute &amp; Torres, 2012)</a:t>
            </a:r>
          </a:p>
          <a:p>
            <a:r>
              <a:rPr lang="en-US" dirty="0"/>
              <a:t>Plants versus Zombies (Shute et al., 2015)</a:t>
            </a:r>
          </a:p>
          <a:p>
            <a:r>
              <a:rPr lang="en-US" dirty="0" err="1"/>
              <a:t>Shadowspect</a:t>
            </a:r>
            <a:r>
              <a:rPr lang="en-US" dirty="0"/>
              <a:t> (Kim et al., 2019)</a:t>
            </a:r>
          </a:p>
          <a:p>
            <a:r>
              <a:rPr lang="en-US" dirty="0"/>
              <a:t>CISCO Networking Academy (Behrens et al., 2004)</a:t>
            </a:r>
          </a:p>
          <a:p>
            <a:endParaRPr lang="en-US" dirty="0"/>
          </a:p>
          <a:p>
            <a:r>
              <a:rPr lang="en-US" dirty="0" err="1"/>
              <a:t>SimCityEDU</a:t>
            </a:r>
            <a:r>
              <a:rPr lang="en-US" dirty="0"/>
              <a:t> (</a:t>
            </a:r>
            <a:r>
              <a:rPr lang="en-US" dirty="0" err="1"/>
              <a:t>Risconscente</a:t>
            </a:r>
            <a:r>
              <a:rPr lang="en-US" dirty="0"/>
              <a:t> et al., 2015)</a:t>
            </a:r>
          </a:p>
        </p:txBody>
      </p:sp>
    </p:spTree>
    <p:extLst>
      <p:ext uri="{BB962C8B-B14F-4D97-AF65-F5344CB8AC3E}">
        <p14:creationId xmlns:p14="http://schemas.microsoft.com/office/powerpoint/2010/main" val="3199904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F101D-3BC5-B9B3-1018-120741A1B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SimCityEDU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F2C87-3531-702D-8123-879F83852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lassLab">
            <a:extLst>
              <a:ext uri="{FF2B5EF4-FFF2-40B4-BE49-F238E27FC236}">
                <a16:creationId xmlns:a16="http://schemas.microsoft.com/office/drawing/2014/main" id="{69E4E68A-0826-2C45-E6AD-E12A32277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00188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3851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F101D-3BC5-B9B3-1018-120741A1B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SimCityEDU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F2C87-3531-702D-8123-879F83852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high-profile collaboration involving ETS, Pearson, </a:t>
            </a:r>
            <a:r>
              <a:rPr lang="en-US" dirty="0" err="1"/>
              <a:t>GlassLab</a:t>
            </a:r>
            <a:r>
              <a:rPr lang="en-US" dirty="0"/>
              <a:t> and a ton of funding</a:t>
            </a:r>
          </a:p>
          <a:p>
            <a:endParaRPr lang="en-US" dirty="0"/>
          </a:p>
          <a:p>
            <a:r>
              <a:rPr lang="en-US" dirty="0"/>
              <a:t>Can ECD be applied to SimCity for assessment?</a:t>
            </a:r>
          </a:p>
        </p:txBody>
      </p:sp>
    </p:spTree>
    <p:extLst>
      <p:ext uri="{BB962C8B-B14F-4D97-AF65-F5344CB8AC3E}">
        <p14:creationId xmlns:p14="http://schemas.microsoft.com/office/powerpoint/2010/main" val="37834273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F101D-3BC5-B9B3-1018-120741A1B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SimCityEDU</a:t>
            </a:r>
            <a:r>
              <a:rPr lang="en-US" dirty="0"/>
              <a:t>: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F2C87-3531-702D-8123-879F83852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41335540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F101D-3BC5-B9B3-1018-120741A1B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SimCityEDU</a:t>
            </a:r>
            <a:r>
              <a:rPr lang="en-US" dirty="0"/>
              <a:t>: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F2C87-3531-702D-8123-879F83852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But to make assessment easier, scenarios were designed with very few actions available</a:t>
            </a:r>
          </a:p>
          <a:p>
            <a:endParaRPr lang="en-US" dirty="0"/>
          </a:p>
          <a:p>
            <a:r>
              <a:rPr lang="en-US" dirty="0"/>
              <a:t>These scenarios generally weren’t much fun</a:t>
            </a:r>
          </a:p>
          <a:p>
            <a:endParaRPr lang="en-US" dirty="0"/>
          </a:p>
          <a:p>
            <a:r>
              <a:rPr lang="en-US" dirty="0"/>
              <a:t>Project started with great enthusiasm, ended quietly</a:t>
            </a:r>
          </a:p>
        </p:txBody>
      </p:sp>
    </p:spTree>
    <p:extLst>
      <p:ext uri="{BB962C8B-B14F-4D97-AF65-F5344CB8AC3E}">
        <p14:creationId xmlns:p14="http://schemas.microsoft.com/office/powerpoint/2010/main" val="12474132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6AA76-DB65-1F7B-0CF6-4A7A75CA9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ECD Benefits</a:t>
            </a:r>
            <a:br>
              <a:rPr lang="en-US" dirty="0"/>
            </a:br>
            <a:r>
              <a:rPr lang="en-US" dirty="0"/>
              <a:t>(Shute, Kim, &amp; </a:t>
            </a:r>
            <a:r>
              <a:rPr lang="en-US" dirty="0" err="1"/>
              <a:t>Razzouk</a:t>
            </a:r>
            <a:r>
              <a:rPr lang="en-US" dirty="0"/>
              <a:t>, n.d.)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6F059-F9D7-E0FB-F412-AAC0EE5D9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Transparency: ECD models can be inspected and debated for accountability</a:t>
            </a:r>
          </a:p>
          <a:p>
            <a:r>
              <a:rPr lang="en-US" dirty="0"/>
              <a:t>Convergency: Can handle lots of types of data</a:t>
            </a:r>
          </a:p>
          <a:p>
            <a:r>
              <a:rPr lang="en-US" dirty="0"/>
              <a:t>Reusability: Parts of model can be used in different situations (for instance, you can adapt evidence model between tasks)</a:t>
            </a:r>
          </a:p>
          <a:p>
            <a:r>
              <a:rPr lang="en-US" dirty="0"/>
              <a:t>Flexibility: Can be used for many purposes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8681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6AA76-DB65-1F7B-0CF6-4A7A75CA9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ECD Barriers</a:t>
            </a:r>
            <a:br>
              <a:rPr lang="en-US" dirty="0"/>
            </a:br>
            <a:r>
              <a:rPr lang="en-US" dirty="0"/>
              <a:t>(Shute, Kim, &amp; </a:t>
            </a:r>
            <a:r>
              <a:rPr lang="en-US" dirty="0" err="1"/>
              <a:t>Razzouk</a:t>
            </a:r>
            <a:r>
              <a:rPr lang="en-US" dirty="0"/>
              <a:t>, n.d.)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6F059-F9D7-E0FB-F412-AAC0EE5D9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Over-structuring: Easier to assess if task is very structured, leading designers to structure things too much</a:t>
            </a:r>
          </a:p>
          <a:p>
            <a:pPr lvl="1"/>
            <a:r>
              <a:rPr lang="en-US" dirty="0" err="1"/>
              <a:t>SimCityEDU</a:t>
            </a:r>
            <a:endParaRPr lang="en-US" dirty="0"/>
          </a:p>
          <a:p>
            <a:r>
              <a:rPr lang="en-US" dirty="0"/>
              <a:t>Cost: A lot of work to get everything in place</a:t>
            </a:r>
          </a:p>
          <a:p>
            <a:r>
              <a:rPr lang="en-US" dirty="0"/>
              <a:t>Scope: Need to get competency model at right level, or too hard to build</a:t>
            </a:r>
          </a:p>
          <a:p>
            <a:r>
              <a:rPr lang="en-US" dirty="0"/>
              <a:t>Rubrics: Can be hard to develop rubrics for complex behavior that are not subjective</a:t>
            </a:r>
          </a:p>
        </p:txBody>
      </p:sp>
    </p:spTree>
    <p:extLst>
      <p:ext uri="{BB962C8B-B14F-4D97-AF65-F5344CB8AC3E}">
        <p14:creationId xmlns:p14="http://schemas.microsoft.com/office/powerpoint/2010/main" val="2465831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E1687-7A3F-FC9C-657E-D1E3A935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Take-Aways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4DB96-2A1E-681F-EC75-BD71877A7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ECD is a powerful approach for recognizing complex behavior that has been used successfully in several games and learning systems</a:t>
            </a:r>
          </a:p>
          <a:p>
            <a:r>
              <a:rPr lang="en-US" dirty="0"/>
              <a:t>But when using it, be careful not to focus on assessment to the expense of learning or fun</a:t>
            </a:r>
          </a:p>
        </p:txBody>
      </p:sp>
    </p:spTree>
    <p:extLst>
      <p:ext uri="{BB962C8B-B14F-4D97-AF65-F5344CB8AC3E}">
        <p14:creationId xmlns:p14="http://schemas.microsoft.com/office/powerpoint/2010/main" val="18363359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43147-665E-B3FC-8F98-EC1E49CEE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Reminder: Three Lecture Videos </a:t>
            </a:r>
            <a:br>
              <a:rPr lang="en-US" dirty="0"/>
            </a:br>
            <a:r>
              <a:rPr lang="en-US" dirty="0"/>
              <a:t>this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58331-BE76-5B07-D5AD-2EA7DD746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29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F2FD0-1AC3-435A-A0B3-9B87FCACD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B0271-8653-DFD1-A2E2-2E0ED17AA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Detecting complex behavior</a:t>
            </a:r>
          </a:p>
          <a:p>
            <a:r>
              <a:rPr lang="en-US" dirty="0"/>
              <a:t>Responding to complex behavior</a:t>
            </a:r>
          </a:p>
        </p:txBody>
      </p:sp>
    </p:spTree>
    <p:extLst>
      <p:ext uri="{BB962C8B-B14F-4D97-AF65-F5344CB8AC3E}">
        <p14:creationId xmlns:p14="http://schemas.microsoft.com/office/powerpoint/2010/main" val="2967214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90082-61BE-1F30-695A-4A786F25C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Reprise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E5603-F9D4-2C22-4857-322EF9FB1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Let’s connect back to previous lectures</a:t>
            </a:r>
          </a:p>
          <a:p>
            <a:endParaRPr lang="en-US" dirty="0"/>
          </a:p>
          <a:p>
            <a:r>
              <a:rPr lang="en-US" dirty="0"/>
              <a:t>You may remember Cognitive Tutor/</a:t>
            </a:r>
            <a:r>
              <a:rPr lang="en-US" dirty="0" err="1"/>
              <a:t>MATHia</a:t>
            </a:r>
            <a:r>
              <a:rPr lang="en-US" dirty="0"/>
              <a:t> which we’ve seen as an example a few times</a:t>
            </a:r>
          </a:p>
          <a:p>
            <a:pPr lvl="1"/>
            <a:r>
              <a:rPr lang="en-US" dirty="0"/>
              <a:t>Model Tracing determines whether student got problem step right</a:t>
            </a:r>
          </a:p>
          <a:p>
            <a:pPr lvl="1"/>
            <a:r>
              <a:rPr lang="en-US" dirty="0"/>
              <a:t>Knowledge Tracing aggregates across problem steps to assess overall knowledge of skill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620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90082-61BE-1F30-695A-4A786F25C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can map this to any assessment of complex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E5603-F9D4-2C22-4857-322EF9FB1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Overall paradigm</a:t>
            </a:r>
          </a:p>
          <a:p>
            <a:pPr lvl="1"/>
            <a:r>
              <a:rPr lang="en-US" dirty="0"/>
              <a:t>Assessment of complex behavior determines whether student got problem step right</a:t>
            </a:r>
          </a:p>
          <a:p>
            <a:pPr lvl="1"/>
            <a:r>
              <a:rPr lang="en-US" dirty="0"/>
              <a:t>Knowledge Tracing aggregates across problem steps to assess overall knowledge of skill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352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C57A9-E600-6D63-E759-B40E49738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Approaches for Recognizing </a:t>
            </a:r>
            <a:br>
              <a:rPr lang="en-US" dirty="0"/>
            </a:br>
            <a:r>
              <a:rPr lang="en-US" dirty="0"/>
              <a:t>Complex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49E21-89F8-984B-67B4-6BD693B7B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tracing (part 1)</a:t>
            </a:r>
          </a:p>
          <a:p>
            <a:r>
              <a:rPr lang="en-US" dirty="0"/>
              <a:t>ECD (part 1)</a:t>
            </a:r>
          </a:p>
          <a:p>
            <a:r>
              <a:rPr lang="en-US" dirty="0"/>
              <a:t>ML (part 2) (including NLP – part 3)</a:t>
            </a:r>
          </a:p>
        </p:txBody>
      </p:sp>
    </p:spTree>
    <p:extLst>
      <p:ext uri="{BB962C8B-B14F-4D97-AF65-F5344CB8AC3E}">
        <p14:creationId xmlns:p14="http://schemas.microsoft.com/office/powerpoint/2010/main" val="225599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C57A9-E600-6D63-E759-B40E49738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Approaches for Recognizing </a:t>
            </a:r>
            <a:br>
              <a:rPr lang="en-US" dirty="0"/>
            </a:br>
            <a:r>
              <a:rPr lang="en-US" dirty="0"/>
              <a:t>Complex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49E21-89F8-984B-67B4-6BD693B7B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tracing</a:t>
            </a:r>
          </a:p>
          <a:p>
            <a:r>
              <a:rPr lang="en-US" dirty="0"/>
              <a:t>ECD</a:t>
            </a:r>
          </a:p>
          <a:p>
            <a:r>
              <a:rPr lang="en-US" dirty="0"/>
              <a:t>ML (NLP)</a:t>
            </a:r>
          </a:p>
          <a:p>
            <a:endParaRPr lang="en-US" dirty="0"/>
          </a:p>
          <a:p>
            <a:r>
              <a:rPr lang="en-US" dirty="0"/>
              <a:t>Why isn’t Constraint-Based Modeling listed here?</a:t>
            </a:r>
          </a:p>
        </p:txBody>
      </p:sp>
    </p:spTree>
    <p:extLst>
      <p:ext uri="{BB962C8B-B14F-4D97-AF65-F5344CB8AC3E}">
        <p14:creationId xmlns:p14="http://schemas.microsoft.com/office/powerpoint/2010/main" val="346612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C57A9-E600-6D63-E759-B40E49738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Approaches for Recognizing </a:t>
            </a:r>
            <a:br>
              <a:rPr lang="en-US" dirty="0"/>
            </a:br>
            <a:r>
              <a:rPr lang="en-US" dirty="0"/>
              <a:t>Complex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49E21-89F8-984B-67B4-6BD693B7B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Model tracing</a:t>
            </a:r>
          </a:p>
          <a:p>
            <a:r>
              <a:rPr lang="en-US" dirty="0"/>
              <a:t>ECD</a:t>
            </a:r>
          </a:p>
          <a:p>
            <a:r>
              <a:rPr lang="en-US" dirty="0"/>
              <a:t>ML (NLP)</a:t>
            </a:r>
          </a:p>
          <a:p>
            <a:endParaRPr lang="en-US" dirty="0"/>
          </a:p>
          <a:p>
            <a:r>
              <a:rPr lang="en-US" dirty="0"/>
              <a:t>Why isn’t Constraint-Based Modeling listed here?</a:t>
            </a:r>
          </a:p>
          <a:p>
            <a:pPr lvl="1"/>
            <a:r>
              <a:rPr lang="en-US" dirty="0"/>
              <a:t>Because it recognizes when an answer is wrong and why</a:t>
            </a:r>
          </a:p>
          <a:p>
            <a:pPr lvl="1"/>
            <a:r>
              <a:rPr lang="en-US" dirty="0"/>
              <a:t>Not which complex behavior of several is occurring</a:t>
            </a:r>
          </a:p>
        </p:txBody>
      </p:sp>
    </p:spTree>
    <p:extLst>
      <p:ext uri="{BB962C8B-B14F-4D97-AF65-F5344CB8AC3E}">
        <p14:creationId xmlns:p14="http://schemas.microsoft.com/office/powerpoint/2010/main" val="1590083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2336</TotalTime>
  <Words>1140</Words>
  <Application>Microsoft Office PowerPoint</Application>
  <PresentationFormat>On-screen Show (4:3)</PresentationFormat>
  <Paragraphs>160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Adaptive Learning Systems</vt:lpstr>
      <vt:lpstr>Welcome!</vt:lpstr>
      <vt:lpstr>We continue this week…</vt:lpstr>
      <vt:lpstr>Two steps</vt:lpstr>
      <vt:lpstr>A Reprise</vt:lpstr>
      <vt:lpstr>We can map this to any assessment of complex behavior</vt:lpstr>
      <vt:lpstr>Approaches for Recognizing  Complex Behavior</vt:lpstr>
      <vt:lpstr>Approaches for Recognizing  Complex Behavior</vt:lpstr>
      <vt:lpstr>Approaches for Recognizing  Complex Behavior</vt:lpstr>
      <vt:lpstr>Model Tracing: Reprise</vt:lpstr>
      <vt:lpstr>Production-System Models</vt:lpstr>
      <vt:lpstr>Example (Baker et al., 2001)</vt:lpstr>
      <vt:lpstr>Model Tracing: Reprise</vt:lpstr>
      <vt:lpstr>Evidence Centered Design (Mislevy et al., 1997)</vt:lpstr>
      <vt:lpstr>Image from Shute, Kim, Razzouk (n.d.) ECD for Dummies.</vt:lpstr>
      <vt:lpstr>ECD</vt:lpstr>
      <vt:lpstr>Task Model/Action Model</vt:lpstr>
      <vt:lpstr>Evidence Model: two parts</vt:lpstr>
      <vt:lpstr>How ECD is developed</vt:lpstr>
      <vt:lpstr>ECD: Notes</vt:lpstr>
      <vt:lpstr>ECD Examples</vt:lpstr>
      <vt:lpstr>Physics Playground (Kim et al., 2016)</vt:lpstr>
      <vt:lpstr>Ten steps to developing model (Kim et al., 2016)</vt:lpstr>
      <vt:lpstr>Final competency model (Kim et al., 2016)</vt:lpstr>
      <vt:lpstr>Multiple solutions involving  different knowledge</vt:lpstr>
      <vt:lpstr>Mapping from evidence to competencies (Kim et al., 2016)</vt:lpstr>
      <vt:lpstr>Evidence Identification (Shute &amp; Moore, 2017a)</vt:lpstr>
      <vt:lpstr>Other uses of ECD in  Physics Playground</vt:lpstr>
      <vt:lpstr>Other uses of ECD in  Physics Playground</vt:lpstr>
      <vt:lpstr>Other uses of ECD in Learning Systems</vt:lpstr>
      <vt:lpstr>SimCityEDU</vt:lpstr>
      <vt:lpstr>SimCityEDU</vt:lpstr>
      <vt:lpstr>SimCityEDU: Findings</vt:lpstr>
      <vt:lpstr>SimCityEDU: Findings</vt:lpstr>
      <vt:lpstr>ECD Benefits (Shute, Kim, &amp; Razzouk, n.d.) </vt:lpstr>
      <vt:lpstr>ECD Barriers (Shute, Kim, &amp; Razzouk, n.d.) </vt:lpstr>
      <vt:lpstr>Final Take-Aways</vt:lpstr>
      <vt:lpstr>Reminder: Three Lecture Videos  this Week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Methods for the Learning Sciences</dc:title>
  <dc:creator>rsbaker</dc:creator>
  <cp:lastModifiedBy>Ryan</cp:lastModifiedBy>
  <cp:revision>865</cp:revision>
  <dcterms:created xsi:type="dcterms:W3CDTF">2010-01-07T20:34:12Z</dcterms:created>
  <dcterms:modified xsi:type="dcterms:W3CDTF">2023-08-29T19:45:45Z</dcterms:modified>
</cp:coreProperties>
</file>