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413" r:id="rId3"/>
    <p:sldId id="1030" r:id="rId4"/>
    <p:sldId id="828" r:id="rId5"/>
    <p:sldId id="979" r:id="rId6"/>
    <p:sldId id="980" r:id="rId7"/>
    <p:sldId id="458" r:id="rId8"/>
    <p:sldId id="459" r:id="rId9"/>
    <p:sldId id="461" r:id="rId10"/>
    <p:sldId id="462" r:id="rId11"/>
    <p:sldId id="471" r:id="rId12"/>
    <p:sldId id="460" r:id="rId13"/>
    <p:sldId id="982" r:id="rId14"/>
    <p:sldId id="983" r:id="rId15"/>
    <p:sldId id="984" r:id="rId16"/>
    <p:sldId id="985" r:id="rId17"/>
    <p:sldId id="988" r:id="rId18"/>
    <p:sldId id="490" r:id="rId19"/>
    <p:sldId id="491" r:id="rId20"/>
    <p:sldId id="492" r:id="rId21"/>
    <p:sldId id="493" r:id="rId22"/>
    <p:sldId id="510" r:id="rId23"/>
    <p:sldId id="518" r:id="rId24"/>
    <p:sldId id="989" r:id="rId25"/>
    <p:sldId id="996" r:id="rId26"/>
    <p:sldId id="995" r:id="rId27"/>
    <p:sldId id="993" r:id="rId28"/>
    <p:sldId id="994" r:id="rId29"/>
    <p:sldId id="257" r:id="rId30"/>
    <p:sldId id="258" r:id="rId31"/>
    <p:sldId id="262" r:id="rId32"/>
    <p:sldId id="264" r:id="rId33"/>
    <p:sldId id="265" r:id="rId34"/>
    <p:sldId id="266" r:id="rId35"/>
    <p:sldId id="267" r:id="rId36"/>
    <p:sldId id="829" r:id="rId37"/>
    <p:sldId id="823" r:id="rId38"/>
    <p:sldId id="819" r:id="rId39"/>
    <p:sldId id="999" r:id="rId40"/>
    <p:sldId id="583" r:id="rId41"/>
    <p:sldId id="584" r:id="rId42"/>
    <p:sldId id="1000" r:id="rId43"/>
    <p:sldId id="1002" r:id="rId44"/>
    <p:sldId id="1001" r:id="rId45"/>
    <p:sldId id="834" r:id="rId46"/>
    <p:sldId id="1004" r:id="rId47"/>
    <p:sldId id="1005" r:id="rId48"/>
    <p:sldId id="835" r:id="rId49"/>
    <p:sldId id="1007" r:id="rId50"/>
    <p:sldId id="1008" r:id="rId51"/>
    <p:sldId id="1010" r:id="rId52"/>
    <p:sldId id="1011" r:id="rId53"/>
    <p:sldId id="836" r:id="rId54"/>
    <p:sldId id="548" r:id="rId55"/>
    <p:sldId id="948" r:id="rId56"/>
    <p:sldId id="1032" r:id="rId57"/>
    <p:sldId id="301"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E450ECB-0C65-4AF3-957C-153223C1837D}">
          <p14:sldIdLst>
            <p14:sldId id="256"/>
            <p14:sldId id="413"/>
            <p14:sldId id="1030"/>
            <p14:sldId id="828"/>
            <p14:sldId id="979"/>
            <p14:sldId id="980"/>
            <p14:sldId id="458"/>
            <p14:sldId id="459"/>
            <p14:sldId id="461"/>
            <p14:sldId id="462"/>
            <p14:sldId id="471"/>
            <p14:sldId id="460"/>
            <p14:sldId id="982"/>
            <p14:sldId id="983"/>
            <p14:sldId id="984"/>
            <p14:sldId id="985"/>
            <p14:sldId id="988"/>
            <p14:sldId id="490"/>
            <p14:sldId id="491"/>
            <p14:sldId id="492"/>
            <p14:sldId id="493"/>
            <p14:sldId id="510"/>
            <p14:sldId id="518"/>
            <p14:sldId id="989"/>
            <p14:sldId id="996"/>
            <p14:sldId id="995"/>
            <p14:sldId id="993"/>
            <p14:sldId id="994"/>
            <p14:sldId id="257"/>
            <p14:sldId id="258"/>
            <p14:sldId id="262"/>
            <p14:sldId id="264"/>
            <p14:sldId id="265"/>
            <p14:sldId id="266"/>
            <p14:sldId id="267"/>
            <p14:sldId id="829"/>
            <p14:sldId id="823"/>
            <p14:sldId id="819"/>
            <p14:sldId id="999"/>
            <p14:sldId id="583"/>
            <p14:sldId id="584"/>
            <p14:sldId id="1000"/>
            <p14:sldId id="1002"/>
            <p14:sldId id="1001"/>
            <p14:sldId id="834"/>
            <p14:sldId id="1004"/>
            <p14:sldId id="1005"/>
            <p14:sldId id="835"/>
            <p14:sldId id="1007"/>
            <p14:sldId id="1008"/>
            <p14:sldId id="1010"/>
            <p14:sldId id="1011"/>
            <p14:sldId id="836"/>
            <p14:sldId id="548"/>
            <p14:sldId id="948"/>
            <p14:sldId id="1032"/>
            <p14:sldId id="30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ker, Ryan Shaun" initials="RYAN"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F8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70" autoAdjust="0"/>
    <p:restoredTop sz="90686" autoAdjust="0"/>
  </p:normalViewPr>
  <p:slideViewPr>
    <p:cSldViewPr>
      <p:cViewPr>
        <p:scale>
          <a:sx n="66" d="100"/>
          <a:sy n="66" d="100"/>
        </p:scale>
        <p:origin x="1286" y="6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CAAA7C-7ACC-4BFB-BE93-9F32D66A2778}" type="datetimeFigureOut">
              <a:rPr lang="en-US" smtClean="0"/>
              <a:pPr/>
              <a:t>8/29/2023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5F639B-656A-4369-84E0-F13809BA208C}" type="slidenum">
              <a:rPr lang="en-US" smtClean="0"/>
              <a:pPr/>
              <a:t>‹#›</a:t>
            </a:fld>
            <a:endParaRPr lang="en-US"/>
          </a:p>
        </p:txBody>
      </p:sp>
    </p:spTree>
    <p:extLst>
      <p:ext uri="{BB962C8B-B14F-4D97-AF65-F5344CB8AC3E}">
        <p14:creationId xmlns:p14="http://schemas.microsoft.com/office/powerpoint/2010/main" val="1127312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Introduce structure first – that we break inquiry down into </a:t>
            </a:r>
            <a:r>
              <a:rPr lang="en-US" b="1" dirty="0"/>
              <a:t>STAGES</a:t>
            </a:r>
            <a:r>
              <a:rPr lang="en-US" dirty="0"/>
              <a:t>. The stages are listed at the top.</a:t>
            </a:r>
          </a:p>
        </p:txBody>
      </p:sp>
      <p:sp>
        <p:nvSpPr>
          <p:cNvPr id="4" name="Slide Number Placeholder 3"/>
          <p:cNvSpPr>
            <a:spLocks noGrp="1"/>
          </p:cNvSpPr>
          <p:nvPr>
            <p:ph type="sldNum" sz="quarter" idx="10"/>
          </p:nvPr>
        </p:nvSpPr>
        <p:spPr/>
        <p:txBody>
          <a:bodyPr/>
          <a:lstStyle/>
          <a:p>
            <a:fld id="{DFA7B0C6-342F-4753-A0AC-6E4F3C4DE1CB}" type="slidenum">
              <a:rPr lang="en-US" smtClean="0"/>
              <a:t>18</a:t>
            </a:fld>
            <a:endParaRPr lang="en-US" dirty="0"/>
          </a:p>
        </p:txBody>
      </p:sp>
    </p:spTree>
    <p:extLst>
      <p:ext uri="{BB962C8B-B14F-4D97-AF65-F5344CB8AC3E}">
        <p14:creationId xmlns:p14="http://schemas.microsoft.com/office/powerpoint/2010/main" val="482225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df2d03db5a_0_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df2d03db5a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detectors</a:t>
            </a:r>
            <a:r>
              <a:rPr lang="en-US" baseline="0" dirty="0"/>
              <a:t> = gaming the system</a:t>
            </a:r>
          </a:p>
          <a:p>
            <a:endParaRPr lang="en-US" baseline="0" dirty="0"/>
          </a:p>
          <a:p>
            <a:r>
              <a:rPr lang="en-US" baseline="0" dirty="0"/>
              <a:t>Just don’t forget to say that this is just one example of student work. In some cases students ran several trials and engaged in a wide variety (variation) of data collections.</a:t>
            </a:r>
            <a:endParaRPr lang="en-US" dirty="0"/>
          </a:p>
        </p:txBody>
      </p:sp>
      <p:sp>
        <p:nvSpPr>
          <p:cNvPr id="4" name="Slide Number Placeholder 3"/>
          <p:cNvSpPr>
            <a:spLocks noGrp="1"/>
          </p:cNvSpPr>
          <p:nvPr>
            <p:ph type="sldNum" sz="quarter" idx="10"/>
          </p:nvPr>
        </p:nvSpPr>
        <p:spPr/>
        <p:txBody>
          <a:bodyPr/>
          <a:lstStyle/>
          <a:p>
            <a:fld id="{DFA7B0C6-342F-4753-A0AC-6E4F3C4DE1CB}" type="slidenum">
              <a:rPr lang="en-US" smtClean="0"/>
              <a:t>22</a:t>
            </a:fld>
            <a:endParaRPr lang="en-US" dirty="0"/>
          </a:p>
        </p:txBody>
      </p:sp>
    </p:spTree>
    <p:extLst>
      <p:ext uri="{BB962C8B-B14F-4D97-AF65-F5344CB8AC3E}">
        <p14:creationId xmlns:p14="http://schemas.microsoft.com/office/powerpoint/2010/main" val="3491926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algorithm was chosen based on previous successes in generating behavior detectors using text replays (Baker &amp; de Carvalho, 2008; Baker, Mitrovic &amp; Mathews, 2010). </a:t>
            </a:r>
            <a:endParaRPr lang="en-US" dirty="0"/>
          </a:p>
        </p:txBody>
      </p:sp>
      <p:sp>
        <p:nvSpPr>
          <p:cNvPr id="4" name="Slide Number Placeholder 3"/>
          <p:cNvSpPr>
            <a:spLocks noGrp="1"/>
          </p:cNvSpPr>
          <p:nvPr>
            <p:ph type="sldNum" sz="quarter" idx="10"/>
          </p:nvPr>
        </p:nvSpPr>
        <p:spPr/>
        <p:txBody>
          <a:bodyPr/>
          <a:lstStyle/>
          <a:p>
            <a:fld id="{DFA7B0C6-342F-4753-A0AC-6E4F3C4DE1CB}" type="slidenum">
              <a:rPr lang="en-US" smtClean="0"/>
              <a:t>23</a:t>
            </a:fld>
            <a:endParaRPr lang="en-US" dirty="0"/>
          </a:p>
        </p:txBody>
      </p:sp>
    </p:spTree>
    <p:extLst>
      <p:ext uri="{BB962C8B-B14F-4D97-AF65-F5344CB8AC3E}">
        <p14:creationId xmlns:p14="http://schemas.microsoft.com/office/powerpoint/2010/main" val="422846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df2d03db5a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df2d03db5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df2d03db5a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df2d03db5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df2d03db5a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df2d03db5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an overview of labeling of the Mudball puzzle using the Data Arcade tool.</a:t>
            </a:r>
            <a:endParaRPr/>
          </a:p>
          <a:p>
            <a:pPr marL="0" lvl="0" indent="0" algn="l" rtl="0">
              <a:spcBef>
                <a:spcPts val="0"/>
              </a:spcBef>
              <a:spcAft>
                <a:spcPts val="0"/>
              </a:spcAft>
              <a:buNone/>
            </a:pPr>
            <a:r>
              <a:rPr lang="en"/>
              <a:t>For each puzzle, two researchers labeled all rounds of gameplay except the first round.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df2d03db5a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df2d03db5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df2d03db5a_0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df2d03db5a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df2d03db5a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df2d03db5a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777E0E-AA0C-4CA6-9370-9BDDCA793804}" type="datetimeFigureOut">
              <a:rPr lang="en-US" smtClean="0"/>
              <a:pPr/>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777E0E-AA0C-4CA6-9370-9BDDCA793804}" type="datetimeFigureOut">
              <a:rPr lang="en-US" smtClean="0"/>
              <a:pPr/>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777E0E-AA0C-4CA6-9370-9BDDCA793804}" type="datetimeFigureOut">
              <a:rPr lang="en-US" smtClean="0"/>
              <a:pPr/>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8952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777E0E-AA0C-4CA6-9370-9BDDCA793804}" type="datetimeFigureOut">
              <a:rPr lang="en-US" smtClean="0"/>
              <a:pPr/>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777E0E-AA0C-4CA6-9370-9BDDCA793804}" type="datetimeFigureOut">
              <a:rPr lang="en-US" smtClean="0"/>
              <a:pPr/>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777E0E-AA0C-4CA6-9370-9BDDCA793804}" type="datetimeFigureOut">
              <a:rPr lang="en-US" smtClean="0"/>
              <a:pPr/>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777E0E-AA0C-4CA6-9370-9BDDCA793804}" type="datetimeFigureOut">
              <a:rPr lang="en-US" smtClean="0"/>
              <a:pPr/>
              <a:t>8/29/2023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777E0E-AA0C-4CA6-9370-9BDDCA793804}" type="datetimeFigureOut">
              <a:rPr lang="en-US" smtClean="0"/>
              <a:pPr/>
              <a:t>8/29/2023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77E0E-AA0C-4CA6-9370-9BDDCA793804}" type="datetimeFigureOut">
              <a:rPr lang="en-US" smtClean="0"/>
              <a:pPr/>
              <a:t>8/29/2023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777E0E-AA0C-4CA6-9370-9BDDCA793804}" type="datetimeFigureOut">
              <a:rPr lang="en-US" smtClean="0"/>
              <a:pPr/>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777E0E-AA0C-4CA6-9370-9BDDCA793804}" type="datetimeFigureOut">
              <a:rPr lang="en-US" smtClean="0"/>
              <a:pPr/>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777E0E-AA0C-4CA6-9370-9BDDCA793804}" type="datetimeFigureOut">
              <a:rPr lang="en-US" smtClean="0"/>
              <a:pPr/>
              <a:t>8/29/2023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D49C08-3B7E-407B-958B-ADCA6B9AA50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wmf"/></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4.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Adaptive Learning Systems</a:t>
            </a:r>
          </a:p>
        </p:txBody>
      </p:sp>
      <p:sp>
        <p:nvSpPr>
          <p:cNvPr id="3" name="Subtitle 2"/>
          <p:cNvSpPr>
            <a:spLocks noGrp="1"/>
          </p:cNvSpPr>
          <p:nvPr>
            <p:ph type="subTitle" idx="1"/>
          </p:nvPr>
        </p:nvSpPr>
        <p:spPr/>
        <p:txBody>
          <a:bodyPr/>
          <a:lstStyle/>
          <a:p>
            <a:r>
              <a:rPr lang="en-US"/>
              <a:t>EDUC5183</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text-replay-musd.jpg"/>
          <p:cNvPicPr/>
          <p:nvPr/>
        </p:nvPicPr>
        <p:blipFill>
          <a:blip r:embed="rId2" cstate="print"/>
          <a:srcRect r="50000" b="10635"/>
          <a:stretch>
            <a:fillRect/>
          </a:stretch>
        </p:blipFill>
        <p:spPr>
          <a:xfrm>
            <a:off x="2286000" y="0"/>
            <a:ext cx="4343399"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6802" name="Picture 2"/>
          <p:cNvPicPr>
            <a:picLocks noChangeAspect="1" noChangeArrowheads="1"/>
          </p:cNvPicPr>
          <p:nvPr/>
        </p:nvPicPr>
        <p:blipFill>
          <a:blip r:embed="rId2" cstate="print"/>
          <a:srcRect/>
          <a:stretch>
            <a:fillRect/>
          </a:stretch>
        </p:blipFill>
        <p:spPr bwMode="auto">
          <a:xfrm>
            <a:off x="2133600" y="-48180"/>
            <a:ext cx="4876800" cy="695436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Text-obs"/>
          <p:cNvPicPr>
            <a:picLocks noChangeAspect="1" noChangeArrowheads="1"/>
          </p:cNvPicPr>
          <p:nvPr/>
        </p:nvPicPr>
        <p:blipFill>
          <a:blip r:embed="rId2" cstate="print"/>
          <a:srcRect/>
          <a:stretch>
            <a:fillRect/>
          </a:stretch>
        </p:blipFill>
        <p:spPr bwMode="auto">
          <a:xfrm>
            <a:off x="2590800" y="0"/>
            <a:ext cx="4572000" cy="683705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3E3B8-5E45-378C-2D7A-9AD53E69EB7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24BA82-B4A8-0D6A-0E0C-39DB9EEB689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9FAEA48-88BE-D53C-9723-79B76535C12C}"/>
              </a:ext>
            </a:extLst>
          </p:cNvPr>
          <p:cNvPicPr>
            <a:picLocks noChangeAspect="1"/>
          </p:cNvPicPr>
          <p:nvPr/>
        </p:nvPicPr>
        <p:blipFill>
          <a:blip r:embed="rId2"/>
          <a:stretch>
            <a:fillRect/>
          </a:stretch>
        </p:blipFill>
        <p:spPr>
          <a:xfrm>
            <a:off x="0" y="112788"/>
            <a:ext cx="9144000" cy="6632423"/>
          </a:xfrm>
          <a:prstGeom prst="rect">
            <a:avLst/>
          </a:prstGeom>
        </p:spPr>
      </p:pic>
    </p:spTree>
    <p:extLst>
      <p:ext uri="{BB962C8B-B14F-4D97-AF65-F5344CB8AC3E}">
        <p14:creationId xmlns:p14="http://schemas.microsoft.com/office/powerpoint/2010/main" val="3940989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E6D67-2F4A-1D60-21D3-754217460D56}"/>
              </a:ext>
            </a:extLst>
          </p:cNvPr>
          <p:cNvSpPr>
            <a:spLocks noGrp="1"/>
          </p:cNvSpPr>
          <p:nvPr>
            <p:ph type="title"/>
          </p:nvPr>
        </p:nvSpPr>
        <p:spPr/>
        <p:txBody>
          <a:bodyPr/>
          <a:lstStyle/>
          <a:p>
            <a:r>
              <a:rPr lang="en-US" dirty="0"/>
              <a:t>Screen Replays</a:t>
            </a:r>
          </a:p>
        </p:txBody>
      </p:sp>
      <p:sp>
        <p:nvSpPr>
          <p:cNvPr id="3" name="Content Placeholder 2">
            <a:extLst>
              <a:ext uri="{FF2B5EF4-FFF2-40B4-BE49-F238E27FC236}">
                <a16:creationId xmlns:a16="http://schemas.microsoft.com/office/drawing/2014/main" id="{78A49D52-3CA8-9EEB-9FC9-A28489BD50F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084741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84342-F953-82F4-EE6F-0953CC3A3EF5}"/>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337B4687-E229-8B60-480F-4DC8B917430B}"/>
              </a:ext>
            </a:extLst>
          </p:cNvPr>
          <p:cNvPicPr>
            <a:picLocks noChangeAspect="1"/>
          </p:cNvPicPr>
          <p:nvPr/>
        </p:nvPicPr>
        <p:blipFill>
          <a:blip r:embed="rId2"/>
          <a:stretch>
            <a:fillRect/>
          </a:stretch>
        </p:blipFill>
        <p:spPr>
          <a:xfrm>
            <a:off x="1752600" y="123825"/>
            <a:ext cx="7248525" cy="6610350"/>
          </a:xfrm>
          <a:prstGeom prst="rect">
            <a:avLst/>
          </a:prstGeom>
        </p:spPr>
      </p:pic>
      <p:sp>
        <p:nvSpPr>
          <p:cNvPr id="3" name="Content Placeholder 2">
            <a:extLst>
              <a:ext uri="{FF2B5EF4-FFF2-40B4-BE49-F238E27FC236}">
                <a16:creationId xmlns:a16="http://schemas.microsoft.com/office/drawing/2014/main" id="{51C2F778-D4C3-D684-D67E-51B30BD7AF3A}"/>
              </a:ext>
            </a:extLst>
          </p:cNvPr>
          <p:cNvSpPr>
            <a:spLocks noGrp="1"/>
          </p:cNvSpPr>
          <p:nvPr>
            <p:ph idx="1"/>
          </p:nvPr>
        </p:nvSpPr>
        <p:spPr>
          <a:xfrm>
            <a:off x="169440" y="2208212"/>
            <a:ext cx="8229600" cy="4525963"/>
          </a:xfrm>
        </p:spPr>
        <p:txBody>
          <a:bodyPr/>
          <a:lstStyle/>
          <a:p>
            <a:pPr marL="0" indent="0">
              <a:buNone/>
            </a:pPr>
            <a:r>
              <a:rPr lang="en-US" dirty="0"/>
              <a:t>(Rowe et al., 2019,</a:t>
            </a:r>
            <a:br>
              <a:rPr lang="en-US" dirty="0"/>
            </a:br>
            <a:r>
              <a:rPr lang="en-US" dirty="0"/>
              <a:t>2021)</a:t>
            </a:r>
          </a:p>
        </p:txBody>
      </p:sp>
    </p:spTree>
    <p:extLst>
      <p:ext uri="{BB962C8B-B14F-4D97-AF65-F5344CB8AC3E}">
        <p14:creationId xmlns:p14="http://schemas.microsoft.com/office/powerpoint/2010/main" val="456560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D6208-536E-F4B2-ED92-A5A1021C158E}"/>
              </a:ext>
            </a:extLst>
          </p:cNvPr>
          <p:cNvSpPr>
            <a:spLocks noGrp="1"/>
          </p:cNvSpPr>
          <p:nvPr>
            <p:ph type="title"/>
          </p:nvPr>
        </p:nvSpPr>
        <p:spPr/>
        <p:txBody>
          <a:bodyPr/>
          <a:lstStyle/>
          <a:p>
            <a:r>
              <a:rPr lang="en-US" dirty="0"/>
              <a:t>Clear trade-offs</a:t>
            </a:r>
          </a:p>
        </p:txBody>
      </p:sp>
      <p:sp>
        <p:nvSpPr>
          <p:cNvPr id="3" name="Content Placeholder 2">
            <a:extLst>
              <a:ext uri="{FF2B5EF4-FFF2-40B4-BE49-F238E27FC236}">
                <a16:creationId xmlns:a16="http://schemas.microsoft.com/office/drawing/2014/main" id="{F8F1CE8C-4CF4-585F-95BD-065BF91ACE42}"/>
              </a:ext>
            </a:extLst>
          </p:cNvPr>
          <p:cNvSpPr>
            <a:spLocks noGrp="1"/>
          </p:cNvSpPr>
          <p:nvPr>
            <p:ph idx="1"/>
          </p:nvPr>
        </p:nvSpPr>
        <p:spPr/>
        <p:txBody>
          <a:bodyPr/>
          <a:lstStyle/>
          <a:p>
            <a:r>
              <a:rPr lang="en-US" dirty="0"/>
              <a:t>Text replays: much faster</a:t>
            </a:r>
          </a:p>
          <a:p>
            <a:r>
              <a:rPr lang="en-US" dirty="0"/>
              <a:t>Screen replays: higher fidelity, better codes</a:t>
            </a:r>
          </a:p>
          <a:p>
            <a:endParaRPr lang="en-US" dirty="0"/>
          </a:p>
          <a:p>
            <a:r>
              <a:rPr lang="en-US" dirty="0"/>
              <a:t>Some constructs can only be captured through screen replays</a:t>
            </a:r>
          </a:p>
        </p:txBody>
      </p:sp>
    </p:spTree>
    <p:extLst>
      <p:ext uri="{BB962C8B-B14F-4D97-AF65-F5344CB8AC3E}">
        <p14:creationId xmlns:p14="http://schemas.microsoft.com/office/powerpoint/2010/main" val="551652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F7A81-201F-6F17-A6D5-BB55A8256B71}"/>
              </a:ext>
            </a:extLst>
          </p:cNvPr>
          <p:cNvSpPr>
            <a:spLocks noGrp="1"/>
          </p:cNvSpPr>
          <p:nvPr>
            <p:ph type="title"/>
          </p:nvPr>
        </p:nvSpPr>
        <p:spPr/>
        <p:txBody>
          <a:bodyPr>
            <a:normAutofit fontScale="90000"/>
          </a:bodyPr>
          <a:lstStyle/>
          <a:p>
            <a:r>
              <a:rPr lang="en-US" dirty="0"/>
              <a:t>Case Study: </a:t>
            </a:r>
            <a:r>
              <a:rPr lang="en-US" dirty="0" err="1"/>
              <a:t>Inq</a:t>
            </a:r>
            <a:r>
              <a:rPr lang="en-US" dirty="0"/>
              <a:t>-ITS</a:t>
            </a:r>
            <a:br>
              <a:rPr lang="en-US" dirty="0"/>
            </a:br>
            <a:r>
              <a:rPr lang="en-US" dirty="0"/>
              <a:t>(Sao Pedro et al., 2013)</a:t>
            </a:r>
          </a:p>
        </p:txBody>
      </p:sp>
      <p:sp>
        <p:nvSpPr>
          <p:cNvPr id="3" name="Content Placeholder 2">
            <a:extLst>
              <a:ext uri="{FF2B5EF4-FFF2-40B4-BE49-F238E27FC236}">
                <a16:creationId xmlns:a16="http://schemas.microsoft.com/office/drawing/2014/main" id="{F2D5ED6B-FD22-772F-B567-12B7B7AEFA95}"/>
              </a:ext>
            </a:extLst>
          </p:cNvPr>
          <p:cNvSpPr>
            <a:spLocks noGrp="1"/>
          </p:cNvSpPr>
          <p:nvPr>
            <p:ph idx="1"/>
          </p:nvPr>
        </p:nvSpPr>
        <p:spPr>
          <a:xfrm>
            <a:off x="419100" y="6496050"/>
            <a:ext cx="8229600" cy="742950"/>
          </a:xfrm>
        </p:spPr>
        <p:txBody>
          <a:bodyPr>
            <a:normAutofit/>
          </a:bodyPr>
          <a:lstStyle/>
          <a:p>
            <a:pPr marL="0" indent="0" algn="ctr">
              <a:buNone/>
            </a:pPr>
            <a:r>
              <a:rPr lang="en-US" sz="1800" dirty="0"/>
              <a:t>Slides adapted from Sao Pedro’s dissertation defense</a:t>
            </a:r>
          </a:p>
        </p:txBody>
      </p:sp>
    </p:spTree>
    <p:extLst>
      <p:ext uri="{BB962C8B-B14F-4D97-AF65-F5344CB8AC3E}">
        <p14:creationId xmlns:p14="http://schemas.microsoft.com/office/powerpoint/2010/main" val="1189876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553200"/>
          </a:xfrm>
          <a:prstGeom prst="rect">
            <a:avLst/>
          </a:prstGeom>
        </p:spPr>
      </p:pic>
      <p:sp>
        <p:nvSpPr>
          <p:cNvPr id="4" name="Rounded Rectangle 3"/>
          <p:cNvSpPr/>
          <p:nvPr/>
        </p:nvSpPr>
        <p:spPr bwMode="auto">
          <a:xfrm>
            <a:off x="1524000" y="4191000"/>
            <a:ext cx="7467600" cy="914400"/>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800" b="1" dirty="0">
                <a:solidFill>
                  <a:srgbClr val="111111"/>
                </a:solidFill>
                <a:latin typeface="Calibri" pitchFamily="34" charset="0"/>
                <a:ea typeface="Geneva" pitchFamily="-109" charset="0"/>
                <a:cs typeface="Calibri" pitchFamily="34" charset="0"/>
              </a:rPr>
              <a:t>“If I change the amount of ice so that it decreases… the boiling point decreases”</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296616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556248"/>
          </a:xfrm>
          <a:prstGeom prst="rect">
            <a:avLst/>
          </a:prstGeom>
        </p:spPr>
      </p:pic>
    </p:spTree>
    <p:extLst>
      <p:ext uri="{BB962C8B-B14F-4D97-AF65-F5344CB8AC3E}">
        <p14:creationId xmlns:p14="http://schemas.microsoft.com/office/powerpoint/2010/main" val="2546309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3" name="Content Placeholder 2"/>
          <p:cNvSpPr>
            <a:spLocks noGrp="1"/>
          </p:cNvSpPr>
          <p:nvPr>
            <p:ph idx="1"/>
          </p:nvPr>
        </p:nvSpPr>
        <p:spPr/>
        <p:txBody>
          <a:bodyPr>
            <a:normAutofit/>
          </a:bodyPr>
          <a:lstStyle/>
          <a:p>
            <a:endParaRPr lang="en-US" dirty="0"/>
          </a:p>
        </p:txBody>
      </p:sp>
    </p:spTree>
    <p:extLst>
      <p:ext uri="{BB962C8B-B14F-4D97-AF65-F5344CB8AC3E}">
        <p14:creationId xmlns:p14="http://schemas.microsoft.com/office/powerpoint/2010/main" val="1440680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55624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18132"/>
            <a:ext cx="9144000" cy="3235068"/>
          </a:xfrm>
          <a:prstGeom prst="rect">
            <a:avLst/>
          </a:prstGeom>
        </p:spPr>
      </p:pic>
    </p:spTree>
    <p:extLst>
      <p:ext uri="{BB962C8B-B14F-4D97-AF65-F5344CB8AC3E}">
        <p14:creationId xmlns:p14="http://schemas.microsoft.com/office/powerpoint/2010/main" val="3432761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556248"/>
          </a:xfrm>
          <a:prstGeom prst="rect">
            <a:avLst/>
          </a:prstGeom>
        </p:spPr>
      </p:pic>
    </p:spTree>
    <p:extLst>
      <p:ext uri="{BB962C8B-B14F-4D97-AF65-F5344CB8AC3E}">
        <p14:creationId xmlns:p14="http://schemas.microsoft.com/office/powerpoint/2010/main" val="1715764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a:xfrm>
            <a:off x="54864" y="1066799"/>
            <a:ext cx="9034272" cy="49743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latin typeface="Calibri" pitchFamily="34" charset="0"/>
                <a:cs typeface="Calibri" pitchFamily="34" charset="0"/>
              </a:rPr>
              <a:t>Hypothesis</a:t>
            </a:r>
          </a:p>
          <a:p>
            <a:r>
              <a:rPr lang="en-US" dirty="0">
                <a:solidFill>
                  <a:schemeClr val="tx1"/>
                </a:solidFill>
                <a:latin typeface="Calibri" pitchFamily="34" charset="0"/>
                <a:cs typeface="Calibri" pitchFamily="34" charset="0"/>
              </a:rPr>
              <a:t>   time since start: 0 Hypothesis iv: current=“Level of heat” previous=“unknown”</a:t>
            </a:r>
          </a:p>
          <a:p>
            <a:r>
              <a:rPr lang="en-US" dirty="0">
                <a:solidFill>
                  <a:schemeClr val="tx1"/>
                </a:solidFill>
                <a:latin typeface="Calibri" pitchFamily="34" charset="0"/>
                <a:cs typeface="Calibri" pitchFamily="34" charset="0"/>
              </a:rPr>
              <a:t>   time since start: 2 Hypothesis iv direction: current=“increases” previous=“unknown”</a:t>
            </a:r>
          </a:p>
          <a:p>
            <a:r>
              <a:rPr lang="en-US" dirty="0">
                <a:solidFill>
                  <a:schemeClr val="tx1"/>
                </a:solidFill>
                <a:latin typeface="Calibri" pitchFamily="34" charset="0"/>
                <a:cs typeface="Calibri" pitchFamily="34" charset="0"/>
              </a:rPr>
              <a:t>   time since start: 6 Hypothesis dv: current=“time the ice took to melt” previous=“unknown”</a:t>
            </a:r>
          </a:p>
          <a:p>
            <a:r>
              <a:rPr lang="en-US" dirty="0">
                <a:solidFill>
                  <a:schemeClr val="tx1"/>
                </a:solidFill>
                <a:latin typeface="Calibri" pitchFamily="34" charset="0"/>
                <a:cs typeface="Calibri" pitchFamily="34" charset="0"/>
              </a:rPr>
              <a:t>   time since start: 8 Hypothesis dv direction: current=“decreases” previous=“unknown”</a:t>
            </a:r>
          </a:p>
          <a:p>
            <a:r>
              <a:rPr lang="en-US" dirty="0">
                <a:solidFill>
                  <a:schemeClr val="tx1"/>
                </a:solidFill>
                <a:latin typeface="Calibri" pitchFamily="34" charset="0"/>
                <a:cs typeface="Calibri" pitchFamily="34" charset="0"/>
              </a:rPr>
              <a:t>   time since start: 12 Adding hypothesis: iv=“Level of heat” iv direction=“increases”</a:t>
            </a:r>
          </a:p>
          <a:p>
            <a:r>
              <a:rPr lang="en-US" dirty="0">
                <a:solidFill>
                  <a:schemeClr val="tx1"/>
                </a:solidFill>
                <a:latin typeface="Calibri" pitchFamily="34" charset="0"/>
                <a:cs typeface="Calibri" pitchFamily="34" charset="0"/>
              </a:rPr>
              <a:t>                                     dv=“time the ice took to melt” dv direction=“decreases”</a:t>
            </a:r>
          </a:p>
          <a:p>
            <a:endParaRPr lang="en-US" dirty="0">
              <a:solidFill>
                <a:schemeClr val="tx1"/>
              </a:solidFill>
              <a:latin typeface="Calibri" pitchFamily="34" charset="0"/>
              <a:cs typeface="Calibri" pitchFamily="34" charset="0"/>
            </a:endParaRPr>
          </a:p>
          <a:p>
            <a:r>
              <a:rPr lang="en-US" dirty="0">
                <a:solidFill>
                  <a:schemeClr val="tx1"/>
                </a:solidFill>
                <a:latin typeface="Calibri" pitchFamily="34" charset="0"/>
                <a:cs typeface="Calibri" pitchFamily="34" charset="0"/>
              </a:rPr>
              <a:t>time since start: 16 Experiment</a:t>
            </a:r>
          </a:p>
          <a:p>
            <a:r>
              <a:rPr lang="en-US" dirty="0">
                <a:solidFill>
                  <a:schemeClr val="tx1"/>
                </a:solidFill>
                <a:latin typeface="Calibri" pitchFamily="34" charset="0"/>
                <a:cs typeface="Calibri" pitchFamily="34" charset="0"/>
              </a:rPr>
              <a:t>        time since start: 22 Variable change: “Level of heat” current=“High” previous=“Low”</a:t>
            </a:r>
          </a:p>
          <a:p>
            <a:r>
              <a:rPr lang="en-US" dirty="0">
                <a:solidFill>
                  <a:schemeClr val="tx1"/>
                </a:solidFill>
                <a:latin typeface="Calibri" pitchFamily="34" charset="0"/>
                <a:cs typeface="Calibri" pitchFamily="34" charset="0"/>
              </a:rPr>
              <a:t>   time since start: 23 Run: Level of heat=“High”, Cover=“Off”, Container Size=“Small”, … </a:t>
            </a:r>
          </a:p>
          <a:p>
            <a:r>
              <a:rPr lang="en-US" dirty="0">
                <a:solidFill>
                  <a:schemeClr val="tx1"/>
                </a:solidFill>
                <a:latin typeface="Calibri" pitchFamily="34" charset="0"/>
                <a:cs typeface="Calibri" pitchFamily="34" charset="0"/>
              </a:rPr>
              <a:t>   time since start: 27 Reset Experiment</a:t>
            </a:r>
          </a:p>
          <a:p>
            <a:r>
              <a:rPr lang="en-US" dirty="0">
                <a:solidFill>
                  <a:schemeClr val="tx1"/>
                </a:solidFill>
                <a:latin typeface="Calibri" pitchFamily="34" charset="0"/>
                <a:cs typeface="Calibri" pitchFamily="34" charset="0"/>
              </a:rPr>
              <a:t>        time since start: 30 Variable change: “Level of heat” current=“Med” previous=“High”</a:t>
            </a:r>
          </a:p>
          <a:p>
            <a:r>
              <a:rPr lang="en-US" dirty="0">
                <a:solidFill>
                  <a:schemeClr val="tx1"/>
                </a:solidFill>
                <a:latin typeface="Calibri" pitchFamily="34" charset="0"/>
                <a:cs typeface="Calibri" pitchFamily="34" charset="0"/>
              </a:rPr>
              <a:t>   time since start: 32 Run Experiment: Level of heat=“Med”</a:t>
            </a:r>
          </a:p>
          <a:p>
            <a:r>
              <a:rPr lang="en-US" dirty="0">
                <a:solidFill>
                  <a:schemeClr val="tx1"/>
                </a:solidFill>
                <a:latin typeface="Calibri" pitchFamily="34" charset="0"/>
                <a:cs typeface="Calibri" pitchFamily="34" charset="0"/>
              </a:rPr>
              <a:t>   time since start: 51 Reset Experiment</a:t>
            </a:r>
          </a:p>
          <a:p>
            <a:r>
              <a:rPr lang="en-US" dirty="0">
                <a:solidFill>
                  <a:schemeClr val="tx1"/>
                </a:solidFill>
                <a:latin typeface="Calibri" pitchFamily="34" charset="0"/>
                <a:cs typeface="Calibri" pitchFamily="34" charset="0"/>
              </a:rPr>
              <a:t>   time since start: 52 Run: Level of heat=“Med”, Cover=“Off”, Container Size=“Small”, …</a:t>
            </a:r>
          </a:p>
          <a:p>
            <a:r>
              <a:rPr lang="en-US" dirty="0">
                <a:solidFill>
                  <a:schemeClr val="tx1"/>
                </a:solidFill>
                <a:latin typeface="Calibri" pitchFamily="34" charset="0"/>
                <a:cs typeface="Calibri" pitchFamily="34" charset="0"/>
              </a:rPr>
              <a:t>   &lt;&lt;Clip Boundary&gt;&gt;</a:t>
            </a:r>
          </a:p>
        </p:txBody>
      </p:sp>
      <p:pic>
        <p:nvPicPr>
          <p:cNvPr id="7" name="Picture 2" descr="C:\Documents and Settings\falcor\Local Settings\Temporary Internet Files\Content.IE5\4UMJCAPN\MC900434713[1].wmf"/>
          <p:cNvPicPr>
            <a:picLocks noChangeAspect="1" noChangeArrowheads="1"/>
          </p:cNvPicPr>
          <p:nvPr/>
        </p:nvPicPr>
        <p:blipFill>
          <a:blip r:embed="rId4" cstate="print"/>
          <a:srcRect/>
          <a:stretch>
            <a:fillRect/>
          </a:stretch>
        </p:blipFill>
        <p:spPr bwMode="auto">
          <a:xfrm>
            <a:off x="76200" y="5993119"/>
            <a:ext cx="388937" cy="407681"/>
          </a:xfrm>
          <a:prstGeom prst="rect">
            <a:avLst/>
          </a:prstGeom>
          <a:noFill/>
        </p:spPr>
      </p:pic>
      <p:pic>
        <p:nvPicPr>
          <p:cNvPr id="89090" name="Picture 2" descr="C:\Documents and Settings\falcor\Local Settings\Temporary Internet Files\Content.IE5\4UMJCAPN\MC900434713[1].wmf"/>
          <p:cNvPicPr>
            <a:picLocks noChangeAspect="1" noChangeArrowheads="1"/>
          </p:cNvPicPr>
          <p:nvPr/>
        </p:nvPicPr>
        <p:blipFill>
          <a:blip r:embed="rId4" cstate="print"/>
          <a:srcRect/>
          <a:stretch>
            <a:fillRect/>
          </a:stretch>
        </p:blipFill>
        <p:spPr bwMode="auto">
          <a:xfrm>
            <a:off x="2811463" y="5993119"/>
            <a:ext cx="388937" cy="407681"/>
          </a:xfrm>
          <a:prstGeom prst="rect">
            <a:avLst/>
          </a:prstGeom>
          <a:noFill/>
        </p:spPr>
      </p:pic>
      <p:sp>
        <p:nvSpPr>
          <p:cNvPr id="8" name="Rounded Rectangle 7"/>
          <p:cNvSpPr/>
          <p:nvPr/>
        </p:nvSpPr>
        <p:spPr bwMode="auto">
          <a:xfrm>
            <a:off x="950495" y="1752600"/>
            <a:ext cx="7620000" cy="3048000"/>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1" u="sng" dirty="0">
                <a:latin typeface="Calibri" pitchFamily="34" charset="0"/>
                <a:cs typeface="Calibri" pitchFamily="34" charset="0"/>
              </a:rPr>
              <a:t>Text Replay Tagging:</a:t>
            </a:r>
            <a:br>
              <a:rPr lang="en-US" sz="2400" b="1" u="sng" dirty="0">
                <a:latin typeface="Calibri" pitchFamily="34" charset="0"/>
                <a:cs typeface="Calibri" pitchFamily="34" charset="0"/>
              </a:rPr>
            </a:br>
            <a:r>
              <a:rPr lang="en-US" sz="2400" b="1" u="sng" dirty="0">
                <a:latin typeface="Calibri" pitchFamily="34" charset="0"/>
                <a:cs typeface="Calibri" pitchFamily="34" charset="0"/>
              </a:rPr>
              <a:t>Inter-Rater Reliability (between human coders)</a:t>
            </a:r>
            <a:endParaRPr lang="en-US" sz="2400" dirty="0">
              <a:latin typeface="Calibri" pitchFamily="34" charset="0"/>
              <a:cs typeface="Calibri" pitchFamily="34" charset="0"/>
            </a:endParaRPr>
          </a:p>
          <a:p>
            <a:pPr marL="342900" indent="-342900">
              <a:buFont typeface="Arial" pitchFamily="34" charset="0"/>
              <a:buChar char="•"/>
            </a:pPr>
            <a:endParaRPr lang="en-US" sz="2400" dirty="0">
              <a:latin typeface="Calibri" pitchFamily="34" charset="0"/>
              <a:cs typeface="Calibri" pitchFamily="34" charset="0"/>
            </a:endParaRPr>
          </a:p>
          <a:p>
            <a:pPr marL="342900" indent="-342900">
              <a:buFont typeface="Arial" pitchFamily="34" charset="0"/>
              <a:buChar char="•"/>
            </a:pPr>
            <a:r>
              <a:rPr lang="en-US" sz="2400" dirty="0">
                <a:latin typeface="Calibri" pitchFamily="34" charset="0"/>
                <a:cs typeface="Calibri" pitchFamily="34" charset="0"/>
              </a:rPr>
              <a:t>Designing Controlled Experiments:	</a:t>
            </a:r>
            <a:r>
              <a:rPr lang="en-US" sz="2400" dirty="0">
                <a:latin typeface="Symbol" pitchFamily="18" charset="2"/>
                <a:cs typeface="Calibri" pitchFamily="34" charset="0"/>
              </a:rPr>
              <a:t>k</a:t>
            </a:r>
            <a:r>
              <a:rPr lang="en-US" sz="2400" dirty="0">
                <a:latin typeface="Calibri" pitchFamily="34" charset="0"/>
                <a:cs typeface="Calibri" pitchFamily="34" charset="0"/>
              </a:rPr>
              <a:t> = .69</a:t>
            </a:r>
          </a:p>
          <a:p>
            <a:pPr marL="342900" indent="-342900">
              <a:buFont typeface="Arial" pitchFamily="34" charset="0"/>
              <a:buChar char="•"/>
            </a:pPr>
            <a:r>
              <a:rPr lang="en-US" sz="2400" dirty="0">
                <a:latin typeface="Calibri" pitchFamily="34" charset="0"/>
                <a:cs typeface="Calibri" pitchFamily="34" charset="0"/>
              </a:rPr>
              <a:t>Testing Stated Hypotheses:	  	</a:t>
            </a:r>
            <a:r>
              <a:rPr lang="en-US" sz="2400" dirty="0">
                <a:latin typeface="Symbol" pitchFamily="18" charset="2"/>
                <a:cs typeface="Calibri" pitchFamily="34" charset="0"/>
              </a:rPr>
              <a:t>k</a:t>
            </a:r>
            <a:r>
              <a:rPr lang="en-US" sz="2400" dirty="0">
                <a:latin typeface="Calibri" pitchFamily="34" charset="0"/>
                <a:cs typeface="Calibri" pitchFamily="34" charset="0"/>
              </a:rPr>
              <a:t> = 1.00</a:t>
            </a:r>
          </a:p>
          <a:p>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102786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89090"/>
                                        </p:tgtEl>
                                        <p:attrNameLst>
                                          <p:attrName>style.visibility</p:attrName>
                                        </p:attrNameLst>
                                      </p:cBhvr>
                                      <p:to>
                                        <p:strVal val="visible"/>
                                      </p:to>
                                    </p:set>
                                    <p:animEffect transition="in" filter="wipe(down)">
                                      <p:cBhvr>
                                        <p:cTn id="10" dur="500"/>
                                        <p:tgtEl>
                                          <p:spTgt spid="8909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 and Validate Detectors</a:t>
            </a:r>
          </a:p>
        </p:txBody>
      </p:sp>
      <p:pic>
        <p:nvPicPr>
          <p:cNvPr id="24" name="Picture 11"/>
          <p:cNvPicPr>
            <a:picLocks noChangeAspect="1" noChangeArrowheads="1"/>
          </p:cNvPicPr>
          <p:nvPr/>
        </p:nvPicPr>
        <p:blipFill>
          <a:blip r:embed="rId3" cstate="print"/>
          <a:srcRect/>
          <a:stretch>
            <a:fillRect/>
          </a:stretch>
        </p:blipFill>
        <p:spPr bwMode="auto">
          <a:xfrm>
            <a:off x="7924800" y="2209690"/>
            <a:ext cx="1114424" cy="1219312"/>
          </a:xfrm>
          <a:prstGeom prst="rect">
            <a:avLst/>
          </a:prstGeom>
          <a:noFill/>
          <a:ln w="9525">
            <a:noFill/>
            <a:miter lim="800000"/>
            <a:headEnd/>
            <a:tailEnd/>
          </a:ln>
        </p:spPr>
      </p:pic>
      <p:sp>
        <p:nvSpPr>
          <p:cNvPr id="31" name="Flowchart: Magnetic Disk 30"/>
          <p:cNvSpPr/>
          <p:nvPr/>
        </p:nvSpPr>
        <p:spPr bwMode="auto">
          <a:xfrm>
            <a:off x="228600" y="2256833"/>
            <a:ext cx="1143000" cy="1095969"/>
          </a:xfrm>
          <a:prstGeom prst="flowChartMagneticDisk">
            <a:avLst/>
          </a:prstGeom>
          <a:no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Aft>
                <a:spcPct val="0"/>
              </a:spcAft>
              <a:buSzPct val="100000"/>
            </a:pPr>
            <a:r>
              <a:rPr lang="en-US" sz="2200" b="1" dirty="0">
                <a:latin typeface="Calibri" pitchFamily="34" charset="0"/>
                <a:cs typeface="Calibri" pitchFamily="34" charset="0"/>
              </a:rPr>
              <a:t>Training</a:t>
            </a:r>
          </a:p>
        </p:txBody>
      </p:sp>
      <p:grpSp>
        <p:nvGrpSpPr>
          <p:cNvPr id="78" name="Group 77"/>
          <p:cNvGrpSpPr/>
          <p:nvPr/>
        </p:nvGrpSpPr>
        <p:grpSpPr>
          <a:xfrm>
            <a:off x="5410200" y="1371600"/>
            <a:ext cx="2133600" cy="2209802"/>
            <a:chOff x="5410200" y="1904998"/>
            <a:chExt cx="2133600" cy="2209802"/>
          </a:xfrm>
        </p:grpSpPr>
        <p:sp>
          <p:nvSpPr>
            <p:cNvPr id="37" name="Rounded Rectangle 36"/>
            <p:cNvSpPr/>
            <p:nvPr/>
          </p:nvSpPr>
          <p:spPr>
            <a:xfrm>
              <a:off x="5410200" y="2565400"/>
              <a:ext cx="2133600" cy="1549400"/>
            </a:xfrm>
            <a:prstGeom prst="roundRect">
              <a:avLst>
                <a:gd name="adj" fmla="val 8982"/>
              </a:avLst>
            </a:prstGeom>
            <a:solidFill>
              <a:srgbClr val="FFFFFF"/>
            </a:solidFill>
            <a:ln w="57150" cap="sq">
              <a:solidFill>
                <a:schemeClr val="tx1">
                  <a:lumMod val="50000"/>
                  <a:lumOff val="50000"/>
                </a:schemeClr>
              </a:solidFill>
              <a:miter lim="800000"/>
            </a:ln>
            <a:effectLst/>
            <a:scene3d>
              <a:camera prst="orthographicFront"/>
              <a:lightRig rig="threePt" dir="t">
                <a:rot lat="0" lon="0" rev="2700000"/>
              </a:lightRig>
            </a:scene3d>
            <a:sp3d>
              <a:bevelT h="38100"/>
              <a:contourClr>
                <a:srgbClr val="C0C0C0"/>
              </a:contourClr>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389120" rtl="0" eaLnBrk="1" latinLnBrk="0" hangingPunct="1">
                <a:defRPr sz="8600" kern="1200">
                  <a:solidFill>
                    <a:schemeClr val="lt1"/>
                  </a:solidFill>
                  <a:latin typeface="+mn-lt"/>
                  <a:ea typeface="+mn-ea"/>
                  <a:cs typeface="+mn-cs"/>
                </a:defRPr>
              </a:lvl1pPr>
              <a:lvl2pPr marL="2194560" algn="l" defTabSz="4389120" rtl="0" eaLnBrk="1" latinLnBrk="0" hangingPunct="1">
                <a:defRPr sz="8600" kern="1200">
                  <a:solidFill>
                    <a:schemeClr val="lt1"/>
                  </a:solidFill>
                  <a:latin typeface="+mn-lt"/>
                  <a:ea typeface="+mn-ea"/>
                  <a:cs typeface="+mn-cs"/>
                </a:defRPr>
              </a:lvl2pPr>
              <a:lvl3pPr marL="4389120" algn="l" defTabSz="4389120" rtl="0" eaLnBrk="1" latinLnBrk="0" hangingPunct="1">
                <a:defRPr sz="8600" kern="1200">
                  <a:solidFill>
                    <a:schemeClr val="lt1"/>
                  </a:solidFill>
                  <a:latin typeface="+mn-lt"/>
                  <a:ea typeface="+mn-ea"/>
                  <a:cs typeface="+mn-cs"/>
                </a:defRPr>
              </a:lvl3pPr>
              <a:lvl4pPr marL="6583680" algn="l" defTabSz="4389120" rtl="0" eaLnBrk="1" latinLnBrk="0" hangingPunct="1">
                <a:defRPr sz="8600" kern="1200">
                  <a:solidFill>
                    <a:schemeClr val="lt1"/>
                  </a:solidFill>
                  <a:latin typeface="+mn-lt"/>
                  <a:ea typeface="+mn-ea"/>
                  <a:cs typeface="+mn-cs"/>
                </a:defRPr>
              </a:lvl4pPr>
              <a:lvl5pPr marL="8778240" algn="l" defTabSz="4389120" rtl="0" eaLnBrk="1" latinLnBrk="0" hangingPunct="1">
                <a:defRPr sz="8600" kern="1200">
                  <a:solidFill>
                    <a:schemeClr val="lt1"/>
                  </a:solidFill>
                  <a:latin typeface="+mn-lt"/>
                  <a:ea typeface="+mn-ea"/>
                  <a:cs typeface="+mn-cs"/>
                </a:defRPr>
              </a:lvl5pPr>
              <a:lvl6pPr marL="10972800" algn="l" defTabSz="4389120" rtl="0" eaLnBrk="1" latinLnBrk="0" hangingPunct="1">
                <a:defRPr sz="8600" kern="1200">
                  <a:solidFill>
                    <a:schemeClr val="lt1"/>
                  </a:solidFill>
                  <a:latin typeface="+mn-lt"/>
                  <a:ea typeface="+mn-ea"/>
                  <a:cs typeface="+mn-cs"/>
                </a:defRPr>
              </a:lvl6pPr>
              <a:lvl7pPr marL="13167360" algn="l" defTabSz="4389120" rtl="0" eaLnBrk="1" latinLnBrk="0" hangingPunct="1">
                <a:defRPr sz="8600" kern="1200">
                  <a:solidFill>
                    <a:schemeClr val="lt1"/>
                  </a:solidFill>
                  <a:latin typeface="+mn-lt"/>
                  <a:ea typeface="+mn-ea"/>
                  <a:cs typeface="+mn-cs"/>
                </a:defRPr>
              </a:lvl7pPr>
              <a:lvl8pPr marL="15361920" algn="l" defTabSz="4389120" rtl="0" eaLnBrk="1" latinLnBrk="0" hangingPunct="1">
                <a:defRPr sz="8600" kern="1200">
                  <a:solidFill>
                    <a:schemeClr val="lt1"/>
                  </a:solidFill>
                  <a:latin typeface="+mn-lt"/>
                  <a:ea typeface="+mn-ea"/>
                  <a:cs typeface="+mn-cs"/>
                </a:defRPr>
              </a:lvl8pPr>
              <a:lvl9pPr marL="17556480" algn="l" defTabSz="4389120" rtl="0" eaLnBrk="1" latinLnBrk="0" hangingPunct="1">
                <a:defRPr sz="8600" kern="1200">
                  <a:solidFill>
                    <a:schemeClr val="lt1"/>
                  </a:solidFill>
                  <a:latin typeface="+mn-lt"/>
                  <a:ea typeface="+mn-ea"/>
                  <a:cs typeface="+mn-cs"/>
                </a:defRPr>
              </a:lvl9pPr>
            </a:lstStyle>
            <a:p>
              <a:pPr algn="ctr"/>
              <a:endParaRPr lang="en-US" dirty="0"/>
            </a:p>
          </p:txBody>
        </p:sp>
        <p:sp>
          <p:nvSpPr>
            <p:cNvPr id="38" name="Rectangle 37"/>
            <p:cNvSpPr/>
            <p:nvPr/>
          </p:nvSpPr>
          <p:spPr bwMode="auto">
            <a:xfrm>
              <a:off x="5410200" y="1904998"/>
              <a:ext cx="2133600" cy="566928"/>
            </a:xfrm>
            <a:prstGeom prst="rect">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Pct val="100000"/>
                <a:buFont typeface="Times New Roman" pitchFamily="-109" charset="0"/>
                <a:buNone/>
                <a:tabLst/>
              </a:pPr>
              <a:r>
                <a:rPr kumimoji="0" lang="en-US" sz="2400" b="1" i="0" u="none" strike="noStrike" cap="none" normalizeH="0" baseline="0" dirty="0">
                  <a:ln>
                    <a:noFill/>
                  </a:ln>
                  <a:solidFill>
                    <a:srgbClr val="111111"/>
                  </a:solidFill>
                  <a:effectLst/>
                  <a:latin typeface="Calibri" pitchFamily="34" charset="0"/>
                  <a:ea typeface="Geneva" pitchFamily="-109" charset="0"/>
                  <a:cs typeface="Calibri" pitchFamily="34" charset="0"/>
                </a:rPr>
                <a:t>Build Model</a:t>
              </a:r>
            </a:p>
          </p:txBody>
        </p:sp>
        <p:pic>
          <p:nvPicPr>
            <p:cNvPr id="52" name="Picture 12" descr="C:\Documents and Settings\falcor\Local Settings\Temporary Internet Files\Content.IE5\28EMQ1XE\MC900199531[1].wmf"/>
            <p:cNvPicPr>
              <a:picLocks noChangeAspect="1" noChangeArrowheads="1"/>
            </p:cNvPicPr>
            <p:nvPr/>
          </p:nvPicPr>
          <p:blipFill>
            <a:blip r:embed="rId4" cstate="print"/>
            <a:srcRect/>
            <a:stretch>
              <a:fillRect/>
            </a:stretch>
          </p:blipFill>
          <p:spPr bwMode="auto">
            <a:xfrm>
              <a:off x="5705701" y="2819400"/>
              <a:ext cx="771299" cy="609600"/>
            </a:xfrm>
            <a:prstGeom prst="rect">
              <a:avLst/>
            </a:prstGeom>
            <a:noFill/>
          </p:spPr>
        </p:pic>
        <p:grpSp>
          <p:nvGrpSpPr>
            <p:cNvPr id="53" name="Group 52"/>
            <p:cNvGrpSpPr/>
            <p:nvPr/>
          </p:nvGrpSpPr>
          <p:grpSpPr>
            <a:xfrm>
              <a:off x="6629400" y="2788660"/>
              <a:ext cx="640080" cy="640340"/>
              <a:chOff x="4770120" y="2483916"/>
              <a:chExt cx="704088" cy="716540"/>
            </a:xfrm>
          </p:grpSpPr>
          <p:sp>
            <p:nvSpPr>
              <p:cNvPr id="54" name="Oval 53"/>
              <p:cNvSpPr/>
              <p:nvPr/>
            </p:nvSpPr>
            <p:spPr bwMode="auto">
              <a:xfrm>
                <a:off x="5004816" y="2483916"/>
                <a:ext cx="234696" cy="231222"/>
              </a:xfrm>
              <a:prstGeom prst="ellipse">
                <a:avLst/>
              </a:prstGeom>
              <a:solidFill>
                <a:srgbClr val="006600"/>
              </a:solidFill>
              <a:ln>
                <a:solidFill>
                  <a:srgbClr val="0066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2" charset="0"/>
                </a:endParaRPr>
              </a:p>
            </p:txBody>
          </p:sp>
          <p:sp>
            <p:nvSpPr>
              <p:cNvPr id="55" name="Oval 54"/>
              <p:cNvSpPr/>
              <p:nvPr/>
            </p:nvSpPr>
            <p:spPr bwMode="auto">
              <a:xfrm>
                <a:off x="4770120" y="2946360"/>
                <a:ext cx="234696" cy="231222"/>
              </a:xfrm>
              <a:prstGeom prst="ellipse">
                <a:avLst/>
              </a:prstGeom>
              <a:solidFill>
                <a:srgbClr val="006600"/>
              </a:solidFill>
              <a:ln>
                <a:solidFill>
                  <a:srgbClr val="0066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2" charset="0"/>
                </a:endParaRPr>
              </a:p>
            </p:txBody>
          </p:sp>
          <p:sp>
            <p:nvSpPr>
              <p:cNvPr id="56" name="Oval 55"/>
              <p:cNvSpPr/>
              <p:nvPr/>
            </p:nvSpPr>
            <p:spPr bwMode="auto">
              <a:xfrm>
                <a:off x="5228374" y="2946360"/>
                <a:ext cx="245834" cy="254096"/>
              </a:xfrm>
              <a:prstGeom prst="ellipse">
                <a:avLst/>
              </a:prstGeom>
              <a:noFill/>
              <a:ln>
                <a:solidFill>
                  <a:srgbClr val="0066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006600"/>
                    </a:solidFill>
                    <a:effectLst/>
                    <a:latin typeface="Times" pitchFamily="-112" charset="0"/>
                  </a:rPr>
                  <a:t>?</a:t>
                </a:r>
              </a:p>
            </p:txBody>
          </p:sp>
          <p:cxnSp>
            <p:nvCxnSpPr>
              <p:cNvPr id="57" name="Straight Arrow Connector 56"/>
              <p:cNvCxnSpPr>
                <a:stCxn id="54" idx="4"/>
                <a:endCxn id="55" idx="0"/>
              </p:cNvCxnSpPr>
              <p:nvPr/>
            </p:nvCxnSpPr>
            <p:spPr bwMode="auto">
              <a:xfrm rot="5400000">
                <a:off x="4889205" y="2713401"/>
                <a:ext cx="231222" cy="234696"/>
              </a:xfrm>
              <a:prstGeom prst="straightConnector1">
                <a:avLst/>
              </a:prstGeom>
              <a:noFill/>
              <a:ln w="19050" cap="flat" cmpd="sng" algn="ctr">
                <a:solidFill>
                  <a:srgbClr val="006600"/>
                </a:solidFill>
                <a:prstDash val="solid"/>
                <a:round/>
                <a:headEnd type="none" w="med" len="med"/>
                <a:tailEnd type="arrow"/>
              </a:ln>
              <a:effectLst/>
            </p:spPr>
          </p:cxnSp>
          <p:cxnSp>
            <p:nvCxnSpPr>
              <p:cNvPr id="58" name="Straight Arrow Connector 57"/>
              <p:cNvCxnSpPr>
                <a:stCxn id="54" idx="4"/>
                <a:endCxn id="56" idx="0"/>
              </p:cNvCxnSpPr>
              <p:nvPr/>
            </p:nvCxnSpPr>
            <p:spPr bwMode="auto">
              <a:xfrm>
                <a:off x="5122164" y="2715138"/>
                <a:ext cx="229127" cy="231222"/>
              </a:xfrm>
              <a:prstGeom prst="straightConnector1">
                <a:avLst/>
              </a:prstGeom>
              <a:noFill/>
              <a:ln w="19050" cap="flat" cmpd="sng" algn="ctr">
                <a:solidFill>
                  <a:srgbClr val="006600"/>
                </a:solidFill>
                <a:prstDash val="sysDot"/>
                <a:round/>
                <a:headEnd type="none" w="med" len="med"/>
                <a:tailEnd type="arrow"/>
              </a:ln>
              <a:effectLst/>
            </p:spPr>
          </p:cxnSp>
        </p:grpSp>
        <p:sp>
          <p:nvSpPr>
            <p:cNvPr id="59" name="TextBox 58"/>
            <p:cNvSpPr txBox="1"/>
            <p:nvPr/>
          </p:nvSpPr>
          <p:spPr>
            <a:xfrm>
              <a:off x="5410200" y="3562290"/>
              <a:ext cx="2125084" cy="400110"/>
            </a:xfrm>
            <a:prstGeom prst="rect">
              <a:avLst/>
            </a:prstGeom>
            <a:noFill/>
          </p:spPr>
          <p:txBody>
            <a:bodyPr wrap="square" rtlCol="0">
              <a:spAutoFit/>
            </a:bodyPr>
            <a:lstStyle/>
            <a:p>
              <a:pPr algn="ctr"/>
              <a:r>
                <a:rPr lang="en-US" sz="2000" b="0" dirty="0">
                  <a:latin typeface="Calibri" pitchFamily="34" charset="0"/>
                  <a:cs typeface="Calibri" pitchFamily="34" charset="0"/>
                </a:rPr>
                <a:t>J48 Decision Trees</a:t>
              </a:r>
            </a:p>
          </p:txBody>
        </p:sp>
      </p:grpSp>
      <p:grpSp>
        <p:nvGrpSpPr>
          <p:cNvPr id="79" name="Group 78"/>
          <p:cNvGrpSpPr/>
          <p:nvPr/>
        </p:nvGrpSpPr>
        <p:grpSpPr>
          <a:xfrm>
            <a:off x="2057400" y="1371602"/>
            <a:ext cx="2514600" cy="2209801"/>
            <a:chOff x="1947134" y="1904999"/>
            <a:chExt cx="2514600" cy="2209801"/>
          </a:xfrm>
        </p:grpSpPr>
        <p:sp>
          <p:nvSpPr>
            <p:cNvPr id="34" name="Rounded Rectangle 33"/>
            <p:cNvSpPr/>
            <p:nvPr/>
          </p:nvSpPr>
          <p:spPr>
            <a:xfrm>
              <a:off x="1989268" y="2541786"/>
              <a:ext cx="2472466" cy="1572768"/>
            </a:xfrm>
            <a:prstGeom prst="roundRect">
              <a:avLst>
                <a:gd name="adj" fmla="val 8982"/>
              </a:avLst>
            </a:prstGeom>
            <a:solidFill>
              <a:srgbClr val="FFFFFF"/>
            </a:solidFill>
            <a:ln w="57150" cap="sq">
              <a:solidFill>
                <a:schemeClr val="tx1">
                  <a:lumMod val="50000"/>
                  <a:lumOff val="50000"/>
                </a:schemeClr>
              </a:solidFill>
              <a:miter lim="800000"/>
            </a:ln>
            <a:effectLst/>
            <a:scene3d>
              <a:camera prst="orthographicFront"/>
              <a:lightRig rig="threePt" dir="t">
                <a:rot lat="0" lon="0" rev="2700000"/>
              </a:lightRig>
            </a:scene3d>
            <a:sp3d>
              <a:bevelT h="38100"/>
              <a:contourClr>
                <a:srgbClr val="C0C0C0"/>
              </a:contourClr>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389120" rtl="0" eaLnBrk="1" latinLnBrk="0" hangingPunct="1">
                <a:defRPr sz="8600" kern="1200">
                  <a:solidFill>
                    <a:schemeClr val="lt1"/>
                  </a:solidFill>
                  <a:latin typeface="+mn-lt"/>
                  <a:ea typeface="+mn-ea"/>
                  <a:cs typeface="+mn-cs"/>
                </a:defRPr>
              </a:lvl1pPr>
              <a:lvl2pPr marL="2194560" algn="l" defTabSz="4389120" rtl="0" eaLnBrk="1" latinLnBrk="0" hangingPunct="1">
                <a:defRPr sz="8600" kern="1200">
                  <a:solidFill>
                    <a:schemeClr val="lt1"/>
                  </a:solidFill>
                  <a:latin typeface="+mn-lt"/>
                  <a:ea typeface="+mn-ea"/>
                  <a:cs typeface="+mn-cs"/>
                </a:defRPr>
              </a:lvl2pPr>
              <a:lvl3pPr marL="4389120" algn="l" defTabSz="4389120" rtl="0" eaLnBrk="1" latinLnBrk="0" hangingPunct="1">
                <a:defRPr sz="8600" kern="1200">
                  <a:solidFill>
                    <a:schemeClr val="lt1"/>
                  </a:solidFill>
                  <a:latin typeface="+mn-lt"/>
                  <a:ea typeface="+mn-ea"/>
                  <a:cs typeface="+mn-cs"/>
                </a:defRPr>
              </a:lvl3pPr>
              <a:lvl4pPr marL="6583680" algn="l" defTabSz="4389120" rtl="0" eaLnBrk="1" latinLnBrk="0" hangingPunct="1">
                <a:defRPr sz="8600" kern="1200">
                  <a:solidFill>
                    <a:schemeClr val="lt1"/>
                  </a:solidFill>
                  <a:latin typeface="+mn-lt"/>
                  <a:ea typeface="+mn-ea"/>
                  <a:cs typeface="+mn-cs"/>
                </a:defRPr>
              </a:lvl4pPr>
              <a:lvl5pPr marL="8778240" algn="l" defTabSz="4389120" rtl="0" eaLnBrk="1" latinLnBrk="0" hangingPunct="1">
                <a:defRPr sz="8600" kern="1200">
                  <a:solidFill>
                    <a:schemeClr val="lt1"/>
                  </a:solidFill>
                  <a:latin typeface="+mn-lt"/>
                  <a:ea typeface="+mn-ea"/>
                  <a:cs typeface="+mn-cs"/>
                </a:defRPr>
              </a:lvl5pPr>
              <a:lvl6pPr marL="10972800" algn="l" defTabSz="4389120" rtl="0" eaLnBrk="1" latinLnBrk="0" hangingPunct="1">
                <a:defRPr sz="8600" kern="1200">
                  <a:solidFill>
                    <a:schemeClr val="lt1"/>
                  </a:solidFill>
                  <a:latin typeface="+mn-lt"/>
                  <a:ea typeface="+mn-ea"/>
                  <a:cs typeface="+mn-cs"/>
                </a:defRPr>
              </a:lvl6pPr>
              <a:lvl7pPr marL="13167360" algn="l" defTabSz="4389120" rtl="0" eaLnBrk="1" latinLnBrk="0" hangingPunct="1">
                <a:defRPr sz="8600" kern="1200">
                  <a:solidFill>
                    <a:schemeClr val="lt1"/>
                  </a:solidFill>
                  <a:latin typeface="+mn-lt"/>
                  <a:ea typeface="+mn-ea"/>
                  <a:cs typeface="+mn-cs"/>
                </a:defRPr>
              </a:lvl7pPr>
              <a:lvl8pPr marL="15361920" algn="l" defTabSz="4389120" rtl="0" eaLnBrk="1" latinLnBrk="0" hangingPunct="1">
                <a:defRPr sz="8600" kern="1200">
                  <a:solidFill>
                    <a:schemeClr val="lt1"/>
                  </a:solidFill>
                  <a:latin typeface="+mn-lt"/>
                  <a:ea typeface="+mn-ea"/>
                  <a:cs typeface="+mn-cs"/>
                </a:defRPr>
              </a:lvl8pPr>
              <a:lvl9pPr marL="17556480" algn="l" defTabSz="4389120" rtl="0" eaLnBrk="1" latinLnBrk="0" hangingPunct="1">
                <a:defRPr sz="8600" kern="1200">
                  <a:solidFill>
                    <a:schemeClr val="lt1"/>
                  </a:solidFill>
                  <a:latin typeface="+mn-lt"/>
                  <a:ea typeface="+mn-ea"/>
                  <a:cs typeface="+mn-cs"/>
                </a:defRPr>
              </a:lvl9pPr>
            </a:lstStyle>
            <a:p>
              <a:pPr algn="ctr"/>
              <a:endParaRPr lang="en-US" dirty="0"/>
            </a:p>
          </p:txBody>
        </p:sp>
        <p:sp>
          <p:nvSpPr>
            <p:cNvPr id="35" name="Rectangle 34"/>
            <p:cNvSpPr/>
            <p:nvPr/>
          </p:nvSpPr>
          <p:spPr bwMode="auto">
            <a:xfrm>
              <a:off x="1947134" y="1904999"/>
              <a:ext cx="2472466" cy="569893"/>
            </a:xfrm>
            <a:prstGeom prst="rect">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Pct val="100000"/>
                <a:buFont typeface="Times New Roman" pitchFamily="-109" charset="0"/>
                <a:buNone/>
                <a:tabLst/>
              </a:pPr>
              <a:r>
                <a:rPr kumimoji="0" lang="en-US" sz="2400" b="1" i="0" u="none" strike="noStrike" cap="none" normalizeH="0" baseline="0" dirty="0">
                  <a:ln>
                    <a:noFill/>
                  </a:ln>
                  <a:solidFill>
                    <a:srgbClr val="111111"/>
                  </a:solidFill>
                  <a:effectLst/>
                  <a:latin typeface="Calibri" pitchFamily="34" charset="0"/>
                  <a:ea typeface="Geneva" pitchFamily="-109" charset="0"/>
                  <a:cs typeface="Calibri" pitchFamily="34" charset="0"/>
                </a:rPr>
                <a:t>Remove </a:t>
              </a:r>
              <a:r>
                <a:rPr kumimoji="0" lang="en-US" sz="2400" b="1" i="0" u="none" strike="noStrike" cap="none" normalizeH="0" dirty="0">
                  <a:ln>
                    <a:noFill/>
                  </a:ln>
                  <a:solidFill>
                    <a:srgbClr val="111111"/>
                  </a:solidFill>
                  <a:effectLst/>
                  <a:latin typeface="Calibri" pitchFamily="34" charset="0"/>
                  <a:ea typeface="Geneva" pitchFamily="-109" charset="0"/>
                  <a:cs typeface="Calibri" pitchFamily="34" charset="0"/>
                </a:rPr>
                <a:t>Features</a:t>
              </a:r>
              <a:endParaRPr kumimoji="0" lang="en-US" sz="2400" b="1" i="0" u="none" strike="noStrike" cap="none" normalizeH="0" baseline="0" dirty="0">
                <a:ln>
                  <a:noFill/>
                </a:ln>
                <a:solidFill>
                  <a:srgbClr val="111111"/>
                </a:solidFill>
                <a:effectLst/>
                <a:latin typeface="Calibri" pitchFamily="34" charset="0"/>
                <a:ea typeface="Geneva" pitchFamily="-109" charset="0"/>
                <a:cs typeface="Calibri" pitchFamily="34" charset="0"/>
              </a:endParaRPr>
            </a:p>
          </p:txBody>
        </p:sp>
        <p:sp>
          <p:nvSpPr>
            <p:cNvPr id="39" name="Oval 38"/>
            <p:cNvSpPr/>
            <p:nvPr/>
          </p:nvSpPr>
          <p:spPr bwMode="auto">
            <a:xfrm>
              <a:off x="2133600" y="2740224"/>
              <a:ext cx="152400" cy="152400"/>
            </a:xfrm>
            <a:prstGeom prst="ellipse">
              <a:avLst/>
            </a:prstGeom>
            <a:solidFill>
              <a:srgbClr val="006600"/>
            </a:solidFill>
            <a:ln>
              <a:solidFill>
                <a:srgbClr val="0066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2" charset="0"/>
              </a:endParaRPr>
            </a:p>
          </p:txBody>
        </p:sp>
        <p:sp>
          <p:nvSpPr>
            <p:cNvPr id="40" name="Oval 39"/>
            <p:cNvSpPr/>
            <p:nvPr/>
          </p:nvSpPr>
          <p:spPr bwMode="auto">
            <a:xfrm>
              <a:off x="2667000" y="2740224"/>
              <a:ext cx="152400" cy="152400"/>
            </a:xfrm>
            <a:prstGeom prst="ellipse">
              <a:avLst/>
            </a:prstGeom>
            <a:solidFill>
              <a:srgbClr val="006600"/>
            </a:solidFill>
            <a:ln>
              <a:solidFill>
                <a:srgbClr val="0066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2" charset="0"/>
              </a:endParaRPr>
            </a:p>
          </p:txBody>
        </p:sp>
        <p:sp>
          <p:nvSpPr>
            <p:cNvPr id="41" name="Oval 40"/>
            <p:cNvSpPr/>
            <p:nvPr/>
          </p:nvSpPr>
          <p:spPr bwMode="auto">
            <a:xfrm>
              <a:off x="3183367" y="2740224"/>
              <a:ext cx="152400" cy="152400"/>
            </a:xfrm>
            <a:prstGeom prst="ellipse">
              <a:avLst/>
            </a:prstGeom>
            <a:solidFill>
              <a:srgbClr val="006600"/>
            </a:solidFill>
            <a:ln>
              <a:solidFill>
                <a:srgbClr val="0066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2" charset="0"/>
              </a:endParaRPr>
            </a:p>
          </p:txBody>
        </p:sp>
        <p:sp>
          <p:nvSpPr>
            <p:cNvPr id="42" name="Oval 41"/>
            <p:cNvSpPr/>
            <p:nvPr/>
          </p:nvSpPr>
          <p:spPr bwMode="auto">
            <a:xfrm>
              <a:off x="3657600" y="2726777"/>
              <a:ext cx="152400" cy="152400"/>
            </a:xfrm>
            <a:prstGeom prst="ellipse">
              <a:avLst/>
            </a:prstGeom>
            <a:solidFill>
              <a:srgbClr val="006600"/>
            </a:solidFill>
            <a:ln>
              <a:solidFill>
                <a:srgbClr val="0066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2" charset="0"/>
              </a:endParaRPr>
            </a:p>
          </p:txBody>
        </p:sp>
        <p:sp>
          <p:nvSpPr>
            <p:cNvPr id="43" name="Oval 42"/>
            <p:cNvSpPr/>
            <p:nvPr/>
          </p:nvSpPr>
          <p:spPr bwMode="auto">
            <a:xfrm>
              <a:off x="4191000" y="2740224"/>
              <a:ext cx="152400" cy="152400"/>
            </a:xfrm>
            <a:prstGeom prst="ellipse">
              <a:avLst/>
            </a:prstGeom>
            <a:solidFill>
              <a:srgbClr val="006600"/>
            </a:solidFill>
            <a:ln>
              <a:solidFill>
                <a:srgbClr val="0066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2" charset="0"/>
              </a:endParaRPr>
            </a:p>
          </p:txBody>
        </p:sp>
        <p:sp>
          <p:nvSpPr>
            <p:cNvPr id="49" name="TextBox 48"/>
            <p:cNvSpPr txBox="1"/>
            <p:nvPr/>
          </p:nvSpPr>
          <p:spPr>
            <a:xfrm>
              <a:off x="2590800" y="2474893"/>
              <a:ext cx="321833" cy="646331"/>
            </a:xfrm>
            <a:prstGeom prst="rect">
              <a:avLst/>
            </a:prstGeom>
            <a:noFill/>
          </p:spPr>
          <p:txBody>
            <a:bodyPr wrap="square" rtlCol="0">
              <a:spAutoFit/>
            </a:bodyPr>
            <a:lstStyle/>
            <a:p>
              <a:pPr algn="ctr"/>
              <a:r>
                <a:rPr lang="en-US" sz="3600" b="1" dirty="0">
                  <a:solidFill>
                    <a:srgbClr val="FF0000"/>
                  </a:solidFill>
                  <a:latin typeface="Calibri" pitchFamily="34" charset="0"/>
                  <a:cs typeface="Calibri" pitchFamily="34" charset="0"/>
                </a:rPr>
                <a:t>X</a:t>
              </a:r>
            </a:p>
          </p:txBody>
        </p:sp>
        <p:sp>
          <p:nvSpPr>
            <p:cNvPr id="50" name="TextBox 49"/>
            <p:cNvSpPr txBox="1"/>
            <p:nvPr/>
          </p:nvSpPr>
          <p:spPr>
            <a:xfrm>
              <a:off x="3107167" y="2474893"/>
              <a:ext cx="321833" cy="646331"/>
            </a:xfrm>
            <a:prstGeom prst="rect">
              <a:avLst/>
            </a:prstGeom>
            <a:noFill/>
          </p:spPr>
          <p:txBody>
            <a:bodyPr wrap="square" rtlCol="0">
              <a:spAutoFit/>
            </a:bodyPr>
            <a:lstStyle/>
            <a:p>
              <a:pPr algn="ctr"/>
              <a:r>
                <a:rPr lang="en-US" sz="3600" b="1" dirty="0">
                  <a:solidFill>
                    <a:srgbClr val="FF0000"/>
                  </a:solidFill>
                  <a:latin typeface="Calibri" pitchFamily="34" charset="0"/>
                  <a:cs typeface="Calibri" pitchFamily="34" charset="0"/>
                </a:rPr>
                <a:t>X</a:t>
              </a:r>
            </a:p>
          </p:txBody>
        </p:sp>
        <p:sp>
          <p:nvSpPr>
            <p:cNvPr id="51" name="TextBox 50"/>
            <p:cNvSpPr txBox="1"/>
            <p:nvPr/>
          </p:nvSpPr>
          <p:spPr>
            <a:xfrm>
              <a:off x="2209800" y="3406914"/>
              <a:ext cx="1981200" cy="707886"/>
            </a:xfrm>
            <a:prstGeom prst="rect">
              <a:avLst/>
            </a:prstGeom>
            <a:noFill/>
          </p:spPr>
          <p:txBody>
            <a:bodyPr wrap="square" rtlCol="0">
              <a:spAutoFit/>
            </a:bodyPr>
            <a:lstStyle/>
            <a:p>
              <a:pPr algn="ctr"/>
              <a:r>
                <a:rPr lang="en-US" sz="2000" dirty="0">
                  <a:latin typeface="Calibri" pitchFamily="34" charset="0"/>
                  <a:cs typeface="Calibri" pitchFamily="34" charset="0"/>
                </a:rPr>
                <a:t>Inter-correlated </a:t>
              </a:r>
            </a:p>
            <a:p>
              <a:pPr algn="ctr"/>
              <a:r>
                <a:rPr lang="en-US" sz="2000" b="0" i="1" dirty="0">
                  <a:latin typeface="Calibri" pitchFamily="34" charset="0"/>
                  <a:cs typeface="Calibri" pitchFamily="34" charset="0"/>
                </a:rPr>
                <a:t>r</a:t>
              </a:r>
              <a:r>
                <a:rPr lang="en-US" sz="2000" b="0" dirty="0">
                  <a:latin typeface="Calibri" pitchFamily="34" charset="0"/>
                  <a:cs typeface="Calibri" pitchFamily="34" charset="0"/>
                </a:rPr>
                <a:t> &gt;= .6</a:t>
              </a:r>
            </a:p>
          </p:txBody>
        </p:sp>
        <p:cxnSp>
          <p:nvCxnSpPr>
            <p:cNvPr id="64" name="Curved Connector 63"/>
            <p:cNvCxnSpPr>
              <a:stCxn id="40" idx="4"/>
              <a:endCxn id="39" idx="4"/>
            </p:cNvCxnSpPr>
            <p:nvPr/>
          </p:nvCxnSpPr>
          <p:spPr bwMode="auto">
            <a:xfrm rot="5400000">
              <a:off x="2476500" y="2625924"/>
              <a:ext cx="12700" cy="533400"/>
            </a:xfrm>
            <a:prstGeom prst="curvedConnector3">
              <a:avLst>
                <a:gd name="adj1" fmla="val 3324701"/>
              </a:avLst>
            </a:prstGeom>
            <a:noFill/>
            <a:ln w="28575" cap="flat" cmpd="sng" algn="ctr">
              <a:solidFill>
                <a:srgbClr val="003300"/>
              </a:solidFill>
              <a:prstDash val="solid"/>
              <a:round/>
              <a:headEnd type="arrow" w="med" len="med"/>
              <a:tailEnd type="arrow"/>
            </a:ln>
            <a:effectLst/>
          </p:spPr>
        </p:cxnSp>
        <p:cxnSp>
          <p:nvCxnSpPr>
            <p:cNvPr id="66" name="Curved Connector 65"/>
            <p:cNvCxnSpPr>
              <a:stCxn id="41" idx="4"/>
              <a:endCxn id="42" idx="4"/>
            </p:cNvCxnSpPr>
            <p:nvPr/>
          </p:nvCxnSpPr>
          <p:spPr bwMode="auto">
            <a:xfrm rot="5400000" flipH="1" flipV="1">
              <a:off x="3489959" y="2648784"/>
              <a:ext cx="13447" cy="474233"/>
            </a:xfrm>
            <a:prstGeom prst="curvedConnector3">
              <a:avLst>
                <a:gd name="adj1" fmla="val -2900015"/>
              </a:avLst>
            </a:prstGeom>
            <a:noFill/>
            <a:ln w="28575" cap="flat" cmpd="sng" algn="ctr">
              <a:solidFill>
                <a:srgbClr val="003300"/>
              </a:solidFill>
              <a:prstDash val="solid"/>
              <a:round/>
              <a:headEnd type="arrow" w="med" len="med"/>
              <a:tailEnd type="arrow"/>
            </a:ln>
            <a:effectLst/>
          </p:spPr>
        </p:cxnSp>
      </p:grpSp>
      <p:cxnSp>
        <p:nvCxnSpPr>
          <p:cNvPr id="80" name="Straight Arrow Connector 79"/>
          <p:cNvCxnSpPr>
            <a:stCxn id="31" idx="4"/>
            <a:endCxn id="34" idx="1"/>
          </p:cNvCxnSpPr>
          <p:nvPr/>
        </p:nvCxnSpPr>
        <p:spPr bwMode="auto">
          <a:xfrm flipV="1">
            <a:off x="1371600" y="2794773"/>
            <a:ext cx="727934" cy="10045"/>
          </a:xfrm>
          <a:prstGeom prst="straightConnector1">
            <a:avLst/>
          </a:prstGeom>
          <a:noFill/>
          <a:ln w="47625" cap="flat" cmpd="sng" algn="ctr">
            <a:solidFill>
              <a:schemeClr val="bg1">
                <a:lumMod val="50000"/>
              </a:schemeClr>
            </a:solidFill>
            <a:prstDash val="solid"/>
            <a:round/>
            <a:headEnd type="none" w="med" len="med"/>
            <a:tailEnd type="arrow"/>
          </a:ln>
          <a:effectLst/>
        </p:spPr>
      </p:cxnSp>
      <p:cxnSp>
        <p:nvCxnSpPr>
          <p:cNvPr id="84" name="Straight Arrow Connector 83"/>
          <p:cNvCxnSpPr>
            <a:stCxn id="34" idx="3"/>
            <a:endCxn id="37" idx="1"/>
          </p:cNvCxnSpPr>
          <p:nvPr/>
        </p:nvCxnSpPr>
        <p:spPr bwMode="auto">
          <a:xfrm>
            <a:off x="4572000" y="2794773"/>
            <a:ext cx="838200" cy="11929"/>
          </a:xfrm>
          <a:prstGeom prst="straightConnector1">
            <a:avLst/>
          </a:prstGeom>
          <a:noFill/>
          <a:ln w="47625" cap="flat" cmpd="sng" algn="ctr">
            <a:solidFill>
              <a:schemeClr val="bg1">
                <a:lumMod val="50000"/>
              </a:schemeClr>
            </a:solidFill>
            <a:prstDash val="solid"/>
            <a:round/>
            <a:headEnd type="none" w="med" len="med"/>
            <a:tailEnd type="arrow"/>
          </a:ln>
          <a:effectLst/>
        </p:spPr>
      </p:cxnSp>
      <p:cxnSp>
        <p:nvCxnSpPr>
          <p:cNvPr id="87" name="Straight Arrow Connector 86"/>
          <p:cNvCxnSpPr>
            <a:stCxn id="37" idx="3"/>
            <a:endCxn id="24" idx="1"/>
          </p:cNvCxnSpPr>
          <p:nvPr/>
        </p:nvCxnSpPr>
        <p:spPr bwMode="auto">
          <a:xfrm>
            <a:off x="7543800" y="2806702"/>
            <a:ext cx="381000" cy="12644"/>
          </a:xfrm>
          <a:prstGeom prst="straightConnector1">
            <a:avLst/>
          </a:prstGeom>
          <a:noFill/>
          <a:ln w="47625" cap="flat" cmpd="sng" algn="ctr">
            <a:solidFill>
              <a:schemeClr val="bg1">
                <a:lumMod val="50000"/>
              </a:schemeClr>
            </a:solidFill>
            <a:prstDash val="solid"/>
            <a:round/>
            <a:headEnd type="none" w="med" len="med"/>
            <a:tailEnd type="arrow"/>
          </a:ln>
          <a:effectLst/>
        </p:spPr>
      </p:cxnSp>
      <p:cxnSp>
        <p:nvCxnSpPr>
          <p:cNvPr id="32" name="Straight Arrow Connector 31"/>
          <p:cNvCxnSpPr>
            <a:stCxn id="24" idx="2"/>
          </p:cNvCxnSpPr>
          <p:nvPr/>
        </p:nvCxnSpPr>
        <p:spPr bwMode="auto">
          <a:xfrm>
            <a:off x="8482012" y="3429002"/>
            <a:ext cx="0" cy="546044"/>
          </a:xfrm>
          <a:prstGeom prst="straightConnector1">
            <a:avLst/>
          </a:prstGeom>
          <a:noFill/>
          <a:ln w="47625" cap="flat" cmpd="sng" algn="ctr">
            <a:solidFill>
              <a:schemeClr val="bg1">
                <a:lumMod val="50000"/>
              </a:schemeClr>
            </a:solidFill>
            <a:prstDash val="solid"/>
            <a:round/>
            <a:headEnd type="none" w="med" len="med"/>
            <a:tailEnd type="arrow"/>
          </a:ln>
          <a:effectLst/>
        </p:spPr>
      </p:cxnSp>
      <p:sp>
        <p:nvSpPr>
          <p:cNvPr id="36" name="Flowchart: Magnetic Disk 35"/>
          <p:cNvSpPr/>
          <p:nvPr/>
        </p:nvSpPr>
        <p:spPr bwMode="auto">
          <a:xfrm>
            <a:off x="7924800" y="3975046"/>
            <a:ext cx="1143000" cy="1095969"/>
          </a:xfrm>
          <a:prstGeom prst="flowChartMagneticDisk">
            <a:avLst/>
          </a:prstGeom>
          <a:no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Aft>
                <a:spcPct val="0"/>
              </a:spcAft>
              <a:buSzPct val="100000"/>
            </a:pPr>
            <a:r>
              <a:rPr lang="en-US" sz="2200" b="1" dirty="0">
                <a:latin typeface="Calibri" pitchFamily="34" charset="0"/>
                <a:cs typeface="Calibri" pitchFamily="34" charset="0"/>
              </a:rPr>
              <a:t>Test</a:t>
            </a:r>
          </a:p>
        </p:txBody>
      </p:sp>
      <p:sp>
        <p:nvSpPr>
          <p:cNvPr id="5" name="Rectangle 4"/>
          <p:cNvSpPr/>
          <p:nvPr/>
        </p:nvSpPr>
        <p:spPr>
          <a:xfrm>
            <a:off x="110324" y="4191000"/>
            <a:ext cx="4537876" cy="461665"/>
          </a:xfrm>
          <a:prstGeom prst="rect">
            <a:avLst/>
          </a:prstGeom>
        </p:spPr>
        <p:txBody>
          <a:bodyPr wrap="square">
            <a:spAutoFit/>
          </a:bodyPr>
          <a:lstStyle/>
          <a:p>
            <a:r>
              <a:rPr lang="en-US" sz="2400" dirty="0">
                <a:latin typeface="Calibri" pitchFamily="34" charset="0"/>
                <a:cs typeface="Calibri" pitchFamily="34" charset="0"/>
              </a:rPr>
              <a:t>Six-fold cross-validation by student</a:t>
            </a:r>
          </a:p>
        </p:txBody>
      </p:sp>
      <p:sp>
        <p:nvSpPr>
          <p:cNvPr id="44" name="Flowchart: Magnetic Disk 43"/>
          <p:cNvSpPr/>
          <p:nvPr/>
        </p:nvSpPr>
        <p:spPr bwMode="auto">
          <a:xfrm>
            <a:off x="454884" y="5076231"/>
            <a:ext cx="1143000" cy="1095969"/>
          </a:xfrm>
          <a:prstGeom prst="flowChartMagneticDisk">
            <a:avLst/>
          </a:prstGeom>
          <a:no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Aft>
                <a:spcPct val="0"/>
              </a:spcAft>
              <a:buSzPct val="100000"/>
            </a:pPr>
            <a:r>
              <a:rPr lang="en-US" sz="2200" b="1" dirty="0">
                <a:latin typeface="Calibri" pitchFamily="34" charset="0"/>
                <a:cs typeface="Calibri" pitchFamily="34" charset="0"/>
              </a:rPr>
              <a:t>Tagged Clips</a:t>
            </a:r>
          </a:p>
        </p:txBody>
      </p:sp>
      <p:cxnSp>
        <p:nvCxnSpPr>
          <p:cNvPr id="45" name="Straight Arrow Connector 44"/>
          <p:cNvCxnSpPr/>
          <p:nvPr/>
        </p:nvCxnSpPr>
        <p:spPr bwMode="auto">
          <a:xfrm flipV="1">
            <a:off x="1597884" y="5181598"/>
            <a:ext cx="796066" cy="381002"/>
          </a:xfrm>
          <a:prstGeom prst="straightConnector1">
            <a:avLst/>
          </a:prstGeom>
          <a:noFill/>
          <a:ln w="47625" cap="flat" cmpd="sng" algn="ctr">
            <a:solidFill>
              <a:schemeClr val="bg1">
                <a:lumMod val="50000"/>
              </a:schemeClr>
            </a:solidFill>
            <a:prstDash val="solid"/>
            <a:round/>
            <a:headEnd type="none" w="med" len="med"/>
            <a:tailEnd type="arrow"/>
          </a:ln>
          <a:effectLst/>
        </p:spPr>
      </p:cxnSp>
      <p:cxnSp>
        <p:nvCxnSpPr>
          <p:cNvPr id="46" name="Straight Arrow Connector 45"/>
          <p:cNvCxnSpPr/>
          <p:nvPr/>
        </p:nvCxnSpPr>
        <p:spPr bwMode="auto">
          <a:xfrm>
            <a:off x="1597884" y="5715002"/>
            <a:ext cx="796066" cy="228598"/>
          </a:xfrm>
          <a:prstGeom prst="straightConnector1">
            <a:avLst/>
          </a:prstGeom>
          <a:noFill/>
          <a:ln w="47625" cap="flat" cmpd="sng" algn="ctr">
            <a:solidFill>
              <a:schemeClr val="bg1">
                <a:lumMod val="50000"/>
              </a:schemeClr>
            </a:solidFill>
            <a:prstDash val="solid"/>
            <a:round/>
            <a:headEnd type="none" w="med" len="med"/>
            <a:tailEnd type="arrow"/>
          </a:ln>
          <a:effectLst/>
        </p:spPr>
      </p:cxnSp>
      <p:sp>
        <p:nvSpPr>
          <p:cNvPr id="47" name="Flowchart: Magnetic Disk 46"/>
          <p:cNvSpPr/>
          <p:nvPr/>
        </p:nvSpPr>
        <p:spPr bwMode="auto">
          <a:xfrm>
            <a:off x="2362200" y="4648200"/>
            <a:ext cx="1143000" cy="840139"/>
          </a:xfrm>
          <a:prstGeom prst="flowChartMagneticDisk">
            <a:avLst/>
          </a:prstGeom>
          <a:no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Aft>
                <a:spcPct val="0"/>
              </a:spcAft>
              <a:buSzPct val="100000"/>
            </a:pPr>
            <a:r>
              <a:rPr lang="en-US" sz="2200" b="1" dirty="0">
                <a:latin typeface="Calibri" pitchFamily="34" charset="0"/>
                <a:cs typeface="Calibri" pitchFamily="34" charset="0"/>
              </a:rPr>
              <a:t>Training</a:t>
            </a:r>
          </a:p>
        </p:txBody>
      </p:sp>
      <p:sp>
        <p:nvSpPr>
          <p:cNvPr id="48" name="Flowchart: Magnetic Disk 47"/>
          <p:cNvSpPr/>
          <p:nvPr/>
        </p:nvSpPr>
        <p:spPr bwMode="auto">
          <a:xfrm>
            <a:off x="2368602" y="5559552"/>
            <a:ext cx="1143000" cy="841248"/>
          </a:xfrm>
          <a:prstGeom prst="flowChartMagneticDisk">
            <a:avLst/>
          </a:prstGeom>
          <a:no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Aft>
                <a:spcPct val="0"/>
              </a:spcAft>
              <a:buSzPct val="100000"/>
            </a:pPr>
            <a:r>
              <a:rPr lang="en-US" sz="2200" b="1" dirty="0">
                <a:latin typeface="Calibri" pitchFamily="34" charset="0"/>
                <a:cs typeface="Calibri" pitchFamily="34" charset="0"/>
              </a:rPr>
              <a:t>Test</a:t>
            </a:r>
          </a:p>
        </p:txBody>
      </p:sp>
      <p:sp>
        <p:nvSpPr>
          <p:cNvPr id="60" name="Rectangle 59"/>
          <p:cNvSpPr/>
          <p:nvPr/>
        </p:nvSpPr>
        <p:spPr bwMode="auto">
          <a:xfrm>
            <a:off x="110324" y="4190999"/>
            <a:ext cx="4461676" cy="2304577"/>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buSzPct val="100000"/>
            </a:pPr>
            <a:endParaRPr lang="en-US" sz="2000" b="1" dirty="0">
              <a:solidFill>
                <a:srgbClr val="111111"/>
              </a:solidFill>
              <a:latin typeface="Calibri" pitchFamily="34" charset="0"/>
              <a:ea typeface="Geneva" pitchFamily="-109" charset="0"/>
              <a:cs typeface="Calibri" pitchFamily="34" charset="0"/>
            </a:endParaRPr>
          </a:p>
        </p:txBody>
      </p:sp>
    </p:spTree>
    <p:extLst>
      <p:ext uri="{BB962C8B-B14F-4D97-AF65-F5344CB8AC3E}">
        <p14:creationId xmlns:p14="http://schemas.microsoft.com/office/powerpoint/2010/main" val="88641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4" grpId="0" animBg="1"/>
      <p:bldP spid="47" grpId="0" animBg="1"/>
      <p:bldP spid="48"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0EE5-6163-0766-CF01-52B70A4D3BF8}"/>
              </a:ext>
            </a:extLst>
          </p:cNvPr>
          <p:cNvSpPr>
            <a:spLocks noGrp="1"/>
          </p:cNvSpPr>
          <p:nvPr>
            <p:ph type="title"/>
          </p:nvPr>
        </p:nvSpPr>
        <p:spPr/>
        <p:txBody>
          <a:bodyPr>
            <a:normAutofit fontScale="90000"/>
          </a:bodyPr>
          <a:lstStyle/>
          <a:p>
            <a:r>
              <a:rPr lang="en-US" dirty="0"/>
              <a:t>Features Used</a:t>
            </a:r>
            <a:br>
              <a:rPr lang="en-US" dirty="0"/>
            </a:br>
            <a:r>
              <a:rPr lang="en-US" dirty="0"/>
              <a:t>(Sao Pedro et al., 2012)</a:t>
            </a:r>
          </a:p>
        </p:txBody>
      </p:sp>
      <p:sp>
        <p:nvSpPr>
          <p:cNvPr id="3" name="Content Placeholder 2">
            <a:extLst>
              <a:ext uri="{FF2B5EF4-FFF2-40B4-BE49-F238E27FC236}">
                <a16:creationId xmlns:a16="http://schemas.microsoft.com/office/drawing/2014/main" id="{2395A346-947E-EA92-B5BE-0768C71F30D4}"/>
              </a:ext>
            </a:extLst>
          </p:cNvPr>
          <p:cNvSpPr>
            <a:spLocks noGrp="1"/>
          </p:cNvSpPr>
          <p:nvPr>
            <p:ph idx="1"/>
          </p:nvPr>
        </p:nvSpPr>
        <p:spPr/>
        <p:txBody>
          <a:bodyPr>
            <a:normAutofit fontScale="77500" lnSpcReduction="20000"/>
          </a:bodyPr>
          <a:lstStyle/>
          <a:p>
            <a:r>
              <a:rPr lang="en-US" dirty="0"/>
              <a:t>Selected by domain experts for relevance</a:t>
            </a:r>
          </a:p>
          <a:p>
            <a:endParaRPr lang="en-US" dirty="0"/>
          </a:p>
          <a:p>
            <a:r>
              <a:rPr lang="en-US" dirty="0"/>
              <a:t>All actions count</a:t>
            </a:r>
          </a:p>
          <a:p>
            <a:r>
              <a:rPr lang="en-US" dirty="0"/>
              <a:t>Total run count</a:t>
            </a:r>
          </a:p>
          <a:p>
            <a:r>
              <a:rPr lang="en-US" dirty="0"/>
              <a:t>Complete run count</a:t>
            </a:r>
          </a:p>
          <a:p>
            <a:r>
              <a:rPr lang="en-US" dirty="0"/>
              <a:t>Num variable changes made when designing experiments</a:t>
            </a:r>
          </a:p>
          <a:p>
            <a:r>
              <a:rPr lang="en-US" dirty="0"/>
              <a:t>Num changes to variables associated with stated hypotheses when designing experiments</a:t>
            </a:r>
          </a:p>
          <a:p>
            <a:r>
              <a:rPr lang="en-US" dirty="0"/>
              <a:t>Adjacent and pairwise controlled experiments counts (both with and without considering repeats)</a:t>
            </a:r>
          </a:p>
          <a:p>
            <a:r>
              <a:rPr lang="en-US" dirty="0"/>
              <a:t>Pairwise and adjacent repeat trials counts</a:t>
            </a:r>
          </a:p>
          <a:p>
            <a:r>
              <a:rPr lang="en-US" dirty="0"/>
              <a:t>The number of simulation pauses</a:t>
            </a:r>
          </a:p>
        </p:txBody>
      </p:sp>
    </p:spTree>
    <p:extLst>
      <p:ext uri="{BB962C8B-B14F-4D97-AF65-F5344CB8AC3E}">
        <p14:creationId xmlns:p14="http://schemas.microsoft.com/office/powerpoint/2010/main" val="3023806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7F38F-BA51-A71B-BC22-9326B4E0A6CC}"/>
              </a:ext>
            </a:extLst>
          </p:cNvPr>
          <p:cNvSpPr>
            <a:spLocks noGrp="1"/>
          </p:cNvSpPr>
          <p:nvPr>
            <p:ph type="title"/>
          </p:nvPr>
        </p:nvSpPr>
        <p:spPr/>
        <p:txBody>
          <a:bodyPr/>
          <a:lstStyle/>
          <a:p>
            <a:r>
              <a:rPr lang="en-US" dirty="0"/>
              <a:t>Algorithm Used: J48 Decision Trees</a:t>
            </a:r>
          </a:p>
        </p:txBody>
      </p:sp>
      <p:sp>
        <p:nvSpPr>
          <p:cNvPr id="3" name="Content Placeholder 2">
            <a:extLst>
              <a:ext uri="{FF2B5EF4-FFF2-40B4-BE49-F238E27FC236}">
                <a16:creationId xmlns:a16="http://schemas.microsoft.com/office/drawing/2014/main" id="{146CCC86-C0B9-3AE8-8912-060A36201F91}"/>
              </a:ext>
            </a:extLst>
          </p:cNvPr>
          <p:cNvSpPr>
            <a:spLocks noGrp="1"/>
          </p:cNvSpPr>
          <p:nvPr>
            <p:ph idx="1"/>
          </p:nvPr>
        </p:nvSpPr>
        <p:spPr/>
        <p:txBody>
          <a:bodyPr/>
          <a:lstStyle/>
          <a:p>
            <a:r>
              <a:rPr lang="en-US" dirty="0"/>
              <a:t>Classical Machine Learning algorithm</a:t>
            </a:r>
          </a:p>
          <a:p>
            <a:endParaRPr lang="en-US" dirty="0"/>
          </a:p>
          <a:p>
            <a:r>
              <a:rPr lang="en-US" dirty="0"/>
              <a:t>Predicted human labels from combination of features</a:t>
            </a:r>
          </a:p>
        </p:txBody>
      </p:sp>
    </p:spTree>
    <p:extLst>
      <p:ext uri="{BB962C8B-B14F-4D97-AF65-F5344CB8AC3E}">
        <p14:creationId xmlns:p14="http://schemas.microsoft.com/office/powerpoint/2010/main" val="2235594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0EE5-6163-0766-CF01-52B70A4D3BF8}"/>
              </a:ext>
            </a:extLst>
          </p:cNvPr>
          <p:cNvSpPr>
            <a:spLocks noGrp="1"/>
          </p:cNvSpPr>
          <p:nvPr>
            <p:ph type="title"/>
          </p:nvPr>
        </p:nvSpPr>
        <p:spPr/>
        <p:txBody>
          <a:bodyPr/>
          <a:lstStyle/>
          <a:p>
            <a:r>
              <a:rPr lang="en-US" dirty="0"/>
              <a:t>Integrating Evidence</a:t>
            </a:r>
          </a:p>
        </p:txBody>
      </p:sp>
      <p:sp>
        <p:nvSpPr>
          <p:cNvPr id="3" name="Content Placeholder 2">
            <a:extLst>
              <a:ext uri="{FF2B5EF4-FFF2-40B4-BE49-F238E27FC236}">
                <a16:creationId xmlns:a16="http://schemas.microsoft.com/office/drawing/2014/main" id="{2395A346-947E-EA92-B5BE-0768C71F30D4}"/>
              </a:ext>
            </a:extLst>
          </p:cNvPr>
          <p:cNvSpPr>
            <a:spLocks noGrp="1"/>
          </p:cNvSpPr>
          <p:nvPr>
            <p:ph idx="1"/>
          </p:nvPr>
        </p:nvSpPr>
        <p:spPr/>
        <p:txBody>
          <a:bodyPr/>
          <a:lstStyle/>
          <a:p>
            <a:r>
              <a:rPr lang="en-US" dirty="0"/>
              <a:t>Each time a student completes a simulation, performance is evaluated as to whether it reflects the two skills</a:t>
            </a:r>
          </a:p>
          <a:p>
            <a:endParaRPr lang="en-US" dirty="0"/>
          </a:p>
          <a:p>
            <a:r>
              <a:rPr lang="en-US" dirty="0"/>
              <a:t>Evidence aggregated across simulations into a mastery estimate using BKT</a:t>
            </a:r>
          </a:p>
        </p:txBody>
      </p:sp>
    </p:spTree>
    <p:extLst>
      <p:ext uri="{BB962C8B-B14F-4D97-AF65-F5344CB8AC3E}">
        <p14:creationId xmlns:p14="http://schemas.microsoft.com/office/powerpoint/2010/main" val="2010811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EFB57-F678-4C86-AC4C-49E39011DDE8}"/>
              </a:ext>
            </a:extLst>
          </p:cNvPr>
          <p:cNvSpPr>
            <a:spLocks noGrp="1"/>
          </p:cNvSpPr>
          <p:nvPr>
            <p:ph type="title"/>
          </p:nvPr>
        </p:nvSpPr>
        <p:spPr/>
        <p:txBody>
          <a:bodyPr/>
          <a:lstStyle/>
          <a:p>
            <a:r>
              <a:rPr lang="en-US" dirty="0"/>
              <a:t>Generalizability of Detection</a:t>
            </a:r>
          </a:p>
        </p:txBody>
      </p:sp>
      <p:sp>
        <p:nvSpPr>
          <p:cNvPr id="3" name="Content Placeholder 2">
            <a:extLst>
              <a:ext uri="{FF2B5EF4-FFF2-40B4-BE49-F238E27FC236}">
                <a16:creationId xmlns:a16="http://schemas.microsoft.com/office/drawing/2014/main" id="{A665B69A-87B7-438C-8F38-39C69F505402}"/>
              </a:ext>
            </a:extLst>
          </p:cNvPr>
          <p:cNvSpPr>
            <a:spLocks noGrp="1"/>
          </p:cNvSpPr>
          <p:nvPr>
            <p:ph idx="1"/>
          </p:nvPr>
        </p:nvSpPr>
        <p:spPr>
          <a:xfrm>
            <a:off x="444500" y="1417638"/>
            <a:ext cx="8229600" cy="4525963"/>
          </a:xfrm>
        </p:spPr>
        <p:txBody>
          <a:bodyPr/>
          <a:lstStyle/>
          <a:p>
            <a:r>
              <a:rPr lang="en-US" dirty="0"/>
              <a:t>Predicts inquiry performance in real-world tasks (San Pedro et al., 2013) and across learning domains (San Pedro et al., 2014)</a:t>
            </a:r>
          </a:p>
          <a:p>
            <a:pPr lvl="1"/>
            <a:r>
              <a:rPr lang="en-US" dirty="0"/>
              <a:t>Between physics topics</a:t>
            </a:r>
          </a:p>
          <a:p>
            <a:pPr lvl="1"/>
            <a:r>
              <a:rPr lang="en-US" dirty="0"/>
              <a:t>Between physics and biology</a:t>
            </a:r>
          </a:p>
        </p:txBody>
      </p:sp>
    </p:spTree>
    <p:extLst>
      <p:ext uri="{BB962C8B-B14F-4D97-AF65-F5344CB8AC3E}">
        <p14:creationId xmlns:p14="http://schemas.microsoft.com/office/powerpoint/2010/main" val="3685200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DEFE6-A259-F367-1123-2C16916EAB7F}"/>
              </a:ext>
            </a:extLst>
          </p:cNvPr>
          <p:cNvSpPr>
            <a:spLocks noGrp="1"/>
          </p:cNvSpPr>
          <p:nvPr>
            <p:ph type="title"/>
          </p:nvPr>
        </p:nvSpPr>
        <p:spPr/>
        <p:txBody>
          <a:bodyPr>
            <a:normAutofit fontScale="90000"/>
          </a:bodyPr>
          <a:lstStyle/>
          <a:p>
            <a:r>
              <a:rPr lang="en-US" dirty="0"/>
              <a:t>Case Study: </a:t>
            </a:r>
            <a:r>
              <a:rPr lang="en-US" dirty="0" err="1"/>
              <a:t>Zoombinis</a:t>
            </a:r>
            <a:br>
              <a:rPr lang="en-US" dirty="0"/>
            </a:br>
            <a:r>
              <a:rPr lang="en-US" dirty="0"/>
              <a:t>(Rowe et al., 2019, 2021)</a:t>
            </a:r>
          </a:p>
        </p:txBody>
      </p:sp>
      <p:sp>
        <p:nvSpPr>
          <p:cNvPr id="3" name="Content Placeholder 2">
            <a:extLst>
              <a:ext uri="{FF2B5EF4-FFF2-40B4-BE49-F238E27FC236}">
                <a16:creationId xmlns:a16="http://schemas.microsoft.com/office/drawing/2014/main" id="{EE4FF360-680E-3BEB-FD61-F0CF0218BF29}"/>
              </a:ext>
            </a:extLst>
          </p:cNvPr>
          <p:cNvSpPr>
            <a:spLocks noGrp="1"/>
          </p:cNvSpPr>
          <p:nvPr>
            <p:ph idx="1"/>
          </p:nvPr>
        </p:nvSpPr>
        <p:spPr/>
        <p:txBody>
          <a:bodyPr/>
          <a:lstStyle/>
          <a:p>
            <a:endParaRPr lang="en-US"/>
          </a:p>
        </p:txBody>
      </p:sp>
      <p:pic>
        <p:nvPicPr>
          <p:cNvPr id="4" name="Google Shape;88;p17">
            <a:extLst>
              <a:ext uri="{FF2B5EF4-FFF2-40B4-BE49-F238E27FC236}">
                <a16:creationId xmlns:a16="http://schemas.microsoft.com/office/drawing/2014/main" id="{758049A8-4F8C-D5D5-F76A-71C87FA2259C}"/>
              </a:ext>
            </a:extLst>
          </p:cNvPr>
          <p:cNvPicPr preferRelativeResize="0"/>
          <p:nvPr/>
        </p:nvPicPr>
        <p:blipFill>
          <a:blip r:embed="rId2">
            <a:alphaModFix/>
          </a:blip>
          <a:stretch>
            <a:fillRect/>
          </a:stretch>
        </p:blipFill>
        <p:spPr>
          <a:xfrm>
            <a:off x="133598" y="1812125"/>
            <a:ext cx="3082225" cy="2116800"/>
          </a:xfrm>
          <a:prstGeom prst="rect">
            <a:avLst/>
          </a:prstGeom>
          <a:noFill/>
          <a:ln>
            <a:noFill/>
          </a:ln>
        </p:spPr>
      </p:pic>
      <p:pic>
        <p:nvPicPr>
          <p:cNvPr id="5" name="Google Shape;89;p17">
            <a:extLst>
              <a:ext uri="{FF2B5EF4-FFF2-40B4-BE49-F238E27FC236}">
                <a16:creationId xmlns:a16="http://schemas.microsoft.com/office/drawing/2014/main" id="{FAF8DBF3-4D6F-9723-265D-933CF1B30012}"/>
              </a:ext>
            </a:extLst>
          </p:cNvPr>
          <p:cNvPicPr preferRelativeResize="0"/>
          <p:nvPr/>
        </p:nvPicPr>
        <p:blipFill>
          <a:blip r:embed="rId3">
            <a:alphaModFix/>
          </a:blip>
          <a:stretch>
            <a:fillRect/>
          </a:stretch>
        </p:blipFill>
        <p:spPr>
          <a:xfrm>
            <a:off x="3215825" y="2891100"/>
            <a:ext cx="2903058" cy="2177300"/>
          </a:xfrm>
          <a:prstGeom prst="rect">
            <a:avLst/>
          </a:prstGeom>
          <a:noFill/>
          <a:ln>
            <a:noFill/>
          </a:ln>
        </p:spPr>
      </p:pic>
      <p:pic>
        <p:nvPicPr>
          <p:cNvPr id="6" name="Google Shape;90;p17">
            <a:extLst>
              <a:ext uri="{FF2B5EF4-FFF2-40B4-BE49-F238E27FC236}">
                <a16:creationId xmlns:a16="http://schemas.microsoft.com/office/drawing/2014/main" id="{7F285E4F-A0D8-6920-3451-AA816D70F166}"/>
              </a:ext>
            </a:extLst>
          </p:cNvPr>
          <p:cNvPicPr preferRelativeResize="0"/>
          <p:nvPr/>
        </p:nvPicPr>
        <p:blipFill>
          <a:blip r:embed="rId4">
            <a:alphaModFix/>
          </a:blip>
          <a:stretch>
            <a:fillRect/>
          </a:stretch>
        </p:blipFill>
        <p:spPr>
          <a:xfrm>
            <a:off x="6118875" y="1758150"/>
            <a:ext cx="2822400" cy="2116800"/>
          </a:xfrm>
          <a:prstGeom prst="rect">
            <a:avLst/>
          </a:prstGeom>
          <a:noFill/>
          <a:ln>
            <a:noFill/>
          </a:ln>
        </p:spPr>
      </p:pic>
      <p:sp>
        <p:nvSpPr>
          <p:cNvPr id="7" name="Google Shape;91;p17">
            <a:extLst>
              <a:ext uri="{FF2B5EF4-FFF2-40B4-BE49-F238E27FC236}">
                <a16:creationId xmlns:a16="http://schemas.microsoft.com/office/drawing/2014/main" id="{32F00714-A5C2-2741-10E0-B1C625104E42}"/>
              </a:ext>
            </a:extLst>
          </p:cNvPr>
          <p:cNvSpPr txBox="1"/>
          <p:nvPr/>
        </p:nvSpPr>
        <p:spPr>
          <a:xfrm>
            <a:off x="806625" y="3928926"/>
            <a:ext cx="1435200" cy="461635"/>
          </a:xfrm>
          <a:prstGeom prst="rect">
            <a:avLst/>
          </a:prstGeom>
          <a:noFill/>
          <a:ln>
            <a:noFill/>
          </a:ln>
        </p:spPr>
        <p:txBody>
          <a:bodyPr spcFirstLastPara="1" wrap="square" lIns="91425" tIns="91425" rIns="91425" bIns="91425" anchor="t" anchorCtr="0">
            <a:spAutoFit/>
          </a:bodyPr>
          <a:lstStyle/>
          <a:p>
            <a:r>
              <a:rPr lang="en" b="1"/>
              <a:t>Allergic Cliffs</a:t>
            </a:r>
            <a:endParaRPr b="1"/>
          </a:p>
        </p:txBody>
      </p:sp>
      <p:sp>
        <p:nvSpPr>
          <p:cNvPr id="8" name="Google Shape;92;p17">
            <a:extLst>
              <a:ext uri="{FF2B5EF4-FFF2-40B4-BE49-F238E27FC236}">
                <a16:creationId xmlns:a16="http://schemas.microsoft.com/office/drawing/2014/main" id="{A1641DE1-795B-9E37-5507-8A84F94F6196}"/>
              </a:ext>
            </a:extLst>
          </p:cNvPr>
          <p:cNvSpPr txBox="1"/>
          <p:nvPr/>
        </p:nvSpPr>
        <p:spPr>
          <a:xfrm>
            <a:off x="4039000" y="2490901"/>
            <a:ext cx="1256700" cy="461635"/>
          </a:xfrm>
          <a:prstGeom prst="rect">
            <a:avLst/>
          </a:prstGeom>
          <a:noFill/>
          <a:ln>
            <a:noFill/>
          </a:ln>
        </p:spPr>
        <p:txBody>
          <a:bodyPr spcFirstLastPara="1" wrap="square" lIns="91425" tIns="91425" rIns="91425" bIns="91425" anchor="t" anchorCtr="0">
            <a:spAutoFit/>
          </a:bodyPr>
          <a:lstStyle/>
          <a:p>
            <a:r>
              <a:rPr lang="en" b="1"/>
              <a:t>Pizza Pass</a:t>
            </a:r>
            <a:endParaRPr b="1"/>
          </a:p>
        </p:txBody>
      </p:sp>
      <p:sp>
        <p:nvSpPr>
          <p:cNvPr id="9" name="Google Shape;93;p17">
            <a:extLst>
              <a:ext uri="{FF2B5EF4-FFF2-40B4-BE49-F238E27FC236}">
                <a16:creationId xmlns:a16="http://schemas.microsoft.com/office/drawing/2014/main" id="{BF100881-71A2-CA4A-86E7-F0A26C7381A4}"/>
              </a:ext>
            </a:extLst>
          </p:cNvPr>
          <p:cNvSpPr txBox="1"/>
          <p:nvPr/>
        </p:nvSpPr>
        <p:spPr>
          <a:xfrm>
            <a:off x="6880575" y="3978976"/>
            <a:ext cx="1299000" cy="738633"/>
          </a:xfrm>
          <a:prstGeom prst="rect">
            <a:avLst/>
          </a:prstGeom>
          <a:noFill/>
          <a:ln>
            <a:noFill/>
          </a:ln>
        </p:spPr>
        <p:txBody>
          <a:bodyPr spcFirstLastPara="1" wrap="square" lIns="91425" tIns="91425" rIns="91425" bIns="91425" anchor="t" anchorCtr="0">
            <a:spAutoFit/>
          </a:bodyPr>
          <a:lstStyle/>
          <a:p>
            <a:r>
              <a:rPr lang="en" b="1"/>
              <a:t>Mudball Wall</a:t>
            </a:r>
            <a:endParaRPr b="1"/>
          </a:p>
        </p:txBody>
      </p:sp>
    </p:spTree>
    <p:extLst>
      <p:ext uri="{BB962C8B-B14F-4D97-AF65-F5344CB8AC3E}">
        <p14:creationId xmlns:p14="http://schemas.microsoft.com/office/powerpoint/2010/main" val="1588730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9" name="Google Shape;69;p14"/>
          <p:cNvSpPr txBox="1">
            <a:spLocks noGrp="1"/>
          </p:cNvSpPr>
          <p:nvPr>
            <p:ph type="body" idx="1"/>
          </p:nvPr>
        </p:nvSpPr>
        <p:spPr>
          <a:xfrm>
            <a:off x="311700" y="2009724"/>
            <a:ext cx="8520600" cy="4314875"/>
          </a:xfrm>
          <a:prstGeom prst="rect">
            <a:avLst/>
          </a:prstGeom>
        </p:spPr>
        <p:txBody>
          <a:bodyPr spcFirstLastPara="1" vert="horz" wrap="square" lIns="91425" tIns="91425" rIns="91425" bIns="91425" rtlCol="0" anchor="t" anchorCtr="0">
            <a:normAutofit/>
          </a:bodyPr>
          <a:lstStyle/>
          <a:p>
            <a:pPr marL="0" indent="0">
              <a:buNone/>
            </a:pPr>
            <a:r>
              <a:rPr lang="en" sz="2400" dirty="0">
                <a:solidFill>
                  <a:schemeClr val="dk1"/>
                </a:solidFill>
                <a:ea typeface="Times New Roman"/>
                <a:cs typeface="Times New Roman"/>
                <a:sym typeface="Times New Roman"/>
              </a:rPr>
              <a:t>“T</a:t>
            </a:r>
            <a:r>
              <a:rPr lang="en" sz="2400" b="1" dirty="0">
                <a:solidFill>
                  <a:schemeClr val="dk1"/>
                </a:solidFill>
                <a:ea typeface="Times New Roman"/>
                <a:cs typeface="Times New Roman"/>
                <a:sym typeface="Times New Roman"/>
              </a:rPr>
              <a:t>he conceptual foundation required to solve problems effectively and efficiently </a:t>
            </a:r>
            <a:r>
              <a:rPr lang="en" sz="2400" dirty="0">
                <a:solidFill>
                  <a:schemeClr val="dk1"/>
                </a:solidFill>
                <a:ea typeface="Times New Roman"/>
                <a:cs typeface="Times New Roman"/>
                <a:sym typeface="Times New Roman"/>
              </a:rPr>
              <a:t>(i.e., algorithmically, with or without the assistance of computers) with solutions that are reusable in different contexts” (Shute, Sun, &amp; Asbell-Clarke, 2017).</a:t>
            </a:r>
            <a:endParaRPr sz="2400" dirty="0">
              <a:solidFill>
                <a:schemeClr val="dk1"/>
              </a:solidFill>
              <a:ea typeface="Times New Roman"/>
              <a:cs typeface="Times New Roman"/>
              <a:sym typeface="Times New Roman"/>
            </a:endParaRPr>
          </a:p>
          <a:p>
            <a:pPr marL="0" indent="0">
              <a:spcBef>
                <a:spcPts val="1200"/>
              </a:spcBef>
              <a:buNone/>
            </a:pPr>
            <a:endParaRPr sz="1800" dirty="0">
              <a:solidFill>
                <a:schemeClr val="dk1"/>
              </a:solidFill>
              <a:ea typeface="Times New Roman"/>
              <a:cs typeface="Times New Roman"/>
              <a:sym typeface="Times New Roman"/>
            </a:endParaRPr>
          </a:p>
          <a:p>
            <a:pPr marL="0" indent="0">
              <a:spcBef>
                <a:spcPts val="1200"/>
              </a:spcBef>
              <a:buNone/>
            </a:pPr>
            <a:endParaRPr sz="1800" dirty="0">
              <a:solidFill>
                <a:schemeClr val="dk1"/>
              </a:solidFill>
              <a:ea typeface="Times New Roman"/>
              <a:cs typeface="Times New Roman"/>
              <a:sym typeface="Times New Roman"/>
            </a:endParaRPr>
          </a:p>
          <a:p>
            <a:pPr marL="0" indent="0">
              <a:spcBef>
                <a:spcPts val="1200"/>
              </a:spcBef>
              <a:spcAft>
                <a:spcPts val="1200"/>
              </a:spcAft>
              <a:buNone/>
            </a:pPr>
            <a:r>
              <a:rPr lang="en" sz="2400" dirty="0">
                <a:solidFill>
                  <a:schemeClr val="dk1"/>
                </a:solidFill>
                <a:ea typeface="Times New Roman"/>
                <a:cs typeface="Times New Roman"/>
                <a:sym typeface="Times New Roman"/>
              </a:rPr>
              <a:t>“CT is often described as </a:t>
            </a:r>
            <a:r>
              <a:rPr lang="en" sz="2400" b="1" dirty="0">
                <a:solidFill>
                  <a:schemeClr val="dk1"/>
                </a:solidFill>
                <a:ea typeface="Times New Roman"/>
                <a:cs typeface="Times New Roman"/>
                <a:sym typeface="Times New Roman"/>
              </a:rPr>
              <a:t>a set of thinking practices</a:t>
            </a:r>
            <a:r>
              <a:rPr lang="en" sz="2400" dirty="0">
                <a:solidFill>
                  <a:schemeClr val="dk1"/>
                </a:solidFill>
                <a:ea typeface="Times New Roman"/>
                <a:cs typeface="Times New Roman"/>
                <a:sym typeface="Times New Roman"/>
              </a:rPr>
              <a:t> that may include: problem decomposition, abstraction, algorithmic thinking, conditional logic, recursive thinking, and debugging.” (Asbell-Clarke et al., 2020)</a:t>
            </a:r>
            <a:endParaRPr sz="2400" dirty="0">
              <a:solidFill>
                <a:schemeClr val="dk1"/>
              </a:solidFill>
              <a:ea typeface="Times New Roman"/>
              <a:cs typeface="Times New Roman"/>
              <a:sym typeface="Times New Roman"/>
            </a:endParaRPr>
          </a:p>
        </p:txBody>
      </p:sp>
      <p:sp>
        <p:nvSpPr>
          <p:cNvPr id="4" name="Title 1">
            <a:extLst>
              <a:ext uri="{FF2B5EF4-FFF2-40B4-BE49-F238E27FC236}">
                <a16:creationId xmlns:a16="http://schemas.microsoft.com/office/drawing/2014/main" id="{E85C4CC2-8A92-4C7F-AB2A-55AEEE8C734F}"/>
              </a:ext>
            </a:extLst>
          </p:cNvPr>
          <p:cNvSpPr txBox="1">
            <a:spLocks/>
          </p:cNvSpPr>
          <p:nvPr/>
        </p:nvSpPr>
        <p:spPr>
          <a:xfrm>
            <a:off x="457200" y="274638"/>
            <a:ext cx="8229600" cy="1143000"/>
          </a:xfrm>
          <a:prstGeom prst="rect">
            <a:avLst/>
          </a:prstGeom>
        </p:spPr>
        <p:txBody>
          <a:bodyPr spcFirstLastPara="1" vert="horz" wrap="square" lIns="91425" tIns="91425" rIns="91425" bIns="91425" rtlCol="0" anchor="t" anchorCtr="0">
            <a:normAutofit/>
          </a:bodyPr>
          <a:lstStyle>
            <a:lvl1pPr lvl="0" algn="ctr" defTabSz="914400" rtl="0" eaLnBrk="1" latinLnBrk="0" hangingPunct="1">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dirty="0"/>
              <a:t>Computational Thinking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EDE55-D442-5EB7-0716-818A5387AB78}"/>
              </a:ext>
            </a:extLst>
          </p:cNvPr>
          <p:cNvSpPr>
            <a:spLocks noGrp="1"/>
          </p:cNvSpPr>
          <p:nvPr>
            <p:ph type="title"/>
          </p:nvPr>
        </p:nvSpPr>
        <p:spPr/>
        <p:txBody>
          <a:bodyPr/>
          <a:lstStyle/>
          <a:p>
            <a:r>
              <a:rPr lang="en-US" dirty="0"/>
              <a:t>This is video 2 of 3 for this week</a:t>
            </a:r>
          </a:p>
        </p:txBody>
      </p:sp>
      <p:sp>
        <p:nvSpPr>
          <p:cNvPr id="3" name="Content Placeholder 2">
            <a:extLst>
              <a:ext uri="{FF2B5EF4-FFF2-40B4-BE49-F238E27FC236}">
                <a16:creationId xmlns:a16="http://schemas.microsoft.com/office/drawing/2014/main" id="{CFF47740-095A-0177-362D-3E3135F65090}"/>
              </a:ext>
            </a:extLst>
          </p:cNvPr>
          <p:cNvSpPr>
            <a:spLocks noGrp="1"/>
          </p:cNvSpPr>
          <p:nvPr>
            <p:ph idx="1"/>
          </p:nvPr>
        </p:nvSpPr>
        <p:spPr/>
        <p:txBody>
          <a:bodyPr/>
          <a:lstStyle/>
          <a:p>
            <a:r>
              <a:rPr lang="en-US" dirty="0"/>
              <a:t>We are discussing Tutoring Complex Behavior</a:t>
            </a:r>
          </a:p>
          <a:p>
            <a:endParaRPr lang="en-US" dirty="0"/>
          </a:p>
          <a:p>
            <a:r>
              <a:rPr lang="en-US" dirty="0"/>
              <a:t>Model Tracing (pt 1)</a:t>
            </a:r>
          </a:p>
          <a:p>
            <a:r>
              <a:rPr lang="en-US" dirty="0"/>
              <a:t>ECD (pt 1)</a:t>
            </a:r>
          </a:p>
          <a:p>
            <a:r>
              <a:rPr lang="en-US" dirty="0"/>
              <a:t>ML (pt 2) (including NLP – pt 3)</a:t>
            </a:r>
          </a:p>
        </p:txBody>
      </p:sp>
    </p:spTree>
    <p:extLst>
      <p:ext uri="{BB962C8B-B14F-4D97-AF65-F5344CB8AC3E}">
        <p14:creationId xmlns:p14="http://schemas.microsoft.com/office/powerpoint/2010/main" val="3903647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5" name="Google Shape;75;p15"/>
          <p:cNvSpPr txBox="1">
            <a:spLocks noGrp="1"/>
          </p:cNvSpPr>
          <p:nvPr>
            <p:ph type="body" idx="1"/>
          </p:nvPr>
        </p:nvSpPr>
        <p:spPr>
          <a:xfrm>
            <a:off x="311700" y="1874974"/>
            <a:ext cx="8520600" cy="4708387"/>
          </a:xfrm>
          <a:prstGeom prst="rect">
            <a:avLst/>
          </a:prstGeom>
        </p:spPr>
        <p:txBody>
          <a:bodyPr spcFirstLastPara="1" vert="horz" wrap="square" lIns="91425" tIns="91425" rIns="91425" bIns="91425" rtlCol="0" anchor="t" anchorCtr="0">
            <a:noAutofit/>
          </a:bodyPr>
          <a:lstStyle/>
          <a:p>
            <a:pPr marL="0" indent="0" algn="just">
              <a:buClr>
                <a:schemeClr val="dk1"/>
              </a:buClr>
              <a:buSzPts val="1100"/>
              <a:buNone/>
            </a:pPr>
            <a:r>
              <a:rPr lang="en" sz="2400" b="1" i="1" dirty="0">
                <a:solidFill>
                  <a:schemeClr val="dk1"/>
                </a:solidFill>
                <a:ea typeface="Times New Roman"/>
                <a:cs typeface="Times New Roman"/>
                <a:sym typeface="Times New Roman"/>
              </a:rPr>
              <a:t>Problem Decomposition: </a:t>
            </a:r>
            <a:r>
              <a:rPr lang="en" sz="2400" dirty="0">
                <a:solidFill>
                  <a:schemeClr val="dk1"/>
                </a:solidFill>
                <a:ea typeface="Times New Roman"/>
                <a:cs typeface="Times New Roman"/>
                <a:sym typeface="Times New Roman"/>
              </a:rPr>
              <a:t>reducing the complexity of a problem by breaking it into smaller, more manageable parts.</a:t>
            </a:r>
            <a:endParaRPr sz="2400" dirty="0">
              <a:solidFill>
                <a:schemeClr val="dk1"/>
              </a:solidFill>
              <a:ea typeface="Times New Roman"/>
              <a:cs typeface="Times New Roman"/>
              <a:sym typeface="Times New Roman"/>
            </a:endParaRPr>
          </a:p>
          <a:p>
            <a:pPr marL="0" indent="0" algn="just">
              <a:buNone/>
            </a:pPr>
            <a:endParaRPr sz="2400" dirty="0">
              <a:solidFill>
                <a:schemeClr val="dk1"/>
              </a:solidFill>
              <a:ea typeface="Times New Roman"/>
              <a:cs typeface="Times New Roman"/>
              <a:sym typeface="Times New Roman"/>
            </a:endParaRPr>
          </a:p>
          <a:p>
            <a:pPr marL="0" indent="0" algn="just">
              <a:buClr>
                <a:schemeClr val="dk1"/>
              </a:buClr>
              <a:buSzPts val="1100"/>
              <a:buNone/>
            </a:pPr>
            <a:r>
              <a:rPr lang="en" sz="2400" b="1" i="1" dirty="0">
                <a:solidFill>
                  <a:schemeClr val="dk1"/>
                </a:solidFill>
                <a:ea typeface="Times New Roman"/>
                <a:cs typeface="Times New Roman"/>
                <a:sym typeface="Times New Roman"/>
              </a:rPr>
              <a:t>Pattern Recognition: </a:t>
            </a:r>
            <a:r>
              <a:rPr lang="en" sz="2400" dirty="0">
                <a:solidFill>
                  <a:schemeClr val="dk1"/>
                </a:solidFill>
                <a:ea typeface="Times New Roman"/>
                <a:cs typeface="Times New Roman"/>
                <a:sym typeface="Times New Roman"/>
              </a:rPr>
              <a:t>seeing trends and groupings in a collection of objects, tasks, or information.</a:t>
            </a:r>
            <a:endParaRPr sz="2400" dirty="0">
              <a:solidFill>
                <a:schemeClr val="dk1"/>
              </a:solidFill>
              <a:ea typeface="Times New Roman"/>
              <a:cs typeface="Times New Roman"/>
              <a:sym typeface="Times New Roman"/>
            </a:endParaRPr>
          </a:p>
          <a:p>
            <a:pPr marL="0" indent="0" algn="just">
              <a:buNone/>
            </a:pPr>
            <a:endParaRPr sz="2400" dirty="0">
              <a:solidFill>
                <a:schemeClr val="dk1"/>
              </a:solidFill>
              <a:ea typeface="Times New Roman"/>
              <a:cs typeface="Times New Roman"/>
              <a:sym typeface="Times New Roman"/>
            </a:endParaRPr>
          </a:p>
          <a:p>
            <a:pPr marL="0" indent="0" algn="just">
              <a:buNone/>
            </a:pPr>
            <a:r>
              <a:rPr lang="en" sz="2400" b="1" i="1" dirty="0">
                <a:solidFill>
                  <a:schemeClr val="dk1"/>
                </a:solidFill>
                <a:ea typeface="Times New Roman"/>
                <a:cs typeface="Times New Roman"/>
                <a:sym typeface="Times New Roman"/>
              </a:rPr>
              <a:t>Abstraction: </a:t>
            </a:r>
            <a:r>
              <a:rPr lang="en" sz="2400" dirty="0">
                <a:solidFill>
                  <a:schemeClr val="dk1"/>
                </a:solidFill>
                <a:ea typeface="Times New Roman"/>
                <a:cs typeface="Times New Roman"/>
                <a:sym typeface="Times New Roman"/>
              </a:rPr>
              <a:t>generalizing from observed patterns and making general rules or classifications about objects, tasks, or information by discerning relevant from irrelevant information.</a:t>
            </a:r>
            <a:endParaRPr sz="2400" dirty="0">
              <a:solidFill>
                <a:schemeClr val="dk1"/>
              </a:solidFill>
              <a:ea typeface="Times New Roman"/>
              <a:cs typeface="Times New Roman"/>
              <a:sym typeface="Times New Roman"/>
            </a:endParaRPr>
          </a:p>
          <a:p>
            <a:pPr marL="0" indent="0" algn="just">
              <a:buNone/>
            </a:pPr>
            <a:endParaRPr sz="2400" dirty="0">
              <a:solidFill>
                <a:schemeClr val="dk1"/>
              </a:solidFill>
              <a:ea typeface="Times New Roman"/>
              <a:cs typeface="Times New Roman"/>
              <a:sym typeface="Times New Roman"/>
            </a:endParaRPr>
          </a:p>
          <a:p>
            <a:pPr marL="0" indent="0" algn="just">
              <a:buClr>
                <a:schemeClr val="dk1"/>
              </a:buClr>
              <a:buSzPts val="1100"/>
              <a:buNone/>
            </a:pPr>
            <a:r>
              <a:rPr lang="en" sz="2400" b="1" i="1" dirty="0">
                <a:solidFill>
                  <a:schemeClr val="dk1"/>
                </a:solidFill>
                <a:ea typeface="Times New Roman"/>
                <a:cs typeface="Times New Roman"/>
                <a:sym typeface="Times New Roman"/>
              </a:rPr>
              <a:t>Algorithm Design: </a:t>
            </a:r>
            <a:r>
              <a:rPr lang="en" sz="2400" dirty="0">
                <a:solidFill>
                  <a:schemeClr val="dk1"/>
                </a:solidFill>
                <a:ea typeface="Times New Roman"/>
                <a:cs typeface="Times New Roman"/>
                <a:sym typeface="Times New Roman"/>
              </a:rPr>
              <a:t>establishing reusable procedures that solve sets of problems.</a:t>
            </a:r>
            <a:endParaRPr sz="2400" dirty="0">
              <a:solidFill>
                <a:schemeClr val="dk1"/>
              </a:solidFill>
              <a:ea typeface="Times New Roman"/>
              <a:cs typeface="Times New Roman"/>
              <a:sym typeface="Times New Roman"/>
            </a:endParaRPr>
          </a:p>
          <a:p>
            <a:pPr marL="0" indent="0">
              <a:spcAft>
                <a:spcPts val="1200"/>
              </a:spcAft>
              <a:buNone/>
            </a:pPr>
            <a:endParaRPr dirty="0"/>
          </a:p>
        </p:txBody>
      </p:sp>
      <p:sp>
        <p:nvSpPr>
          <p:cNvPr id="4" name="Title 1">
            <a:extLst>
              <a:ext uri="{FF2B5EF4-FFF2-40B4-BE49-F238E27FC236}">
                <a16:creationId xmlns:a16="http://schemas.microsoft.com/office/drawing/2014/main" id="{433A22B6-2D1D-4883-A631-00481C77131E}"/>
              </a:ext>
            </a:extLst>
          </p:cNvPr>
          <p:cNvSpPr txBox="1">
            <a:spLocks/>
          </p:cNvSpPr>
          <p:nvPr/>
        </p:nvSpPr>
        <p:spPr>
          <a:xfrm>
            <a:off x="457200" y="274638"/>
            <a:ext cx="8229600" cy="1143000"/>
          </a:xfrm>
          <a:prstGeom prst="rect">
            <a:avLst/>
          </a:prstGeom>
        </p:spPr>
        <p:txBody>
          <a:bodyPr spcFirstLastPara="1" vert="horz" wrap="square" lIns="91425" tIns="91425" rIns="91425" bIns="91425" rtlCol="0" anchor="t" anchorCtr="0">
            <a:normAutofit fontScale="85000" lnSpcReduction="20000"/>
          </a:bodyPr>
          <a:lstStyle>
            <a:lvl1pPr lvl="0" algn="ctr" defTabSz="914400" rtl="0" eaLnBrk="1" latinLnBrk="0" hangingPunct="1">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dirty="0"/>
              <a:t>Computational Thinking: </a:t>
            </a:r>
            <a:br>
              <a:rPr lang="en-US" dirty="0"/>
            </a:br>
            <a:r>
              <a:rPr lang="en-US" dirty="0"/>
              <a:t>Constructs Studied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6" name="Google Shape;106;p19"/>
          <p:cNvSpPr txBox="1">
            <a:spLocks noGrp="1"/>
          </p:cNvSpPr>
          <p:nvPr>
            <p:ph type="body" idx="1"/>
          </p:nvPr>
        </p:nvSpPr>
        <p:spPr>
          <a:xfrm>
            <a:off x="311700" y="2009725"/>
            <a:ext cx="8520600" cy="3416400"/>
          </a:xfrm>
          <a:prstGeom prst="rect">
            <a:avLst/>
          </a:prstGeom>
        </p:spPr>
        <p:txBody>
          <a:bodyPr spcFirstLastPara="1" vert="horz" wrap="square" lIns="91425" tIns="91425" rIns="91425" bIns="91425" rtlCol="0" anchor="t" anchorCtr="0">
            <a:normAutofit/>
          </a:bodyPr>
          <a:lstStyle/>
          <a:p>
            <a:pPr marL="0" indent="0">
              <a:spcAft>
                <a:spcPts val="1200"/>
              </a:spcAft>
              <a:buNone/>
            </a:pPr>
            <a:endParaRPr/>
          </a:p>
        </p:txBody>
      </p:sp>
      <p:pic>
        <p:nvPicPr>
          <p:cNvPr id="107" name="Google Shape;107;p19"/>
          <p:cNvPicPr preferRelativeResize="0"/>
          <p:nvPr/>
        </p:nvPicPr>
        <p:blipFill>
          <a:blip r:embed="rId3">
            <a:alphaModFix/>
          </a:blip>
          <a:stretch>
            <a:fillRect/>
          </a:stretch>
        </p:blipFill>
        <p:spPr>
          <a:xfrm>
            <a:off x="104775" y="2009725"/>
            <a:ext cx="8934450" cy="3905250"/>
          </a:xfrm>
          <a:prstGeom prst="rect">
            <a:avLst/>
          </a:prstGeom>
          <a:noFill/>
          <a:ln>
            <a:noFill/>
          </a:ln>
        </p:spPr>
      </p:pic>
      <p:sp>
        <p:nvSpPr>
          <p:cNvPr id="5" name="Title 1">
            <a:extLst>
              <a:ext uri="{FF2B5EF4-FFF2-40B4-BE49-F238E27FC236}">
                <a16:creationId xmlns:a16="http://schemas.microsoft.com/office/drawing/2014/main" id="{F2AF2D22-AEB0-454C-B719-1BE34039F6DE}"/>
              </a:ext>
            </a:extLst>
          </p:cNvPr>
          <p:cNvSpPr txBox="1">
            <a:spLocks/>
          </p:cNvSpPr>
          <p:nvPr/>
        </p:nvSpPr>
        <p:spPr>
          <a:xfrm>
            <a:off x="457200" y="274638"/>
            <a:ext cx="8229600" cy="1143000"/>
          </a:xfrm>
          <a:prstGeom prst="rect">
            <a:avLst/>
          </a:prstGeom>
        </p:spPr>
        <p:txBody>
          <a:bodyPr spcFirstLastPara="1" vert="horz" wrap="square" lIns="91425" tIns="91425" rIns="91425" bIns="91425" rtlCol="0" anchor="t" anchorCtr="0">
            <a:normAutofit/>
          </a:bodyPr>
          <a:lstStyle>
            <a:lvl1pPr lvl="0" algn="ctr" defTabSz="914400" rtl="0" eaLnBrk="1" latinLnBrk="0" hangingPunct="1">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dirty="0"/>
              <a:t>Hand Labeling: Video Coding</a:t>
            </a:r>
          </a:p>
        </p:txBody>
      </p:sp>
      <p:sp>
        <p:nvSpPr>
          <p:cNvPr id="2" name="Content Placeholder 2">
            <a:extLst>
              <a:ext uri="{FF2B5EF4-FFF2-40B4-BE49-F238E27FC236}">
                <a16:creationId xmlns:a16="http://schemas.microsoft.com/office/drawing/2014/main" id="{66F2077B-C1AC-D899-4503-9E02F9DA747C}"/>
              </a:ext>
            </a:extLst>
          </p:cNvPr>
          <p:cNvSpPr txBox="1">
            <a:spLocks/>
          </p:cNvSpPr>
          <p:nvPr/>
        </p:nvSpPr>
        <p:spPr>
          <a:xfrm>
            <a:off x="419100" y="6496050"/>
            <a:ext cx="8229600" cy="742950"/>
          </a:xfrm>
          <a:prstGeom prst="rect">
            <a:avLst/>
          </a:prstGeom>
        </p:spPr>
        <p:txBody>
          <a:bodyPr spcFirstLastPara="1" vert="horz" wrap="square" lIns="91425" tIns="91425" rIns="91425" bIns="91425" rtlCol="0" anchor="t" anchorCtr="0">
            <a:normAutofit/>
          </a:bodyPr>
          <a:lstStyle>
            <a:lvl1pPr marL="457200" lvl="0" indent="-342900" algn="l" defTabSz="914400" rtl="0" eaLnBrk="1" latinLnBrk="0" hangingPunct="1">
              <a:spcBef>
                <a:spcPts val="0"/>
              </a:spcBef>
              <a:spcAft>
                <a:spcPts val="0"/>
              </a:spcAft>
              <a:buSzPts val="1800"/>
              <a:buFont typeface="Arial" pitchFamily="34" charset="0"/>
              <a:buChar char="●"/>
              <a:defRPr sz="3200" kern="1200">
                <a:solidFill>
                  <a:schemeClr val="tx1"/>
                </a:solidFill>
                <a:latin typeface="+mn-lt"/>
                <a:ea typeface="+mn-ea"/>
                <a:cs typeface="+mn-cs"/>
              </a:defRPr>
            </a:lvl1pPr>
            <a:lvl2pPr marL="914400" lvl="1" indent="-317500" algn="l" defTabSz="914400" rtl="0" eaLnBrk="1" latinLnBrk="0" hangingPunct="1">
              <a:spcBef>
                <a:spcPts val="0"/>
              </a:spcBef>
              <a:spcAft>
                <a:spcPts val="0"/>
              </a:spcAft>
              <a:buSzPts val="1400"/>
              <a:buFont typeface="Arial" pitchFamily="34" charset="0"/>
              <a:buChar char="○"/>
              <a:defRPr sz="2800" kern="1200">
                <a:solidFill>
                  <a:schemeClr val="tx1"/>
                </a:solidFill>
                <a:latin typeface="+mn-lt"/>
                <a:ea typeface="+mn-ea"/>
                <a:cs typeface="+mn-cs"/>
              </a:defRPr>
            </a:lvl2pPr>
            <a:lvl3pPr marL="1371600" lvl="2" indent="-317500" algn="l" defTabSz="914400" rtl="0" eaLnBrk="1" latinLnBrk="0" hangingPunct="1">
              <a:spcBef>
                <a:spcPts val="0"/>
              </a:spcBef>
              <a:spcAft>
                <a:spcPts val="0"/>
              </a:spcAft>
              <a:buSzPts val="1400"/>
              <a:buFont typeface="Arial" pitchFamily="34" charset="0"/>
              <a:buChar char="■"/>
              <a:defRPr sz="2400" kern="1200">
                <a:solidFill>
                  <a:schemeClr val="tx1"/>
                </a:solidFill>
                <a:latin typeface="+mn-lt"/>
                <a:ea typeface="+mn-ea"/>
                <a:cs typeface="+mn-cs"/>
              </a:defRPr>
            </a:lvl3pPr>
            <a:lvl4pPr marL="1828800" lvl="3" indent="-317500"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4pPr>
            <a:lvl5pPr marL="2286000" lvl="4" indent="-317500"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5pPr>
            <a:lvl6pPr marL="2743200" lvl="5" indent="-317500"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6pPr>
            <a:lvl7pPr marL="3200400" lvl="6" indent="-317500"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7pPr>
            <a:lvl8pPr marL="3657600" lvl="7" indent="-317500"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8pPr>
            <a:lvl9pPr marL="4114800" lvl="8" indent="-317500"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800" dirty="0"/>
              <a:t>Interrater reliability over 0.7 for all constructs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21"/>
          <p:cNvSpPr txBox="1">
            <a:spLocks noGrp="1"/>
          </p:cNvSpPr>
          <p:nvPr>
            <p:ph type="body" idx="1"/>
          </p:nvPr>
        </p:nvSpPr>
        <p:spPr>
          <a:xfrm>
            <a:off x="311700" y="2009725"/>
            <a:ext cx="8520600" cy="3416400"/>
          </a:xfrm>
          <a:prstGeom prst="rect">
            <a:avLst/>
          </a:prstGeom>
        </p:spPr>
        <p:txBody>
          <a:bodyPr spcFirstLastPara="1" vert="horz" wrap="square" lIns="91425" tIns="91425" rIns="91425" bIns="91425" rtlCol="0" anchor="t" anchorCtr="0">
            <a:normAutofit/>
          </a:bodyPr>
          <a:lstStyle/>
          <a:p>
            <a:r>
              <a:rPr lang="en" dirty="0"/>
              <a:t>Feature engineering → classic machine learning algorithm approach</a:t>
            </a:r>
            <a:endParaRPr dirty="0"/>
          </a:p>
          <a:p>
            <a:pPr>
              <a:spcBef>
                <a:spcPts val="1200"/>
              </a:spcBef>
            </a:pPr>
            <a:endParaRPr lang="en" dirty="0"/>
          </a:p>
          <a:p>
            <a:pPr>
              <a:spcBef>
                <a:spcPts val="1200"/>
              </a:spcBef>
            </a:pPr>
            <a:endParaRPr lang="en-US" dirty="0"/>
          </a:p>
          <a:p>
            <a:pPr marL="0" indent="0">
              <a:spcBef>
                <a:spcPts val="1200"/>
              </a:spcBef>
              <a:spcAft>
                <a:spcPts val="1200"/>
              </a:spcAft>
              <a:buNone/>
            </a:pPr>
            <a:endParaRPr dirty="0"/>
          </a:p>
        </p:txBody>
      </p:sp>
      <p:sp>
        <p:nvSpPr>
          <p:cNvPr id="4" name="Title 1">
            <a:extLst>
              <a:ext uri="{FF2B5EF4-FFF2-40B4-BE49-F238E27FC236}">
                <a16:creationId xmlns:a16="http://schemas.microsoft.com/office/drawing/2014/main" id="{36E3517B-6F70-4A63-9D39-1E2A9AC3A3F9}"/>
              </a:ext>
            </a:extLst>
          </p:cNvPr>
          <p:cNvSpPr txBox="1">
            <a:spLocks/>
          </p:cNvSpPr>
          <p:nvPr/>
        </p:nvSpPr>
        <p:spPr>
          <a:xfrm>
            <a:off x="457200" y="274638"/>
            <a:ext cx="8229600" cy="1143000"/>
          </a:xfrm>
          <a:prstGeom prst="rect">
            <a:avLst/>
          </a:prstGeom>
        </p:spPr>
        <p:txBody>
          <a:bodyPr spcFirstLastPara="1" vert="horz" wrap="square" lIns="91425" tIns="91425" rIns="91425" bIns="91425" rtlCol="0" anchor="t" anchorCtr="0">
            <a:normAutofit/>
          </a:bodyPr>
          <a:lstStyle>
            <a:lvl1pPr lvl="0" algn="ctr" defTabSz="914400" rtl="0" eaLnBrk="1" latinLnBrk="0" hangingPunct="1">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dirty="0"/>
              <a:t>Detector Development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22"/>
          <p:cNvSpPr txBox="1">
            <a:spLocks noGrp="1"/>
          </p:cNvSpPr>
          <p:nvPr>
            <p:ph type="body" idx="1"/>
          </p:nvPr>
        </p:nvSpPr>
        <p:spPr>
          <a:xfrm>
            <a:off x="311700" y="2009725"/>
            <a:ext cx="8520600" cy="3416400"/>
          </a:xfrm>
          <a:prstGeom prst="rect">
            <a:avLst/>
          </a:prstGeom>
        </p:spPr>
        <p:txBody>
          <a:bodyPr spcFirstLastPara="1" vert="horz" wrap="square" lIns="91425" tIns="91425" rIns="91425" bIns="91425" rtlCol="0" anchor="t" anchorCtr="0">
            <a:normAutofit fontScale="92500" lnSpcReduction="10000"/>
          </a:bodyPr>
          <a:lstStyle/>
          <a:p>
            <a:r>
              <a:rPr lang="en" dirty="0"/>
              <a:t>74-113 features created for each puzzle</a:t>
            </a:r>
            <a:endParaRPr dirty="0"/>
          </a:p>
          <a:p>
            <a:pPr lvl="1"/>
            <a:r>
              <a:rPr lang="en" dirty="0"/>
              <a:t>Based on past feature engineering experience on team, ideas from domain experts</a:t>
            </a:r>
            <a:endParaRPr dirty="0"/>
          </a:p>
          <a:p>
            <a:pPr lvl="1"/>
            <a:r>
              <a:rPr lang="en" dirty="0"/>
              <a:t>41 features common across all puzzles</a:t>
            </a:r>
            <a:endParaRPr dirty="0"/>
          </a:p>
          <a:p>
            <a:pPr indent="0">
              <a:spcBef>
                <a:spcPts val="1200"/>
              </a:spcBef>
              <a:buNone/>
            </a:pPr>
            <a:endParaRPr dirty="0"/>
          </a:p>
          <a:p>
            <a:pPr>
              <a:spcBef>
                <a:spcPts val="1200"/>
              </a:spcBef>
            </a:pPr>
            <a:r>
              <a:rPr lang="en" dirty="0"/>
              <a:t>Feature values were aggregated at the round level when detecting gameplay efficiency and strategies</a:t>
            </a:r>
            <a:endParaRPr dirty="0"/>
          </a:p>
          <a:p>
            <a:pPr indent="0">
              <a:spcBef>
                <a:spcPts val="1200"/>
              </a:spcBef>
              <a:buNone/>
            </a:pPr>
            <a:endParaRPr dirty="0"/>
          </a:p>
          <a:p>
            <a:pPr marL="0" indent="0">
              <a:spcBef>
                <a:spcPts val="1200"/>
              </a:spcBef>
              <a:spcAft>
                <a:spcPts val="1200"/>
              </a:spcAft>
              <a:buNone/>
            </a:pPr>
            <a:endParaRPr dirty="0"/>
          </a:p>
        </p:txBody>
      </p:sp>
      <p:sp>
        <p:nvSpPr>
          <p:cNvPr id="6" name="Title 1">
            <a:extLst>
              <a:ext uri="{FF2B5EF4-FFF2-40B4-BE49-F238E27FC236}">
                <a16:creationId xmlns:a16="http://schemas.microsoft.com/office/drawing/2014/main" id="{B0F8DB9E-7B35-4D30-A525-68CC3222AEC4}"/>
              </a:ext>
            </a:extLst>
          </p:cNvPr>
          <p:cNvSpPr txBox="1">
            <a:spLocks/>
          </p:cNvSpPr>
          <p:nvPr/>
        </p:nvSpPr>
        <p:spPr>
          <a:xfrm>
            <a:off x="457200" y="274638"/>
            <a:ext cx="8229600" cy="1143000"/>
          </a:xfrm>
          <a:prstGeom prst="rect">
            <a:avLst/>
          </a:prstGeom>
        </p:spPr>
        <p:txBody>
          <a:bodyPr spcFirstLastPara="1" vert="horz" wrap="square" lIns="91425" tIns="91425" rIns="91425" bIns="91425" rtlCol="0" anchor="t" anchorCtr="0">
            <a:normAutofit/>
          </a:bodyPr>
          <a:lstStyle>
            <a:lvl1pPr lvl="0" algn="ctr" defTabSz="914400" rtl="0" eaLnBrk="1" latinLnBrk="0" hangingPunct="1">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dirty="0"/>
              <a:t>Detector Development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3"/>
          <p:cNvSpPr txBox="1">
            <a:spLocks noGrp="1"/>
          </p:cNvSpPr>
          <p:nvPr>
            <p:ph type="body" idx="1"/>
          </p:nvPr>
        </p:nvSpPr>
        <p:spPr>
          <a:xfrm>
            <a:off x="311700" y="2009725"/>
            <a:ext cx="8520600" cy="3416400"/>
          </a:xfrm>
          <a:prstGeom prst="rect">
            <a:avLst/>
          </a:prstGeom>
        </p:spPr>
        <p:txBody>
          <a:bodyPr spcFirstLastPara="1" vert="horz" wrap="square" lIns="91425" tIns="91425" rIns="91425" bIns="91425" rtlCol="0" anchor="t" anchorCtr="0">
            <a:normAutofit/>
          </a:bodyPr>
          <a:lstStyle/>
          <a:p>
            <a:pPr indent="0">
              <a:buNone/>
            </a:pPr>
            <a:endParaRPr/>
          </a:p>
          <a:p>
            <a:pPr marL="0" indent="0">
              <a:spcBef>
                <a:spcPts val="1200"/>
              </a:spcBef>
              <a:spcAft>
                <a:spcPts val="1200"/>
              </a:spcAft>
              <a:buNone/>
            </a:pPr>
            <a:endParaRPr/>
          </a:p>
        </p:txBody>
      </p:sp>
      <p:graphicFrame>
        <p:nvGraphicFramePr>
          <p:cNvPr id="131" name="Google Shape;131;p23"/>
          <p:cNvGraphicFramePr/>
          <p:nvPr/>
        </p:nvGraphicFramePr>
        <p:xfrm>
          <a:off x="160450" y="1021476"/>
          <a:ext cx="8823100" cy="4914295"/>
        </p:xfrm>
        <a:graphic>
          <a:graphicData uri="http://schemas.openxmlformats.org/drawingml/2006/table">
            <a:tbl>
              <a:tblPr>
                <a:noFill/>
              </a:tblPr>
              <a:tblGrid>
                <a:gridCol w="3341100">
                  <a:extLst>
                    <a:ext uri="{9D8B030D-6E8A-4147-A177-3AD203B41FA5}">
                      <a16:colId xmlns:a16="http://schemas.microsoft.com/office/drawing/2014/main" val="20000"/>
                    </a:ext>
                  </a:extLst>
                </a:gridCol>
                <a:gridCol w="2449050">
                  <a:extLst>
                    <a:ext uri="{9D8B030D-6E8A-4147-A177-3AD203B41FA5}">
                      <a16:colId xmlns:a16="http://schemas.microsoft.com/office/drawing/2014/main" val="20001"/>
                    </a:ext>
                  </a:extLst>
                </a:gridCol>
                <a:gridCol w="3032950">
                  <a:extLst>
                    <a:ext uri="{9D8B030D-6E8A-4147-A177-3AD203B41FA5}">
                      <a16:colId xmlns:a16="http://schemas.microsoft.com/office/drawing/2014/main" val="20002"/>
                    </a:ext>
                  </a:extLst>
                </a:gridCol>
              </a:tblGrid>
              <a:tr h="296325">
                <a:tc>
                  <a:txBody>
                    <a:bodyPr/>
                    <a:lstStyle/>
                    <a:p>
                      <a:pPr marL="0" lvl="0" indent="0" algn="l" rtl="0">
                        <a:lnSpc>
                          <a:spcPct val="100000"/>
                        </a:lnSpc>
                        <a:spcBef>
                          <a:spcPts val="0"/>
                        </a:spcBef>
                        <a:spcAft>
                          <a:spcPts val="0"/>
                        </a:spcAft>
                        <a:buNone/>
                      </a:pPr>
                      <a:r>
                        <a:rPr lang="en" sz="1300" b="1"/>
                        <a:t>Category</a:t>
                      </a:r>
                      <a:endParaRPr sz="1300" b="1"/>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300" b="1"/>
                        <a:t>Example Feature</a:t>
                      </a:r>
                      <a:endParaRPr sz="1300" b="1"/>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300" b="1"/>
                        <a:t>Feature Rationale</a:t>
                      </a:r>
                      <a:endParaRPr sz="1300" b="1"/>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72025">
                <a:tc gridSpan="3">
                  <a:txBody>
                    <a:bodyPr/>
                    <a:lstStyle/>
                    <a:p>
                      <a:pPr marL="0" lvl="0" indent="0" algn="ctr" rtl="0">
                        <a:lnSpc>
                          <a:spcPct val="100000"/>
                        </a:lnSpc>
                        <a:spcBef>
                          <a:spcPts val="1000"/>
                        </a:spcBef>
                        <a:spcAft>
                          <a:spcPts val="0"/>
                        </a:spcAft>
                        <a:buNone/>
                      </a:pPr>
                      <a:r>
                        <a:rPr lang="en" sz="1300" i="1"/>
                        <a:t>Pizza Pass, Mudball Wall,</a:t>
                      </a:r>
                      <a:r>
                        <a:rPr lang="en" sz="1300"/>
                        <a:t> and </a:t>
                      </a:r>
                      <a:r>
                        <a:rPr lang="en" sz="1300" i="1"/>
                        <a:t>Allergic Cliffs</a:t>
                      </a:r>
                      <a:endParaRPr sz="1300" i="1"/>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814975">
                <a:tc>
                  <a:txBody>
                    <a:bodyPr/>
                    <a:lstStyle/>
                    <a:p>
                      <a:pPr marL="0" lvl="0" indent="0" algn="l" rtl="0">
                        <a:lnSpc>
                          <a:spcPct val="100000"/>
                        </a:lnSpc>
                        <a:spcBef>
                          <a:spcPts val="0"/>
                        </a:spcBef>
                        <a:spcAft>
                          <a:spcPts val="0"/>
                        </a:spcAft>
                        <a:buNone/>
                      </a:pPr>
                      <a:r>
                        <a:rPr lang="en" sz="1300" b="1"/>
                        <a:t>Overall Gameplay:</a:t>
                      </a:r>
                      <a:r>
                        <a:rPr lang="en" sz="1300"/>
                        <a:t> These features describe general aspects of a student’s play such as the outcome of each round (all Zoombinis through, Some Zoombinis through, no Zoombinis through, Quit)</a:t>
                      </a:r>
                      <a:endParaRPr sz="1300"/>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300"/>
                        <a:t>Number of Zoombinis ejected from the puzzle</a:t>
                      </a:r>
                      <a:endParaRPr sz="1300"/>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300"/>
                        <a:t>Zoombinis being ejected from the puzzle is a significant sign play is not going well.</a:t>
                      </a:r>
                      <a:endParaRPr sz="1300"/>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808700">
                <a:tc>
                  <a:txBody>
                    <a:bodyPr/>
                    <a:lstStyle/>
                    <a:p>
                      <a:pPr marL="0" lvl="0" indent="0" algn="l" rtl="0">
                        <a:lnSpc>
                          <a:spcPct val="100000"/>
                        </a:lnSpc>
                        <a:spcBef>
                          <a:spcPts val="0"/>
                        </a:spcBef>
                        <a:spcAft>
                          <a:spcPts val="0"/>
                        </a:spcAft>
                        <a:buNone/>
                      </a:pPr>
                      <a:r>
                        <a:rPr lang="en" sz="1300" b="1"/>
                        <a:t>Topping Futzes (</a:t>
                      </a:r>
                      <a:r>
                        <a:rPr lang="en" sz="1300" b="1" i="1"/>
                        <a:t>Pizza Pass</a:t>
                      </a:r>
                      <a:r>
                        <a:rPr lang="en" sz="1300" b="1"/>
                        <a:t> only):</a:t>
                      </a:r>
                      <a:r>
                        <a:rPr lang="en" sz="1300"/>
                        <a:t> Switches toppings before the pizza is delivered to the troll.</a:t>
                      </a:r>
                      <a:endParaRPr sz="1300"/>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300"/>
                        <a:t>Number of futzes since last pizza</a:t>
                      </a:r>
                      <a:endParaRPr sz="1300"/>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300"/>
                        <a:t>More futzing may indicate that the player is unsure about their next move.</a:t>
                      </a:r>
                      <a:endParaRPr sz="1300"/>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045425">
                <a:tc>
                  <a:txBody>
                    <a:bodyPr/>
                    <a:lstStyle/>
                    <a:p>
                      <a:pPr marL="0" lvl="0" indent="0" algn="l" rtl="0">
                        <a:lnSpc>
                          <a:spcPct val="100000"/>
                        </a:lnSpc>
                        <a:spcBef>
                          <a:spcPts val="0"/>
                        </a:spcBef>
                        <a:spcAft>
                          <a:spcPts val="0"/>
                        </a:spcAft>
                        <a:buNone/>
                      </a:pPr>
                      <a:r>
                        <a:rPr lang="en" sz="1300" b="1"/>
                        <a:t>Mudball Duplicates (</a:t>
                      </a:r>
                      <a:r>
                        <a:rPr lang="en" sz="1300" b="1" i="1"/>
                        <a:t>Mudball Wall</a:t>
                      </a:r>
                      <a:r>
                        <a:rPr lang="en" sz="1300" b="1"/>
                        <a:t> only):</a:t>
                      </a:r>
                      <a:r>
                        <a:rPr lang="en" sz="1300"/>
                        <a:t> These features capture the extent to which learners throw similar mudballs at the wall</a:t>
                      </a:r>
                      <a:endParaRPr sz="1300"/>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300"/>
                        <a:t>Current consecutive number of duplicate mudballs</a:t>
                      </a:r>
                      <a:endParaRPr sz="1300"/>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300"/>
                        <a:t>Duplicate mudballs are wasted resources because no new information is gained. This suggests players may not understand the game mechanic.</a:t>
                      </a:r>
                      <a:endParaRPr sz="1300"/>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045425">
                <a:tc>
                  <a:txBody>
                    <a:bodyPr/>
                    <a:lstStyle/>
                    <a:p>
                      <a:pPr marL="0" lvl="0" indent="0" algn="l" rtl="0">
                        <a:lnSpc>
                          <a:spcPct val="100000"/>
                        </a:lnSpc>
                        <a:spcBef>
                          <a:spcPts val="0"/>
                        </a:spcBef>
                        <a:spcAft>
                          <a:spcPts val="0"/>
                        </a:spcAft>
                        <a:buNone/>
                      </a:pPr>
                      <a:r>
                        <a:rPr lang="en" sz="1300" b="1"/>
                        <a:t>Zoombini Timing (</a:t>
                      </a:r>
                      <a:r>
                        <a:rPr lang="en" sz="1300" b="1" i="1"/>
                        <a:t>Allergic Cliffs</a:t>
                      </a:r>
                      <a:r>
                        <a:rPr lang="en" sz="1300" b="1"/>
                        <a:t> only)</a:t>
                      </a:r>
                      <a:r>
                        <a:rPr lang="en" sz="1300"/>
                        <a:t>: These features describe the speed with which learners select Zoombinis to cross the bridges.</a:t>
                      </a:r>
                      <a:endParaRPr sz="1300"/>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300"/>
                        <a:t>Time since the last unsuccessful Zoombini.</a:t>
                      </a:r>
                      <a:endParaRPr sz="1300"/>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300"/>
                        <a:t>More time since the last unsuccessful Zoombini may indicate if players have figured out the underlying rule</a:t>
                      </a:r>
                      <a:endParaRPr sz="1300"/>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7" name="Google Shape;137;p24"/>
          <p:cNvSpPr txBox="1">
            <a:spLocks noGrp="1"/>
          </p:cNvSpPr>
          <p:nvPr>
            <p:ph type="body" idx="1"/>
          </p:nvPr>
        </p:nvSpPr>
        <p:spPr>
          <a:xfrm>
            <a:off x="311700" y="2009724"/>
            <a:ext cx="8520600" cy="4573637"/>
          </a:xfrm>
          <a:prstGeom prst="rect">
            <a:avLst/>
          </a:prstGeom>
        </p:spPr>
        <p:txBody>
          <a:bodyPr spcFirstLastPara="1" vert="horz" wrap="square" lIns="91425" tIns="91425" rIns="91425" bIns="91425" rtlCol="0" anchor="t" anchorCtr="0">
            <a:normAutofit/>
          </a:bodyPr>
          <a:lstStyle/>
          <a:p>
            <a:pPr>
              <a:buClr>
                <a:schemeClr val="dk1"/>
              </a:buClr>
            </a:pPr>
            <a:r>
              <a:rPr lang="en" dirty="0">
                <a:solidFill>
                  <a:schemeClr val="dk1"/>
                </a:solidFill>
              </a:rPr>
              <a:t>Separate detectors built for each CT category in </a:t>
            </a:r>
            <a:r>
              <a:rPr lang="en" i="1" dirty="0">
                <a:solidFill>
                  <a:schemeClr val="dk1"/>
                </a:solidFill>
              </a:rPr>
              <a:t>Pizza Pass, Mudball Wall</a:t>
            </a:r>
            <a:r>
              <a:rPr lang="en" dirty="0">
                <a:solidFill>
                  <a:schemeClr val="dk1"/>
                </a:solidFill>
              </a:rPr>
              <a:t>, and</a:t>
            </a:r>
            <a:r>
              <a:rPr lang="en" i="1" dirty="0">
                <a:solidFill>
                  <a:schemeClr val="dk1"/>
                </a:solidFill>
              </a:rPr>
              <a:t> Allergic Cliffs</a:t>
            </a:r>
            <a:endParaRPr i="1" dirty="0">
              <a:solidFill>
                <a:schemeClr val="dk1"/>
              </a:solidFill>
            </a:endParaRPr>
          </a:p>
          <a:p>
            <a:pPr indent="0">
              <a:spcBef>
                <a:spcPts val="1200"/>
              </a:spcBef>
              <a:buNone/>
            </a:pPr>
            <a:endParaRPr i="1" dirty="0">
              <a:solidFill>
                <a:schemeClr val="dk1"/>
              </a:solidFill>
            </a:endParaRPr>
          </a:p>
          <a:p>
            <a:pPr>
              <a:spcBef>
                <a:spcPts val="1200"/>
              </a:spcBef>
              <a:buClr>
                <a:schemeClr val="dk1"/>
              </a:buClr>
            </a:pPr>
            <a:r>
              <a:rPr lang="en" dirty="0">
                <a:solidFill>
                  <a:schemeClr val="dk1"/>
                </a:solidFill>
              </a:rPr>
              <a:t>Tried multiple classic ML algorithms</a:t>
            </a:r>
            <a:r>
              <a:rPr lang="en-US" dirty="0">
                <a:solidFill>
                  <a:schemeClr val="dk1"/>
                </a:solidFill>
              </a:rPr>
              <a:t>; took best performing for each model</a:t>
            </a:r>
          </a:p>
          <a:p>
            <a:pPr lvl="1" indent="-342900">
              <a:buClr>
                <a:schemeClr val="dk1"/>
              </a:buClr>
              <a:buSzPts val="1800"/>
            </a:pPr>
            <a:r>
              <a:rPr lang="en-US" sz="2400" dirty="0">
                <a:solidFill>
                  <a:schemeClr val="dk1"/>
                </a:solidFill>
                <a:latin typeface="Times New Roman"/>
                <a:ea typeface="Times New Roman"/>
                <a:cs typeface="Times New Roman"/>
                <a:sym typeface="Times New Roman"/>
              </a:rPr>
              <a:t>W-J48</a:t>
            </a:r>
          </a:p>
          <a:p>
            <a:pPr lvl="1" indent="-342900">
              <a:buClr>
                <a:schemeClr val="dk1"/>
              </a:buClr>
              <a:buSzPts val="1800"/>
            </a:pPr>
            <a:r>
              <a:rPr lang="en" sz="2400" dirty="0">
                <a:solidFill>
                  <a:schemeClr val="dk1"/>
                </a:solidFill>
                <a:latin typeface="Times New Roman"/>
                <a:ea typeface="Times New Roman"/>
                <a:cs typeface="Times New Roman"/>
                <a:sym typeface="Times New Roman"/>
              </a:rPr>
              <a:t>W-JRip</a:t>
            </a:r>
            <a:endParaRPr sz="2400" dirty="0">
              <a:solidFill>
                <a:schemeClr val="dk1"/>
              </a:solidFill>
              <a:latin typeface="Times New Roman"/>
              <a:ea typeface="Times New Roman"/>
              <a:cs typeface="Times New Roman"/>
              <a:sym typeface="Times New Roman"/>
            </a:endParaRPr>
          </a:p>
          <a:p>
            <a:pPr lvl="1" indent="-342900">
              <a:buClr>
                <a:schemeClr val="dk1"/>
              </a:buClr>
              <a:buSzPts val="1800"/>
            </a:pPr>
            <a:r>
              <a:rPr lang="en" sz="2400" dirty="0">
                <a:solidFill>
                  <a:schemeClr val="dk1"/>
                </a:solidFill>
                <a:latin typeface="Times New Roman"/>
                <a:ea typeface="Times New Roman"/>
                <a:cs typeface="Times New Roman"/>
                <a:sym typeface="Times New Roman"/>
              </a:rPr>
              <a:t>Linear regression with a step function</a:t>
            </a:r>
            <a:endParaRPr sz="2400" dirty="0">
              <a:solidFill>
                <a:schemeClr val="dk1"/>
              </a:solidFill>
              <a:latin typeface="Times New Roman"/>
              <a:ea typeface="Times New Roman"/>
              <a:cs typeface="Times New Roman"/>
              <a:sym typeface="Times New Roman"/>
            </a:endParaRPr>
          </a:p>
          <a:p>
            <a:pPr lvl="1" indent="-342900">
              <a:buClr>
                <a:schemeClr val="dk1"/>
              </a:buClr>
              <a:buSzPts val="1800"/>
            </a:pPr>
            <a:r>
              <a:rPr lang="en" sz="2400" dirty="0">
                <a:solidFill>
                  <a:schemeClr val="dk1"/>
                </a:solidFill>
                <a:latin typeface="Times New Roman"/>
                <a:ea typeface="Times New Roman"/>
                <a:cs typeface="Times New Roman"/>
                <a:sym typeface="Times New Roman"/>
              </a:rPr>
              <a:t>Naive Bayes</a:t>
            </a:r>
            <a:endParaRPr sz="2400" dirty="0">
              <a:solidFill>
                <a:schemeClr val="dk1"/>
              </a:solidFill>
            </a:endParaRPr>
          </a:p>
        </p:txBody>
      </p:sp>
      <p:sp>
        <p:nvSpPr>
          <p:cNvPr id="4" name="Title 1">
            <a:extLst>
              <a:ext uri="{FF2B5EF4-FFF2-40B4-BE49-F238E27FC236}">
                <a16:creationId xmlns:a16="http://schemas.microsoft.com/office/drawing/2014/main" id="{6E4FF30D-7340-445E-8507-A2F5727EF996}"/>
              </a:ext>
            </a:extLst>
          </p:cNvPr>
          <p:cNvSpPr txBox="1">
            <a:spLocks/>
          </p:cNvSpPr>
          <p:nvPr/>
        </p:nvSpPr>
        <p:spPr>
          <a:xfrm>
            <a:off x="457200" y="274638"/>
            <a:ext cx="8229600" cy="1143000"/>
          </a:xfrm>
          <a:prstGeom prst="rect">
            <a:avLst/>
          </a:prstGeom>
        </p:spPr>
        <p:txBody>
          <a:bodyPr spcFirstLastPara="1" vert="horz" wrap="square" lIns="91425" tIns="91425" rIns="91425" bIns="91425" rtlCol="0" anchor="t" anchorCtr="0">
            <a:normAutofit/>
          </a:bodyPr>
          <a:lstStyle>
            <a:lvl1pPr lvl="0" algn="ctr" defTabSz="914400" rtl="0" eaLnBrk="1" latinLnBrk="0" hangingPunct="1">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dirty="0"/>
              <a:t>Detector Development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0EE5-6163-0766-CF01-52B70A4D3BF8}"/>
              </a:ext>
            </a:extLst>
          </p:cNvPr>
          <p:cNvSpPr>
            <a:spLocks noGrp="1"/>
          </p:cNvSpPr>
          <p:nvPr>
            <p:ph type="title"/>
          </p:nvPr>
        </p:nvSpPr>
        <p:spPr/>
        <p:txBody>
          <a:bodyPr/>
          <a:lstStyle/>
          <a:p>
            <a:r>
              <a:rPr lang="en-US" dirty="0"/>
              <a:t>Other Uses of this Paradigm</a:t>
            </a:r>
          </a:p>
        </p:txBody>
      </p:sp>
      <p:sp>
        <p:nvSpPr>
          <p:cNvPr id="3" name="Content Placeholder 2">
            <a:extLst>
              <a:ext uri="{FF2B5EF4-FFF2-40B4-BE49-F238E27FC236}">
                <a16:creationId xmlns:a16="http://schemas.microsoft.com/office/drawing/2014/main" id="{2395A346-947E-EA92-B5BE-0768C71F30D4}"/>
              </a:ext>
            </a:extLst>
          </p:cNvPr>
          <p:cNvSpPr>
            <a:spLocks noGrp="1"/>
          </p:cNvSpPr>
          <p:nvPr>
            <p:ph idx="1"/>
          </p:nvPr>
        </p:nvSpPr>
        <p:spPr/>
        <p:txBody>
          <a:bodyPr/>
          <a:lstStyle/>
          <a:p>
            <a:r>
              <a:rPr lang="en-US" dirty="0"/>
              <a:t>Impulse (Rowe et al., 2014)</a:t>
            </a:r>
          </a:p>
          <a:p>
            <a:r>
              <a:rPr lang="en-US" dirty="0" err="1"/>
              <a:t>RumbleBlocks</a:t>
            </a:r>
            <a:r>
              <a:rPr lang="en-US" dirty="0"/>
              <a:t> (</a:t>
            </a:r>
            <a:r>
              <a:rPr lang="en-US" dirty="0" err="1"/>
              <a:t>Harpstead</a:t>
            </a:r>
            <a:r>
              <a:rPr lang="en-US" dirty="0"/>
              <a:t> et al., 2015)</a:t>
            </a:r>
          </a:p>
          <a:p>
            <a:r>
              <a:rPr lang="en-US" dirty="0"/>
              <a:t>Progenitor X (Owen et al., 2016)</a:t>
            </a:r>
          </a:p>
          <a:p>
            <a:r>
              <a:rPr lang="en-US" dirty="0" err="1"/>
              <a:t>CueThink</a:t>
            </a:r>
            <a:r>
              <a:rPr lang="en-US" dirty="0"/>
              <a:t> (Zhang et al., 2021)</a:t>
            </a:r>
          </a:p>
        </p:txBody>
      </p:sp>
    </p:spTree>
    <p:extLst>
      <p:ext uri="{BB962C8B-B14F-4D97-AF65-F5344CB8AC3E}">
        <p14:creationId xmlns:p14="http://schemas.microsoft.com/office/powerpoint/2010/main" val="2709451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15358-C824-FB59-95BC-4B4650B022B0}"/>
              </a:ext>
            </a:extLst>
          </p:cNvPr>
          <p:cNvSpPr>
            <a:spLocks noGrp="1"/>
          </p:cNvSpPr>
          <p:nvPr>
            <p:ph type="title"/>
          </p:nvPr>
        </p:nvSpPr>
        <p:spPr/>
        <p:txBody>
          <a:bodyPr/>
          <a:lstStyle/>
          <a:p>
            <a:r>
              <a:rPr lang="en-US" dirty="0"/>
              <a:t>Integrating into KT</a:t>
            </a:r>
          </a:p>
        </p:txBody>
      </p:sp>
      <p:sp>
        <p:nvSpPr>
          <p:cNvPr id="3" name="Content Placeholder 2">
            <a:extLst>
              <a:ext uri="{FF2B5EF4-FFF2-40B4-BE49-F238E27FC236}">
                <a16:creationId xmlns:a16="http://schemas.microsoft.com/office/drawing/2014/main" id="{5665801D-BEDC-0E40-AE2A-8CAE74FDE3F5}"/>
              </a:ext>
            </a:extLst>
          </p:cNvPr>
          <p:cNvSpPr>
            <a:spLocks noGrp="1"/>
          </p:cNvSpPr>
          <p:nvPr>
            <p:ph idx="1"/>
          </p:nvPr>
        </p:nvSpPr>
        <p:spPr/>
        <p:txBody>
          <a:bodyPr/>
          <a:lstStyle/>
          <a:p>
            <a:r>
              <a:rPr lang="en-US" dirty="0"/>
              <a:t>Quite easy</a:t>
            </a:r>
          </a:p>
          <a:p>
            <a:endParaRPr lang="en-US" dirty="0"/>
          </a:p>
          <a:p>
            <a:r>
              <a:rPr lang="en-US" dirty="0"/>
              <a:t>ECD typically provides [0,1] outputs – can be integrated into KT just like traditional items</a:t>
            </a:r>
          </a:p>
          <a:p>
            <a:r>
              <a:rPr lang="en-US" dirty="0"/>
              <a:t>ML typically provides {0,1} probabilities – easy to integrate into KT with simple extensions (Sao Pedro et al., 2013)</a:t>
            </a:r>
          </a:p>
        </p:txBody>
      </p:sp>
    </p:spTree>
    <p:extLst>
      <p:ext uri="{BB962C8B-B14F-4D97-AF65-F5344CB8AC3E}">
        <p14:creationId xmlns:p14="http://schemas.microsoft.com/office/powerpoint/2010/main" val="950007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55B61-72DA-96BA-2CF2-92B212978E07}"/>
              </a:ext>
            </a:extLst>
          </p:cNvPr>
          <p:cNvSpPr>
            <a:spLocks noGrp="1"/>
          </p:cNvSpPr>
          <p:nvPr>
            <p:ph type="title"/>
          </p:nvPr>
        </p:nvSpPr>
        <p:spPr/>
        <p:txBody>
          <a:bodyPr/>
          <a:lstStyle/>
          <a:p>
            <a:r>
              <a:rPr lang="en-US" dirty="0"/>
              <a:t>Scaffolding Complex Behavior</a:t>
            </a:r>
          </a:p>
        </p:txBody>
      </p:sp>
      <p:sp>
        <p:nvSpPr>
          <p:cNvPr id="3" name="Content Placeholder 2">
            <a:extLst>
              <a:ext uri="{FF2B5EF4-FFF2-40B4-BE49-F238E27FC236}">
                <a16:creationId xmlns:a16="http://schemas.microsoft.com/office/drawing/2014/main" id="{EA0B280D-6F87-395C-1AB6-584155C8A48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977085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82680-53B6-C20B-7B8B-64C55DABBB49}"/>
              </a:ext>
            </a:extLst>
          </p:cNvPr>
          <p:cNvSpPr>
            <a:spLocks noGrp="1"/>
          </p:cNvSpPr>
          <p:nvPr>
            <p:ph type="title"/>
          </p:nvPr>
        </p:nvSpPr>
        <p:spPr/>
        <p:txBody>
          <a:bodyPr>
            <a:normAutofit/>
          </a:bodyPr>
          <a:lstStyle/>
          <a:p>
            <a:r>
              <a:rPr lang="en-US" dirty="0" err="1"/>
              <a:t>Inq</a:t>
            </a:r>
            <a:r>
              <a:rPr lang="en-US" dirty="0"/>
              <a:t>-ITS</a:t>
            </a:r>
          </a:p>
        </p:txBody>
      </p:sp>
      <p:sp>
        <p:nvSpPr>
          <p:cNvPr id="3" name="Content Placeholder 2">
            <a:extLst>
              <a:ext uri="{FF2B5EF4-FFF2-40B4-BE49-F238E27FC236}">
                <a16:creationId xmlns:a16="http://schemas.microsoft.com/office/drawing/2014/main" id="{53294BC3-3EB1-49E8-FA91-E749CF73B7A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1259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72AA0-AF81-2F1D-8585-E9D7BE5B0AFA}"/>
              </a:ext>
            </a:extLst>
          </p:cNvPr>
          <p:cNvSpPr>
            <a:spLocks noGrp="1"/>
          </p:cNvSpPr>
          <p:nvPr>
            <p:ph type="title"/>
          </p:nvPr>
        </p:nvSpPr>
        <p:spPr/>
        <p:txBody>
          <a:bodyPr/>
          <a:lstStyle/>
          <a:p>
            <a:r>
              <a:rPr lang="en-US" dirty="0"/>
              <a:t>ML</a:t>
            </a:r>
          </a:p>
        </p:txBody>
      </p:sp>
      <p:sp>
        <p:nvSpPr>
          <p:cNvPr id="3" name="Content Placeholder 2">
            <a:extLst>
              <a:ext uri="{FF2B5EF4-FFF2-40B4-BE49-F238E27FC236}">
                <a16:creationId xmlns:a16="http://schemas.microsoft.com/office/drawing/2014/main" id="{8D88CDEC-4B24-9EE6-ECA7-AABAE1199ABC}"/>
              </a:ext>
            </a:extLst>
          </p:cNvPr>
          <p:cNvSpPr>
            <a:spLocks noGrp="1"/>
          </p:cNvSpPr>
          <p:nvPr>
            <p:ph idx="1"/>
          </p:nvPr>
        </p:nvSpPr>
        <p:spPr/>
        <p:txBody>
          <a:bodyPr/>
          <a:lstStyle/>
          <a:p>
            <a:r>
              <a:rPr lang="en-US" dirty="0"/>
              <a:t>The use of machine learning to determine whether a student’s behavior at a specific time demonstrates a competency</a:t>
            </a:r>
          </a:p>
          <a:p>
            <a:endParaRPr lang="en-US" dirty="0"/>
          </a:p>
          <a:p>
            <a:endParaRPr lang="en-US" dirty="0"/>
          </a:p>
        </p:txBody>
      </p:sp>
    </p:spTree>
    <p:extLst>
      <p:ext uri="{BB962C8B-B14F-4D97-AF65-F5344CB8AC3E}">
        <p14:creationId xmlns:p14="http://schemas.microsoft.com/office/powerpoint/2010/main" val="2449645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D561233-E1D8-4AA6-907C-C578EBBF5C5F}" type="slidenum">
              <a:rPr lang="en-US" smtClean="0"/>
              <a:pPr/>
              <a:t>40</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1" y="857250"/>
            <a:ext cx="6060559" cy="5143500"/>
          </a:xfrm>
          <a:prstGeom prst="rect">
            <a:avLst/>
          </a:prstGeom>
        </p:spPr>
      </p:pic>
    </p:spTree>
    <p:extLst>
      <p:ext uri="{BB962C8B-B14F-4D97-AF65-F5344CB8AC3E}">
        <p14:creationId xmlns:p14="http://schemas.microsoft.com/office/powerpoint/2010/main" val="1549649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D561233-E1D8-4AA6-907C-C578EBBF5C5F}" type="slidenum">
              <a:rPr lang="en-US" smtClean="0"/>
              <a:pPr/>
              <a:t>41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1" y="857250"/>
            <a:ext cx="6060559" cy="5143500"/>
          </a:xfrm>
          <a:prstGeom prst="rect">
            <a:avLst/>
          </a:prstGeom>
        </p:spPr>
      </p:pic>
      <p:sp>
        <p:nvSpPr>
          <p:cNvPr id="6" name="TextBox 5"/>
          <p:cNvSpPr txBox="1"/>
          <p:nvPr/>
        </p:nvSpPr>
        <p:spPr>
          <a:xfrm>
            <a:off x="4057650" y="4063054"/>
            <a:ext cx="1620774" cy="784830"/>
          </a:xfrm>
          <a:prstGeom prst="rect">
            <a:avLst/>
          </a:prstGeom>
          <a:solidFill>
            <a:schemeClr val="bg1"/>
          </a:solidFill>
        </p:spPr>
        <p:txBody>
          <a:bodyPr wrap="square" rtlCol="0">
            <a:spAutoFit/>
          </a:bodyPr>
          <a:lstStyle/>
          <a:p>
            <a:r>
              <a:rPr lang="en-US" sz="900" dirty="0"/>
              <a:t>Hey, are you just playing with the buttons? Take your learning seriously or  </a:t>
            </a:r>
            <a:r>
              <a:rPr lang="en-US" sz="900" b="1" dirty="0"/>
              <a:t>I will eat you!!!</a:t>
            </a:r>
            <a:br>
              <a:rPr lang="en-US" sz="900" b="1" dirty="0"/>
            </a:br>
            <a:endParaRPr lang="en-US" sz="900" b="1" dirty="0"/>
          </a:p>
        </p:txBody>
      </p:sp>
      <p:sp>
        <p:nvSpPr>
          <p:cNvPr id="7" name="Rectangle 6"/>
          <p:cNvSpPr/>
          <p:nvPr/>
        </p:nvSpPr>
        <p:spPr>
          <a:xfrm>
            <a:off x="4400550" y="4680898"/>
            <a:ext cx="1028700" cy="234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4133865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C6680-DE28-F927-1BD0-B0DDA3BEACA4}"/>
              </a:ext>
            </a:extLst>
          </p:cNvPr>
          <p:cNvSpPr>
            <a:spLocks noGrp="1"/>
          </p:cNvSpPr>
          <p:nvPr>
            <p:ph type="title"/>
          </p:nvPr>
        </p:nvSpPr>
        <p:spPr/>
        <p:txBody>
          <a:bodyPr/>
          <a:lstStyle/>
          <a:p>
            <a:r>
              <a:rPr lang="en-US" dirty="0"/>
              <a:t>Result</a:t>
            </a:r>
          </a:p>
        </p:txBody>
      </p:sp>
      <p:sp>
        <p:nvSpPr>
          <p:cNvPr id="3" name="Content Placeholder 2">
            <a:extLst>
              <a:ext uri="{FF2B5EF4-FFF2-40B4-BE49-F238E27FC236}">
                <a16:creationId xmlns:a16="http://schemas.microsoft.com/office/drawing/2014/main" id="{A62B7934-244B-503C-5751-1D1B3B1A398C}"/>
              </a:ext>
            </a:extLst>
          </p:cNvPr>
          <p:cNvSpPr>
            <a:spLocks noGrp="1"/>
          </p:cNvSpPr>
          <p:nvPr>
            <p:ph idx="1"/>
          </p:nvPr>
        </p:nvSpPr>
        <p:spPr/>
        <p:txBody>
          <a:bodyPr/>
          <a:lstStyle/>
          <a:p>
            <a:r>
              <a:rPr lang="en-US" dirty="0"/>
              <a:t>Significantly better performance (Sao Pedro et al., 2013; Gobert et al., 2018)</a:t>
            </a:r>
          </a:p>
          <a:p>
            <a:r>
              <a:rPr lang="en-US" dirty="0"/>
              <a:t>Transferred to other topics (Li et al., 2019)</a:t>
            </a:r>
          </a:p>
        </p:txBody>
      </p:sp>
    </p:spTree>
    <p:extLst>
      <p:ext uri="{BB962C8B-B14F-4D97-AF65-F5344CB8AC3E}">
        <p14:creationId xmlns:p14="http://schemas.microsoft.com/office/powerpoint/2010/main" val="35718725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B08FE-D4A4-C408-A83F-3B2850E2CC62}"/>
              </a:ext>
            </a:extLst>
          </p:cNvPr>
          <p:cNvSpPr>
            <a:spLocks noGrp="1"/>
          </p:cNvSpPr>
          <p:nvPr>
            <p:ph type="title"/>
          </p:nvPr>
        </p:nvSpPr>
        <p:spPr>
          <a:xfrm>
            <a:off x="457200" y="249585"/>
            <a:ext cx="8229600" cy="1143000"/>
          </a:xfrm>
        </p:spPr>
        <p:txBody>
          <a:bodyPr>
            <a:normAutofit fontScale="90000"/>
          </a:bodyPr>
          <a:lstStyle/>
          <a:p>
            <a:r>
              <a:rPr lang="en-US" dirty="0"/>
              <a:t>Deep Thought</a:t>
            </a:r>
            <a:br>
              <a:rPr lang="en-US" dirty="0"/>
            </a:br>
            <a:r>
              <a:rPr lang="en-US" dirty="0"/>
              <a:t>(Stamper et al., 2013)</a:t>
            </a:r>
          </a:p>
        </p:txBody>
      </p:sp>
      <p:sp>
        <p:nvSpPr>
          <p:cNvPr id="3" name="Content Placeholder 2">
            <a:extLst>
              <a:ext uri="{FF2B5EF4-FFF2-40B4-BE49-F238E27FC236}">
                <a16:creationId xmlns:a16="http://schemas.microsoft.com/office/drawing/2014/main" id="{E05113B5-1EF9-DAB1-2935-EAC58AEAB905}"/>
              </a:ext>
            </a:extLst>
          </p:cNvPr>
          <p:cNvSpPr>
            <a:spLocks noGrp="1"/>
          </p:cNvSpPr>
          <p:nvPr>
            <p:ph idx="1"/>
          </p:nvPr>
        </p:nvSpPr>
        <p:spPr/>
        <p:txBody>
          <a:bodyPr/>
          <a:lstStyle/>
          <a:p>
            <a:r>
              <a:rPr lang="en-US" dirty="0"/>
              <a:t>Logic proof tutor</a:t>
            </a:r>
          </a:p>
          <a:p>
            <a:endParaRPr lang="en-US" dirty="0"/>
          </a:p>
          <a:p>
            <a:r>
              <a:rPr lang="en-US" dirty="0"/>
              <a:t>Modeling approach a bit different, but scaffolding relevant</a:t>
            </a:r>
          </a:p>
          <a:p>
            <a:endParaRPr lang="en-US" dirty="0"/>
          </a:p>
        </p:txBody>
      </p:sp>
    </p:spTree>
    <p:extLst>
      <p:ext uri="{BB962C8B-B14F-4D97-AF65-F5344CB8AC3E}">
        <p14:creationId xmlns:p14="http://schemas.microsoft.com/office/powerpoint/2010/main" val="9152982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30D25-8FC0-21FA-0466-3ABEF98D6B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EBA41F6-DA93-50B8-D9F4-D5E68BA3D38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50EAD76-C454-6248-8F68-67EA49EFCF98}"/>
              </a:ext>
            </a:extLst>
          </p:cNvPr>
          <p:cNvPicPr>
            <a:picLocks noChangeAspect="1"/>
          </p:cNvPicPr>
          <p:nvPr/>
        </p:nvPicPr>
        <p:blipFill>
          <a:blip r:embed="rId2"/>
          <a:stretch>
            <a:fillRect/>
          </a:stretch>
        </p:blipFill>
        <p:spPr>
          <a:xfrm>
            <a:off x="804862" y="1123950"/>
            <a:ext cx="7534275" cy="5772150"/>
          </a:xfrm>
          <a:prstGeom prst="rect">
            <a:avLst/>
          </a:prstGeom>
        </p:spPr>
      </p:pic>
    </p:spTree>
    <p:extLst>
      <p:ext uri="{BB962C8B-B14F-4D97-AF65-F5344CB8AC3E}">
        <p14:creationId xmlns:p14="http://schemas.microsoft.com/office/powerpoint/2010/main" val="10386213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B08FE-D4A4-C408-A83F-3B2850E2CC62}"/>
              </a:ext>
            </a:extLst>
          </p:cNvPr>
          <p:cNvSpPr>
            <a:spLocks noGrp="1"/>
          </p:cNvSpPr>
          <p:nvPr>
            <p:ph type="title"/>
          </p:nvPr>
        </p:nvSpPr>
        <p:spPr>
          <a:xfrm>
            <a:off x="457200" y="249585"/>
            <a:ext cx="8229600" cy="1143000"/>
          </a:xfrm>
        </p:spPr>
        <p:txBody>
          <a:bodyPr>
            <a:normAutofit fontScale="90000"/>
          </a:bodyPr>
          <a:lstStyle/>
          <a:p>
            <a:r>
              <a:rPr lang="en-US" dirty="0"/>
              <a:t>Deep Thought</a:t>
            </a:r>
            <a:br>
              <a:rPr lang="en-US" dirty="0"/>
            </a:br>
            <a:r>
              <a:rPr lang="en-US" dirty="0"/>
              <a:t>(Stamper et al., 2013)</a:t>
            </a:r>
          </a:p>
        </p:txBody>
      </p:sp>
      <p:sp>
        <p:nvSpPr>
          <p:cNvPr id="3" name="Content Placeholder 2">
            <a:extLst>
              <a:ext uri="{FF2B5EF4-FFF2-40B4-BE49-F238E27FC236}">
                <a16:creationId xmlns:a16="http://schemas.microsoft.com/office/drawing/2014/main" id="{E05113B5-1EF9-DAB1-2935-EAC58AEAB905}"/>
              </a:ext>
            </a:extLst>
          </p:cNvPr>
          <p:cNvSpPr>
            <a:spLocks noGrp="1"/>
          </p:cNvSpPr>
          <p:nvPr>
            <p:ph idx="1"/>
          </p:nvPr>
        </p:nvSpPr>
        <p:spPr/>
        <p:txBody>
          <a:bodyPr/>
          <a:lstStyle/>
          <a:p>
            <a:r>
              <a:rPr lang="en-US" dirty="0"/>
              <a:t>Logic proof tutor</a:t>
            </a:r>
          </a:p>
          <a:p>
            <a:endParaRPr lang="en-US" dirty="0"/>
          </a:p>
          <a:p>
            <a:r>
              <a:rPr lang="en-US" dirty="0"/>
              <a:t>Recommended next action to students based on previous actions </a:t>
            </a:r>
          </a:p>
          <a:p>
            <a:pPr lvl="1"/>
            <a:r>
              <a:rPr lang="en-US" dirty="0"/>
              <a:t>By students who had eventually solved proof</a:t>
            </a:r>
          </a:p>
          <a:p>
            <a:pPr lvl="1"/>
            <a:r>
              <a:rPr lang="en-US" dirty="0"/>
              <a:t>That were same as current student’s process so far</a:t>
            </a:r>
          </a:p>
        </p:txBody>
      </p:sp>
    </p:spTree>
    <p:extLst>
      <p:ext uri="{BB962C8B-B14F-4D97-AF65-F5344CB8AC3E}">
        <p14:creationId xmlns:p14="http://schemas.microsoft.com/office/powerpoint/2010/main" val="24950580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357D6-A5F0-FD47-3041-4A47E4D38D8F}"/>
              </a:ext>
            </a:extLst>
          </p:cNvPr>
          <p:cNvSpPr>
            <a:spLocks noGrp="1"/>
          </p:cNvSpPr>
          <p:nvPr>
            <p:ph type="title"/>
          </p:nvPr>
        </p:nvSpPr>
        <p:spPr/>
        <p:txBody>
          <a:bodyPr/>
          <a:lstStyle/>
          <a:p>
            <a:r>
              <a:rPr lang="en-US" dirty="0"/>
              <a:t>Example of Hint</a:t>
            </a:r>
          </a:p>
        </p:txBody>
      </p:sp>
      <p:sp>
        <p:nvSpPr>
          <p:cNvPr id="3" name="Content Placeholder 2">
            <a:extLst>
              <a:ext uri="{FF2B5EF4-FFF2-40B4-BE49-F238E27FC236}">
                <a16:creationId xmlns:a16="http://schemas.microsoft.com/office/drawing/2014/main" id="{E5F297AD-561D-A189-1302-EB11BFA0621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9FC46DB-98B3-CC6B-FB3F-EB2C2CD1078D}"/>
              </a:ext>
            </a:extLst>
          </p:cNvPr>
          <p:cNvPicPr>
            <a:picLocks noChangeAspect="1"/>
          </p:cNvPicPr>
          <p:nvPr/>
        </p:nvPicPr>
        <p:blipFill>
          <a:blip r:embed="rId2"/>
          <a:stretch>
            <a:fillRect/>
          </a:stretch>
        </p:blipFill>
        <p:spPr>
          <a:xfrm>
            <a:off x="0" y="2332844"/>
            <a:ext cx="9144000" cy="2192311"/>
          </a:xfrm>
          <a:prstGeom prst="rect">
            <a:avLst/>
          </a:prstGeom>
        </p:spPr>
      </p:pic>
    </p:spTree>
    <p:extLst>
      <p:ext uri="{BB962C8B-B14F-4D97-AF65-F5344CB8AC3E}">
        <p14:creationId xmlns:p14="http://schemas.microsoft.com/office/powerpoint/2010/main" val="39259921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B08FE-D4A4-C408-A83F-3B2850E2CC62}"/>
              </a:ext>
            </a:extLst>
          </p:cNvPr>
          <p:cNvSpPr>
            <a:spLocks noGrp="1"/>
          </p:cNvSpPr>
          <p:nvPr>
            <p:ph type="title"/>
          </p:nvPr>
        </p:nvSpPr>
        <p:spPr>
          <a:xfrm>
            <a:off x="457200" y="249585"/>
            <a:ext cx="8229600" cy="1143000"/>
          </a:xfrm>
        </p:spPr>
        <p:txBody>
          <a:bodyPr>
            <a:normAutofit fontScale="90000"/>
          </a:bodyPr>
          <a:lstStyle/>
          <a:p>
            <a:r>
              <a:rPr lang="en-US" dirty="0"/>
              <a:t>Deep Thought</a:t>
            </a:r>
            <a:br>
              <a:rPr lang="en-US" dirty="0"/>
            </a:br>
            <a:r>
              <a:rPr lang="en-US" dirty="0"/>
              <a:t>(Stamper et al., 2013)</a:t>
            </a:r>
          </a:p>
        </p:txBody>
      </p:sp>
      <p:sp>
        <p:nvSpPr>
          <p:cNvPr id="3" name="Content Placeholder 2">
            <a:extLst>
              <a:ext uri="{FF2B5EF4-FFF2-40B4-BE49-F238E27FC236}">
                <a16:creationId xmlns:a16="http://schemas.microsoft.com/office/drawing/2014/main" id="{E05113B5-1EF9-DAB1-2935-EAC58AEAB905}"/>
              </a:ext>
            </a:extLst>
          </p:cNvPr>
          <p:cNvSpPr>
            <a:spLocks noGrp="1"/>
          </p:cNvSpPr>
          <p:nvPr>
            <p:ph idx="1"/>
          </p:nvPr>
        </p:nvSpPr>
        <p:spPr/>
        <p:txBody>
          <a:bodyPr/>
          <a:lstStyle/>
          <a:p>
            <a:r>
              <a:rPr lang="en-US" dirty="0"/>
              <a:t>Led to better post-test score and better course grade</a:t>
            </a:r>
          </a:p>
          <a:p>
            <a:endParaRPr lang="en-US" dirty="0"/>
          </a:p>
          <a:p>
            <a:r>
              <a:rPr lang="en-US" dirty="0"/>
              <a:t>Also reduced quitting behavior</a:t>
            </a:r>
          </a:p>
          <a:p>
            <a:endParaRPr lang="en-US" dirty="0"/>
          </a:p>
        </p:txBody>
      </p:sp>
    </p:spTree>
    <p:extLst>
      <p:ext uri="{BB962C8B-B14F-4D97-AF65-F5344CB8AC3E}">
        <p14:creationId xmlns:p14="http://schemas.microsoft.com/office/powerpoint/2010/main" val="4063970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00250-2EB3-428F-29FA-DB965608DB16}"/>
              </a:ext>
            </a:extLst>
          </p:cNvPr>
          <p:cNvSpPr>
            <a:spLocks noGrp="1"/>
          </p:cNvSpPr>
          <p:nvPr>
            <p:ph type="title"/>
          </p:nvPr>
        </p:nvSpPr>
        <p:spPr/>
        <p:txBody>
          <a:bodyPr/>
          <a:lstStyle/>
          <a:p>
            <a:r>
              <a:rPr lang="en-US" dirty="0"/>
              <a:t>Betty’s Brain</a:t>
            </a:r>
          </a:p>
        </p:txBody>
      </p:sp>
      <p:sp>
        <p:nvSpPr>
          <p:cNvPr id="3" name="Content Placeholder 2">
            <a:extLst>
              <a:ext uri="{FF2B5EF4-FFF2-40B4-BE49-F238E27FC236}">
                <a16:creationId xmlns:a16="http://schemas.microsoft.com/office/drawing/2014/main" id="{ACF7D937-3BC4-B8FC-6F4A-F8B6354ECA1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7E77F78-AE22-6570-95B0-A7DF60BB434B}"/>
              </a:ext>
            </a:extLst>
          </p:cNvPr>
          <p:cNvPicPr>
            <a:picLocks noChangeAspect="1"/>
          </p:cNvPicPr>
          <p:nvPr/>
        </p:nvPicPr>
        <p:blipFill>
          <a:blip r:embed="rId2"/>
          <a:stretch>
            <a:fillRect/>
          </a:stretch>
        </p:blipFill>
        <p:spPr>
          <a:xfrm>
            <a:off x="519112" y="1600200"/>
            <a:ext cx="8105775" cy="4772025"/>
          </a:xfrm>
          <a:prstGeom prst="rect">
            <a:avLst/>
          </a:prstGeom>
        </p:spPr>
      </p:pic>
    </p:spTree>
    <p:extLst>
      <p:ext uri="{BB962C8B-B14F-4D97-AF65-F5344CB8AC3E}">
        <p14:creationId xmlns:p14="http://schemas.microsoft.com/office/powerpoint/2010/main" val="31533287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81677-F7E7-5D9A-4258-8B0FE901935B}"/>
              </a:ext>
            </a:extLst>
          </p:cNvPr>
          <p:cNvSpPr>
            <a:spLocks noGrp="1"/>
          </p:cNvSpPr>
          <p:nvPr>
            <p:ph type="title"/>
          </p:nvPr>
        </p:nvSpPr>
        <p:spPr/>
        <p:txBody>
          <a:bodyPr>
            <a:normAutofit fontScale="90000"/>
          </a:bodyPr>
          <a:lstStyle/>
          <a:p>
            <a:r>
              <a:rPr lang="en-US" dirty="0"/>
              <a:t>Mr. Davis</a:t>
            </a:r>
            <a:br>
              <a:rPr lang="en-US" dirty="0"/>
            </a:br>
            <a:r>
              <a:rPr lang="en-US" dirty="0"/>
              <a:t>(</a:t>
            </a:r>
            <a:r>
              <a:rPr lang="en-US" dirty="0" err="1"/>
              <a:t>Leelawong</a:t>
            </a:r>
            <a:r>
              <a:rPr lang="en-US" dirty="0"/>
              <a:t> et al., 2008)</a:t>
            </a:r>
          </a:p>
        </p:txBody>
      </p:sp>
      <p:sp>
        <p:nvSpPr>
          <p:cNvPr id="3" name="Content Placeholder 2">
            <a:extLst>
              <a:ext uri="{FF2B5EF4-FFF2-40B4-BE49-F238E27FC236}">
                <a16:creationId xmlns:a16="http://schemas.microsoft.com/office/drawing/2014/main" id="{AA1A8D20-B878-019B-5811-4864541B528C}"/>
              </a:ext>
            </a:extLst>
          </p:cNvPr>
          <p:cNvSpPr>
            <a:spLocks noGrp="1"/>
          </p:cNvSpPr>
          <p:nvPr>
            <p:ph idx="1"/>
          </p:nvPr>
        </p:nvSpPr>
        <p:spPr/>
        <p:txBody>
          <a:bodyPr/>
          <a:lstStyle/>
          <a:p>
            <a:r>
              <a:rPr lang="en-US" dirty="0"/>
              <a:t>Provides feedback when student provides incorrect answers or when student demonstrates poor SRL strategy</a:t>
            </a:r>
          </a:p>
        </p:txBody>
      </p:sp>
    </p:spTree>
    <p:extLst>
      <p:ext uri="{BB962C8B-B14F-4D97-AF65-F5344CB8AC3E}">
        <p14:creationId xmlns:p14="http://schemas.microsoft.com/office/powerpoint/2010/main" val="1763984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003A9-D03C-14A8-0878-1810F4FD5828}"/>
              </a:ext>
            </a:extLst>
          </p:cNvPr>
          <p:cNvSpPr>
            <a:spLocks noGrp="1"/>
          </p:cNvSpPr>
          <p:nvPr>
            <p:ph type="title"/>
          </p:nvPr>
        </p:nvSpPr>
        <p:spPr/>
        <p:txBody>
          <a:bodyPr/>
          <a:lstStyle/>
          <a:p>
            <a:r>
              <a:rPr lang="en-US" dirty="0"/>
              <a:t>How is ML trained?</a:t>
            </a:r>
          </a:p>
        </p:txBody>
      </p:sp>
      <p:sp>
        <p:nvSpPr>
          <p:cNvPr id="3" name="Content Placeholder 2">
            <a:extLst>
              <a:ext uri="{FF2B5EF4-FFF2-40B4-BE49-F238E27FC236}">
                <a16:creationId xmlns:a16="http://schemas.microsoft.com/office/drawing/2014/main" id="{929B7428-EE45-1D1B-6872-90BF61EA3A23}"/>
              </a:ext>
            </a:extLst>
          </p:cNvPr>
          <p:cNvSpPr>
            <a:spLocks noGrp="1"/>
          </p:cNvSpPr>
          <p:nvPr>
            <p:ph idx="1"/>
          </p:nvPr>
        </p:nvSpPr>
        <p:spPr/>
        <p:txBody>
          <a:bodyPr/>
          <a:lstStyle/>
          <a:p>
            <a:r>
              <a:rPr lang="en-US" dirty="0"/>
              <a:t>Ground truth labels obtained</a:t>
            </a:r>
          </a:p>
          <a:p>
            <a:endParaRPr lang="en-US" dirty="0"/>
          </a:p>
          <a:p>
            <a:r>
              <a:rPr lang="en-US" dirty="0"/>
              <a:t>Algorithm taught to recognize the ground truth labels</a:t>
            </a:r>
          </a:p>
        </p:txBody>
      </p:sp>
    </p:spTree>
    <p:extLst>
      <p:ext uri="{BB962C8B-B14F-4D97-AF65-F5344CB8AC3E}">
        <p14:creationId xmlns:p14="http://schemas.microsoft.com/office/powerpoint/2010/main" val="28986270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81677-F7E7-5D9A-4258-8B0FE901935B}"/>
              </a:ext>
            </a:extLst>
          </p:cNvPr>
          <p:cNvSpPr>
            <a:spLocks noGrp="1"/>
          </p:cNvSpPr>
          <p:nvPr>
            <p:ph type="title"/>
          </p:nvPr>
        </p:nvSpPr>
        <p:spPr/>
        <p:txBody>
          <a:bodyPr>
            <a:normAutofit fontScale="90000"/>
          </a:bodyPr>
          <a:lstStyle/>
          <a:p>
            <a:r>
              <a:rPr lang="en-US" dirty="0"/>
              <a:t>Mr. Davis</a:t>
            </a:r>
            <a:br>
              <a:rPr lang="en-US" dirty="0"/>
            </a:br>
            <a:r>
              <a:rPr lang="en-US" dirty="0"/>
              <a:t>(</a:t>
            </a:r>
            <a:r>
              <a:rPr lang="en-US" dirty="0" err="1"/>
              <a:t>Leelawong</a:t>
            </a:r>
            <a:r>
              <a:rPr lang="en-US" dirty="0"/>
              <a:t> et al., 2008)</a:t>
            </a:r>
          </a:p>
        </p:txBody>
      </p:sp>
      <p:sp>
        <p:nvSpPr>
          <p:cNvPr id="3" name="Content Placeholder 2">
            <a:extLst>
              <a:ext uri="{FF2B5EF4-FFF2-40B4-BE49-F238E27FC236}">
                <a16:creationId xmlns:a16="http://schemas.microsoft.com/office/drawing/2014/main" id="{AA1A8D20-B878-019B-5811-4864541B528C}"/>
              </a:ext>
            </a:extLst>
          </p:cNvPr>
          <p:cNvSpPr>
            <a:spLocks noGrp="1"/>
          </p:cNvSpPr>
          <p:nvPr>
            <p:ph idx="1"/>
          </p:nvPr>
        </p:nvSpPr>
        <p:spPr/>
        <p:txBody>
          <a:bodyPr>
            <a:normAutofit fontScale="62500" lnSpcReduction="20000"/>
          </a:bodyPr>
          <a:lstStyle/>
          <a:p>
            <a:r>
              <a:rPr lang="en-US" dirty="0"/>
              <a:t>“Betty, to do well on this quiz you must understand the causal relationships that make up the chain of events that happen in the river. A chain of direct relationships produces a chain of events. Paying attention in class leads to better understanding and better understanding produces better grades is an example of a chain of events.</a:t>
            </a:r>
          </a:p>
          <a:p>
            <a:r>
              <a:rPr lang="en-US" dirty="0"/>
              <a:t>Betty, below is a part of the chain of events you need to know to answer the quiz 2 questions correctly. Your tutor will have to figure out how to use these hints to teach you with the concept map, but you can help your tutor by giving explanations for your answers to the quiz questions. Remember it is a good idea for your tutor to get an explanation from you for the first question on this quiz. Check back here after you take the quiz again for more parts of the chain. </a:t>
            </a:r>
          </a:p>
          <a:p>
            <a:r>
              <a:rPr lang="en-US" dirty="0"/>
              <a:t>Fish live in the river, and while they help algae by exhaling carbon dioxide, algae also depend on fish and macroinvertebrates in another way. Fish make their waste in the river, and this waste plays an important role in the interdependence between fish and algae. </a:t>
            </a:r>
          </a:p>
          <a:p>
            <a:r>
              <a:rPr lang="en-US" dirty="0"/>
              <a:t>Also, don't forget to look at the resources if you need more information.” </a:t>
            </a:r>
          </a:p>
        </p:txBody>
      </p:sp>
    </p:spTree>
    <p:extLst>
      <p:ext uri="{BB962C8B-B14F-4D97-AF65-F5344CB8AC3E}">
        <p14:creationId xmlns:p14="http://schemas.microsoft.com/office/powerpoint/2010/main" val="17050334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22503-1A2A-EC42-38CD-25AD4978D09A}"/>
              </a:ext>
            </a:extLst>
          </p:cNvPr>
          <p:cNvSpPr>
            <a:spLocks noGrp="1"/>
          </p:cNvSpPr>
          <p:nvPr>
            <p:ph type="title"/>
          </p:nvPr>
        </p:nvSpPr>
        <p:spPr/>
        <p:txBody>
          <a:bodyPr>
            <a:normAutofit fontScale="90000"/>
          </a:bodyPr>
          <a:lstStyle/>
          <a:p>
            <a:r>
              <a:rPr lang="en-US" dirty="0"/>
              <a:t>Physics Playground </a:t>
            </a:r>
            <a:br>
              <a:rPr lang="en-US" dirty="0"/>
            </a:br>
            <a:r>
              <a:rPr lang="en-US" dirty="0"/>
              <a:t>(Bainbridge et al., 2021)</a:t>
            </a:r>
          </a:p>
        </p:txBody>
      </p:sp>
      <p:sp>
        <p:nvSpPr>
          <p:cNvPr id="3" name="Content Placeholder 2">
            <a:extLst>
              <a:ext uri="{FF2B5EF4-FFF2-40B4-BE49-F238E27FC236}">
                <a16:creationId xmlns:a16="http://schemas.microsoft.com/office/drawing/2014/main" id="{B74C6395-10C9-8617-529E-38288CCD8840}"/>
              </a:ext>
            </a:extLst>
          </p:cNvPr>
          <p:cNvSpPr>
            <a:spLocks noGrp="1"/>
          </p:cNvSpPr>
          <p:nvPr>
            <p:ph idx="1"/>
          </p:nvPr>
        </p:nvSpPr>
        <p:spPr/>
        <p:txBody>
          <a:bodyPr/>
          <a:lstStyle/>
          <a:p>
            <a:r>
              <a:rPr lang="en-US" dirty="0"/>
              <a:t>When student demonstrates they do not know a competency, system provides video </a:t>
            </a:r>
          </a:p>
          <a:p>
            <a:pPr lvl="1"/>
            <a:r>
              <a:rPr lang="en-US" dirty="0"/>
              <a:t>Showing related puzzle</a:t>
            </a:r>
          </a:p>
          <a:p>
            <a:pPr lvl="1"/>
            <a:r>
              <a:rPr lang="en-US" dirty="0"/>
              <a:t>Providing narration</a:t>
            </a:r>
          </a:p>
          <a:p>
            <a:pPr lvl="1"/>
            <a:endParaRPr lang="en-US" dirty="0"/>
          </a:p>
          <a:p>
            <a:pPr lvl="1"/>
            <a:endParaRPr lang="en-US" dirty="0"/>
          </a:p>
          <a:p>
            <a:r>
              <a:rPr lang="en-US" dirty="0"/>
              <a:t>https://www.youtube.com/watch?v=aHP8Ex0HaBY</a:t>
            </a:r>
          </a:p>
        </p:txBody>
      </p:sp>
    </p:spTree>
    <p:extLst>
      <p:ext uri="{BB962C8B-B14F-4D97-AF65-F5344CB8AC3E}">
        <p14:creationId xmlns:p14="http://schemas.microsoft.com/office/powerpoint/2010/main" val="19846083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22503-1A2A-EC42-38CD-25AD4978D09A}"/>
              </a:ext>
            </a:extLst>
          </p:cNvPr>
          <p:cNvSpPr>
            <a:spLocks noGrp="1"/>
          </p:cNvSpPr>
          <p:nvPr>
            <p:ph type="title"/>
          </p:nvPr>
        </p:nvSpPr>
        <p:spPr/>
        <p:txBody>
          <a:bodyPr>
            <a:normAutofit fontScale="90000"/>
          </a:bodyPr>
          <a:lstStyle/>
          <a:p>
            <a:r>
              <a:rPr lang="en-US" dirty="0"/>
              <a:t>Physics Playground </a:t>
            </a:r>
            <a:br>
              <a:rPr lang="en-US" dirty="0"/>
            </a:br>
            <a:r>
              <a:rPr lang="en-US" dirty="0"/>
              <a:t>(Bainbridge et al., 2021)</a:t>
            </a:r>
          </a:p>
        </p:txBody>
      </p:sp>
      <p:sp>
        <p:nvSpPr>
          <p:cNvPr id="3" name="Content Placeholder 2">
            <a:extLst>
              <a:ext uri="{FF2B5EF4-FFF2-40B4-BE49-F238E27FC236}">
                <a16:creationId xmlns:a16="http://schemas.microsoft.com/office/drawing/2014/main" id="{B74C6395-10C9-8617-529E-38288CCD8840}"/>
              </a:ext>
            </a:extLst>
          </p:cNvPr>
          <p:cNvSpPr>
            <a:spLocks noGrp="1"/>
          </p:cNvSpPr>
          <p:nvPr>
            <p:ph idx="1"/>
          </p:nvPr>
        </p:nvSpPr>
        <p:spPr/>
        <p:txBody>
          <a:bodyPr/>
          <a:lstStyle/>
          <a:p>
            <a:r>
              <a:rPr lang="en-US" dirty="0"/>
              <a:t>Led to better performance on far transfer test</a:t>
            </a:r>
          </a:p>
          <a:p>
            <a:r>
              <a:rPr lang="en-US" dirty="0"/>
              <a:t>But, oddly, not on near transfer test</a:t>
            </a:r>
          </a:p>
        </p:txBody>
      </p:sp>
    </p:spTree>
    <p:extLst>
      <p:ext uri="{BB962C8B-B14F-4D97-AF65-F5344CB8AC3E}">
        <p14:creationId xmlns:p14="http://schemas.microsoft.com/office/powerpoint/2010/main" val="25830372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28CE4-08B9-14BC-5FAB-C03C723FDE31}"/>
              </a:ext>
            </a:extLst>
          </p:cNvPr>
          <p:cNvSpPr>
            <a:spLocks noGrp="1"/>
          </p:cNvSpPr>
          <p:nvPr>
            <p:ph type="title"/>
          </p:nvPr>
        </p:nvSpPr>
        <p:spPr/>
        <p:txBody>
          <a:bodyPr>
            <a:normAutofit fontScale="90000"/>
          </a:bodyPr>
          <a:lstStyle/>
          <a:p>
            <a:r>
              <a:rPr lang="en-US" dirty="0"/>
              <a:t>These examples are very different from each other</a:t>
            </a:r>
          </a:p>
        </p:txBody>
      </p:sp>
      <p:sp>
        <p:nvSpPr>
          <p:cNvPr id="5" name="Content Placeholder 4">
            <a:extLst>
              <a:ext uri="{FF2B5EF4-FFF2-40B4-BE49-F238E27FC236}">
                <a16:creationId xmlns:a16="http://schemas.microsoft.com/office/drawing/2014/main" id="{34F0E212-6E53-9ED8-5878-6F8D8914D8E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250311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Huge Space of Potential Interventions</a:t>
            </a:r>
          </a:p>
        </p:txBody>
      </p:sp>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val="23396057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Huge Space of Potential Interventions</a:t>
            </a:r>
          </a:p>
        </p:txBody>
      </p:sp>
      <p:sp>
        <p:nvSpPr>
          <p:cNvPr id="4" name="Content Placeholder 3"/>
          <p:cNvSpPr>
            <a:spLocks noGrp="1"/>
          </p:cNvSpPr>
          <p:nvPr>
            <p:ph idx="1"/>
          </p:nvPr>
        </p:nvSpPr>
        <p:spPr/>
        <p:txBody>
          <a:bodyPr>
            <a:normAutofit lnSpcReduction="10000"/>
          </a:bodyPr>
          <a:lstStyle/>
          <a:p>
            <a:r>
              <a:rPr lang="en-US" dirty="0"/>
              <a:t>Stealth interventions that change learner experience in subtle ways</a:t>
            </a:r>
          </a:p>
          <a:p>
            <a:r>
              <a:rPr lang="en-US" dirty="0"/>
              <a:t>Reports to student or instructor</a:t>
            </a:r>
          </a:p>
          <a:p>
            <a:r>
              <a:rPr lang="en-US" dirty="0"/>
              <a:t>Hints and messages</a:t>
            </a:r>
          </a:p>
          <a:p>
            <a:r>
              <a:rPr lang="en-US" dirty="0"/>
              <a:t>Videos</a:t>
            </a:r>
          </a:p>
          <a:p>
            <a:r>
              <a:rPr lang="en-US" dirty="0"/>
              <a:t>Embodied behaviors by agents</a:t>
            </a:r>
          </a:p>
          <a:p>
            <a:endParaRPr lang="en-US" dirty="0"/>
          </a:p>
          <a:p>
            <a:r>
              <a:rPr lang="en-US" dirty="0"/>
              <a:t>Many more</a:t>
            </a:r>
          </a:p>
        </p:txBody>
      </p:sp>
      <p:sp>
        <p:nvSpPr>
          <p:cNvPr id="3" name="AutoShape 2" descr="https://www.umass.edu/newsoffice/sites/default/files/styles/article_small/public/Wayang%20(sm).jpg?itok=jG4YbRu5"/>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366734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352F3-D1EC-4C95-15F6-D4A03C9CD99E}"/>
              </a:ext>
            </a:extLst>
          </p:cNvPr>
          <p:cNvSpPr>
            <a:spLocks noGrp="1"/>
          </p:cNvSpPr>
          <p:nvPr>
            <p:ph type="title"/>
          </p:nvPr>
        </p:nvSpPr>
        <p:spPr/>
        <p:txBody>
          <a:bodyPr/>
          <a:lstStyle/>
          <a:p>
            <a:r>
              <a:rPr lang="en-US" dirty="0"/>
              <a:t>Final Take-Aways</a:t>
            </a:r>
          </a:p>
        </p:txBody>
      </p:sp>
      <p:sp>
        <p:nvSpPr>
          <p:cNvPr id="3" name="Content Placeholder 2">
            <a:extLst>
              <a:ext uri="{FF2B5EF4-FFF2-40B4-BE49-F238E27FC236}">
                <a16:creationId xmlns:a16="http://schemas.microsoft.com/office/drawing/2014/main" id="{3AD58EBC-A646-9B3B-88F9-11DCB5EB963E}"/>
              </a:ext>
            </a:extLst>
          </p:cNvPr>
          <p:cNvSpPr>
            <a:spLocks noGrp="1"/>
          </p:cNvSpPr>
          <p:nvPr>
            <p:ph idx="1"/>
          </p:nvPr>
        </p:nvSpPr>
        <p:spPr/>
        <p:txBody>
          <a:bodyPr>
            <a:normAutofit lnSpcReduction="10000"/>
          </a:bodyPr>
          <a:lstStyle/>
          <a:p>
            <a:r>
              <a:rPr lang="en-US" dirty="0"/>
              <a:t>Machine Learning can be used to recognize complex student behaviors</a:t>
            </a:r>
          </a:p>
          <a:p>
            <a:r>
              <a:rPr lang="en-US" dirty="0"/>
              <a:t>First, humans label a lot of data; then, machine learning learns to emulate human judgments</a:t>
            </a:r>
          </a:p>
          <a:p>
            <a:r>
              <a:rPr lang="en-US" dirty="0"/>
              <a:t>Text replays and screen replays can be used to collect those labels</a:t>
            </a:r>
          </a:p>
          <a:p>
            <a:r>
              <a:rPr lang="en-US" dirty="0"/>
              <a:t>To learn more about how the ML works, take 6191 (if you haven’t done </a:t>
            </a:r>
            <a:r>
              <a:rPr lang="en-US"/>
              <a:t>so already)</a:t>
            </a:r>
            <a:endParaRPr lang="en-US" dirty="0"/>
          </a:p>
        </p:txBody>
      </p:sp>
    </p:spTree>
    <p:extLst>
      <p:ext uri="{BB962C8B-B14F-4D97-AF65-F5344CB8AC3E}">
        <p14:creationId xmlns:p14="http://schemas.microsoft.com/office/powerpoint/2010/main" val="11977686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more lecture </a:t>
            </a:r>
            <a:r>
              <a:rPr lang="en-US"/>
              <a:t>video this week</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003A9-D03C-14A8-0878-1810F4FD5828}"/>
              </a:ext>
            </a:extLst>
          </p:cNvPr>
          <p:cNvSpPr>
            <a:spLocks noGrp="1"/>
          </p:cNvSpPr>
          <p:nvPr>
            <p:ph type="title"/>
          </p:nvPr>
        </p:nvSpPr>
        <p:spPr/>
        <p:txBody>
          <a:bodyPr>
            <a:normAutofit fontScale="90000"/>
          </a:bodyPr>
          <a:lstStyle/>
          <a:p>
            <a:r>
              <a:rPr lang="en-US" dirty="0"/>
              <a:t>How is ground truth obtained for complex behavior?</a:t>
            </a:r>
          </a:p>
        </p:txBody>
      </p:sp>
      <p:sp>
        <p:nvSpPr>
          <p:cNvPr id="3" name="Content Placeholder 2">
            <a:extLst>
              <a:ext uri="{FF2B5EF4-FFF2-40B4-BE49-F238E27FC236}">
                <a16:creationId xmlns:a16="http://schemas.microsoft.com/office/drawing/2014/main" id="{929B7428-EE45-1D1B-6872-90BF61EA3A23}"/>
              </a:ext>
            </a:extLst>
          </p:cNvPr>
          <p:cNvSpPr>
            <a:spLocks noGrp="1"/>
          </p:cNvSpPr>
          <p:nvPr>
            <p:ph idx="1"/>
          </p:nvPr>
        </p:nvSpPr>
        <p:spPr/>
        <p:txBody>
          <a:bodyPr>
            <a:normAutofit fontScale="92500" lnSpcReduction="10000"/>
          </a:bodyPr>
          <a:lstStyle/>
          <a:p>
            <a:r>
              <a:rPr lang="en-US" dirty="0"/>
              <a:t>Text replays</a:t>
            </a:r>
          </a:p>
          <a:p>
            <a:r>
              <a:rPr lang="en-US" dirty="0"/>
              <a:t>Screen replays</a:t>
            </a:r>
          </a:p>
          <a:p>
            <a:endParaRPr lang="en-US" dirty="0"/>
          </a:p>
          <a:p>
            <a:r>
              <a:rPr lang="en-US" dirty="0"/>
              <a:t>Then human coding</a:t>
            </a:r>
          </a:p>
          <a:p>
            <a:endParaRPr lang="en-US" dirty="0"/>
          </a:p>
          <a:p>
            <a:r>
              <a:rPr lang="en-US" dirty="0"/>
              <a:t>(Quantitative field observations and video of student faces are used to detect affect and disengagement, but not for the type of model we’re discussing today)</a:t>
            </a:r>
          </a:p>
        </p:txBody>
      </p:sp>
    </p:spTree>
    <p:extLst>
      <p:ext uri="{BB962C8B-B14F-4D97-AF65-F5344CB8AC3E}">
        <p14:creationId xmlns:p14="http://schemas.microsoft.com/office/powerpoint/2010/main" val="1964964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Replays</a:t>
            </a:r>
          </a:p>
        </p:txBody>
      </p:sp>
      <p:sp>
        <p:nvSpPr>
          <p:cNvPr id="3" name="Content Placeholder 2"/>
          <p:cNvSpPr>
            <a:spLocks noGrp="1"/>
          </p:cNvSpPr>
          <p:nvPr>
            <p:ph idx="1"/>
          </p:nvPr>
        </p:nvSpPr>
        <p:spPr/>
        <p:txBody>
          <a:bodyPr/>
          <a:lstStyle/>
          <a:p>
            <a:r>
              <a:rPr lang="en-US" dirty="0"/>
              <a:t>Pretty-prints of student interaction behavior from the logs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textreplay-3"/>
          <p:cNvPicPr>
            <a:picLocks noChangeAspect="1" noChangeArrowheads="1"/>
          </p:cNvPicPr>
          <p:nvPr/>
        </p:nvPicPr>
        <p:blipFill>
          <a:blip r:embed="rId2" cstate="print"/>
          <a:srcRect b="6136"/>
          <a:stretch>
            <a:fillRect/>
          </a:stretch>
        </p:blipFill>
        <p:spPr bwMode="auto">
          <a:xfrm>
            <a:off x="2743200" y="-152802"/>
            <a:ext cx="3657600" cy="7025621"/>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2337</TotalTime>
  <Words>1961</Words>
  <Application>Microsoft Office PowerPoint</Application>
  <PresentationFormat>On-screen Show (4:3)</PresentationFormat>
  <Paragraphs>223</Paragraphs>
  <Slides>57</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Calibri</vt:lpstr>
      <vt:lpstr>Symbol</vt:lpstr>
      <vt:lpstr>Times</vt:lpstr>
      <vt:lpstr>Times New Roman</vt:lpstr>
      <vt:lpstr>Office Theme</vt:lpstr>
      <vt:lpstr>Adaptive Learning Systems</vt:lpstr>
      <vt:lpstr>Welcome!</vt:lpstr>
      <vt:lpstr>This is video 2 of 3 for this week</vt:lpstr>
      <vt:lpstr>ML</vt:lpstr>
      <vt:lpstr>How is ML trained?</vt:lpstr>
      <vt:lpstr>How is ground truth obtained for complex behavior?</vt:lpstr>
      <vt:lpstr>Text Replays</vt:lpstr>
      <vt:lpstr>Examples</vt:lpstr>
      <vt:lpstr>PowerPoint Presentation</vt:lpstr>
      <vt:lpstr>PowerPoint Presentation</vt:lpstr>
      <vt:lpstr>PowerPoint Presentation</vt:lpstr>
      <vt:lpstr>PowerPoint Presentation</vt:lpstr>
      <vt:lpstr>PowerPoint Presentation</vt:lpstr>
      <vt:lpstr>Screen Replays</vt:lpstr>
      <vt:lpstr>PowerPoint Presentation</vt:lpstr>
      <vt:lpstr>Clear trade-offs</vt:lpstr>
      <vt:lpstr>Case Study: Inq-ITS (Sao Pedro et al., 2013)</vt:lpstr>
      <vt:lpstr>PowerPoint Presentation</vt:lpstr>
      <vt:lpstr>PowerPoint Presentation</vt:lpstr>
      <vt:lpstr>PowerPoint Presentation</vt:lpstr>
      <vt:lpstr>PowerPoint Presentation</vt:lpstr>
      <vt:lpstr>PowerPoint Presentation</vt:lpstr>
      <vt:lpstr>Build and Validate Detectors</vt:lpstr>
      <vt:lpstr>Features Used (Sao Pedro et al., 2012)</vt:lpstr>
      <vt:lpstr>Algorithm Used: J48 Decision Trees</vt:lpstr>
      <vt:lpstr>Integrating Evidence</vt:lpstr>
      <vt:lpstr>Generalizability of Detection</vt:lpstr>
      <vt:lpstr>Case Study: Zoombinis (Rowe et al., 2019,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Uses of this Paradigm</vt:lpstr>
      <vt:lpstr>Integrating into KT</vt:lpstr>
      <vt:lpstr>Scaffolding Complex Behavior</vt:lpstr>
      <vt:lpstr>Inq-ITS</vt:lpstr>
      <vt:lpstr>PowerPoint Presentation</vt:lpstr>
      <vt:lpstr>PowerPoint Presentation</vt:lpstr>
      <vt:lpstr>Result</vt:lpstr>
      <vt:lpstr>Deep Thought (Stamper et al., 2013)</vt:lpstr>
      <vt:lpstr>PowerPoint Presentation</vt:lpstr>
      <vt:lpstr>Deep Thought (Stamper et al., 2013)</vt:lpstr>
      <vt:lpstr>Example of Hint</vt:lpstr>
      <vt:lpstr>Deep Thought (Stamper et al., 2013)</vt:lpstr>
      <vt:lpstr>Betty’s Brain</vt:lpstr>
      <vt:lpstr>Mr. Davis (Leelawong et al., 2008)</vt:lpstr>
      <vt:lpstr>Mr. Davis (Leelawong et al., 2008)</vt:lpstr>
      <vt:lpstr>Physics Playground  (Bainbridge et al., 2021)</vt:lpstr>
      <vt:lpstr>Physics Playground  (Bainbridge et al., 2021)</vt:lpstr>
      <vt:lpstr>These examples are very different from each other</vt:lpstr>
      <vt:lpstr>Huge Space of Potential Interventions</vt:lpstr>
      <vt:lpstr>Huge Space of Potential Interventions</vt:lpstr>
      <vt:lpstr>Final Take-Aways</vt:lpstr>
      <vt:lpstr>One more lecture video this week</vt:lpstr>
    </vt:vector>
  </TitlesOfParts>
  <Company>Worcester Polytechnic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Methods for the Learning Sciences</dc:title>
  <dc:creator>rsbaker</dc:creator>
  <cp:lastModifiedBy>Ryan Baker</cp:lastModifiedBy>
  <cp:revision>867</cp:revision>
  <dcterms:created xsi:type="dcterms:W3CDTF">2010-01-07T20:34:12Z</dcterms:created>
  <dcterms:modified xsi:type="dcterms:W3CDTF">2023-08-29T19:53:41Z</dcterms:modified>
</cp:coreProperties>
</file>