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57" r:id="rId3"/>
    <p:sldId id="533" r:id="rId4"/>
    <p:sldId id="587" r:id="rId5"/>
    <p:sldId id="535" r:id="rId6"/>
    <p:sldId id="558" r:id="rId7"/>
    <p:sldId id="537" r:id="rId8"/>
    <p:sldId id="539" r:id="rId9"/>
    <p:sldId id="540" r:id="rId10"/>
    <p:sldId id="544" r:id="rId11"/>
    <p:sldId id="588" r:id="rId12"/>
    <p:sldId id="589" r:id="rId13"/>
    <p:sldId id="586" r:id="rId14"/>
    <p:sldId id="590" r:id="rId15"/>
    <p:sldId id="591" r:id="rId16"/>
    <p:sldId id="592" r:id="rId17"/>
    <p:sldId id="593" r:id="rId18"/>
    <p:sldId id="595" r:id="rId19"/>
    <p:sldId id="594" r:id="rId20"/>
    <p:sldId id="596" r:id="rId21"/>
    <p:sldId id="538" r:id="rId22"/>
    <p:sldId id="532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2" d="100"/>
          <a:sy n="72" d="100"/>
        </p:scale>
        <p:origin x="10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14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93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59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71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16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37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5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Aleven</a:t>
            </a:r>
            <a:r>
              <a:rPr lang="en-US" dirty="0"/>
              <a:t>, V., Roll, I., McLaren, B. M., &amp; Koedinger, K. R. (2016). Help helps, but only so much: Research on help seeking with intelligent tutoring systems. International Journal of Artificial Intelligence in Education, 26(1), 205-223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Good summary of help-seeking model and its use</a:t>
            </a:r>
          </a:p>
          <a:p>
            <a:pPr lvl="1"/>
            <a:r>
              <a:rPr lang="en-US" dirty="0"/>
              <a:t>Demonstrates how it’s possible to impact a behavior associated with learning, without impacting learning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Bouchet, F., Harley, J. M., &amp; Azevedo, R. (2016). Can adaptive pedagogical agents’ prompting strategies improve students’ learning and self-regulation?. In International conference on intelligent tutoring systems (pp. 368-374).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Classic paper on impacting SRL with pedagogical agents</a:t>
            </a:r>
          </a:p>
          <a:p>
            <a:pPr lvl="1"/>
            <a:r>
              <a:rPr lang="en-US" dirty="0"/>
              <a:t>Approach that differentiates interventions on different  SRL constructs, as well as different strategies for changing dosage dynamically</a:t>
            </a:r>
          </a:p>
          <a:p>
            <a:pPr lvl="1"/>
            <a:r>
              <a:rPr lang="en-US" dirty="0"/>
              <a:t>Shows benefit for fading scaffolding</a:t>
            </a:r>
          </a:p>
        </p:txBody>
      </p:sp>
    </p:spTree>
    <p:extLst>
      <p:ext uri="{BB962C8B-B14F-4D97-AF65-F5344CB8AC3E}">
        <p14:creationId xmlns:p14="http://schemas.microsoft.com/office/powerpoint/2010/main" val="91995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Arroyo, I., Woolf, B. P., Cooper, D. G., Burleson, W., &amp; </a:t>
            </a:r>
            <a:r>
              <a:rPr lang="en-US" dirty="0" err="1"/>
              <a:t>Muldner</a:t>
            </a:r>
            <a:r>
              <a:rPr lang="en-US" dirty="0"/>
              <a:t>, K. (2011). The impact of animated pedagogical agents on girls' and boys' emotions, attitudes, behaviors and learning. In 2011 IEEE 11th International Conference on Advanced Learning Technologies (pp. 506-510). IEEE.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Classic paper on affective-sensitive learning environments</a:t>
            </a:r>
          </a:p>
          <a:p>
            <a:pPr lvl="1"/>
            <a:r>
              <a:rPr lang="en-US" dirty="0"/>
              <a:t>Investigates impact along multiple dimensions</a:t>
            </a:r>
          </a:p>
          <a:p>
            <a:pPr lvl="1"/>
            <a:r>
              <a:rPr lang="en-US" dirty="0"/>
              <a:t>Finds gender differences in impacts, followed up in many later papers</a:t>
            </a:r>
          </a:p>
        </p:txBody>
      </p:sp>
    </p:spTree>
    <p:extLst>
      <p:ext uri="{BB962C8B-B14F-4D97-AF65-F5344CB8AC3E}">
        <p14:creationId xmlns:p14="http://schemas.microsoft.com/office/powerpoint/2010/main" val="54337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Biswas, G., Roscoe, R., Jeong, H., &amp; </a:t>
            </a:r>
            <a:r>
              <a:rPr lang="en-US" dirty="0" err="1"/>
              <a:t>Sulcer</a:t>
            </a:r>
            <a:r>
              <a:rPr lang="en-US" dirty="0"/>
              <a:t>, B. (2009). Promoting self-regulated learning skills in agent-based learning environments. In Proceedings of the 17th international conference on computers in education (pp. 67-74)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Great example of multi-dimensional SRL scaffolding</a:t>
            </a:r>
          </a:p>
          <a:p>
            <a:pPr lvl="1"/>
            <a:r>
              <a:rPr lang="en-US" dirty="0"/>
              <a:t>Betty’s Brain is a really interesting learning system</a:t>
            </a:r>
          </a:p>
        </p:txBody>
      </p:sp>
    </p:spTree>
    <p:extLst>
      <p:ext uri="{BB962C8B-B14F-4D97-AF65-F5344CB8AC3E}">
        <p14:creationId xmlns:p14="http://schemas.microsoft.com/office/powerpoint/2010/main" val="409859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Azevedo, R., &amp; </a:t>
            </a:r>
            <a:r>
              <a:rPr lang="en-US" dirty="0" err="1"/>
              <a:t>Hadwin</a:t>
            </a:r>
            <a:r>
              <a:rPr lang="en-US" dirty="0"/>
              <a:t>, A. F. (2005). Scaffolding self-regulated learning and metacognition– Implications for the design of computer-based scaffolds. Instructional Science.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Useful theoretical model on scaffolding design</a:t>
            </a:r>
          </a:p>
        </p:txBody>
      </p:sp>
    </p:spTree>
    <p:extLst>
      <p:ext uri="{BB962C8B-B14F-4D97-AF65-F5344CB8AC3E}">
        <p14:creationId xmlns:p14="http://schemas.microsoft.com/office/powerpoint/2010/main" val="259878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DeFalco</a:t>
            </a:r>
            <a:r>
              <a:rPr lang="en-US" dirty="0"/>
              <a:t>, J.A., Rowe, J.P., Paquette, L., </a:t>
            </a:r>
            <a:r>
              <a:rPr lang="en-US" dirty="0" err="1"/>
              <a:t>Georgoulas</a:t>
            </a:r>
            <a:r>
              <a:rPr lang="en-US" dirty="0"/>
              <a:t>-Sherry, V., Brawner, K., Mott, B.W., Baker, R.S., Lester, J.C. (2018) Detecting and Addressing Frustration in a Serious Game for Military Training. International Journal of Artificial Intelligence and Education, 28 (2), 152-193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Paper shows full process of developing affect-sensitive system</a:t>
            </a:r>
          </a:p>
          <a:p>
            <a:pPr lvl="1"/>
            <a:r>
              <a:rPr lang="en-US" dirty="0"/>
              <a:t>Tested several theoretically-justified approaches for affective interventions</a:t>
            </a:r>
          </a:p>
          <a:p>
            <a:pPr lvl="1"/>
            <a:r>
              <a:rPr lang="en-US" dirty="0"/>
              <a:t>System was (sometimes) beneficial for reducing frustration and improving outcomes</a:t>
            </a:r>
          </a:p>
        </p:txBody>
      </p:sp>
    </p:spTree>
    <p:extLst>
      <p:ext uri="{BB962C8B-B14F-4D97-AF65-F5344CB8AC3E}">
        <p14:creationId xmlns:p14="http://schemas.microsoft.com/office/powerpoint/2010/main" val="370024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D’Mello</a:t>
            </a:r>
            <a:r>
              <a:rPr lang="en-US" dirty="0"/>
              <a:t>, S., Lehman, B., </a:t>
            </a:r>
            <a:r>
              <a:rPr lang="en-US" dirty="0" err="1"/>
              <a:t>Sullins</a:t>
            </a:r>
            <a:r>
              <a:rPr lang="en-US" dirty="0"/>
              <a:t>, J., Daigle, R., Combs, R., Vogt, K., ... &amp; </a:t>
            </a:r>
            <a:r>
              <a:rPr lang="en-US" dirty="0" err="1"/>
              <a:t>Graesser</a:t>
            </a:r>
            <a:r>
              <a:rPr lang="en-US" dirty="0"/>
              <a:t>, A. (2010). A time for emoting: When affect-sensitivity is and isn’t effective at promoting deep learning. In International conference on intelligent tutoring systems (pp. 245-254). Springer, Berlin, Heidelberg.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Paper on Affective </a:t>
            </a:r>
            <a:r>
              <a:rPr lang="en-US" dirty="0" err="1"/>
              <a:t>AutoTutor</a:t>
            </a:r>
            <a:r>
              <a:rPr lang="en-US" dirty="0"/>
              <a:t>, a landmark system</a:t>
            </a:r>
          </a:p>
          <a:p>
            <a:pPr lvl="1"/>
            <a:r>
              <a:rPr lang="en-US" dirty="0"/>
              <a:t>Discusses both detection and intervention</a:t>
            </a:r>
          </a:p>
        </p:txBody>
      </p:sp>
    </p:spTree>
    <p:extLst>
      <p:ext uri="{BB962C8B-B14F-4D97-AF65-F5344CB8AC3E}">
        <p14:creationId xmlns:p14="http://schemas.microsoft.com/office/powerpoint/2010/main" val="1809092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Corbett, A.T., Koedinger, K.R., Evenson, S.E., Roll, I., Wagner, A.Z., Naim, M., </a:t>
            </a:r>
            <a:r>
              <a:rPr lang="en-US" dirty="0" err="1"/>
              <a:t>Raspat</a:t>
            </a:r>
            <a:r>
              <a:rPr lang="en-US" dirty="0"/>
              <a:t>, J., Baker, D.J., Beck, J. (2006) Adapting to When Students Game an Intelligent Tutoring System. Proceedings of the 8th International Conference on Intelligent Tutoring Systems, 392- 401.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First paper on intervening on gaming the system; improved learning outcomes</a:t>
            </a:r>
          </a:p>
          <a:p>
            <a:pPr lvl="1"/>
            <a:r>
              <a:rPr lang="en-US" dirty="0"/>
              <a:t>Paper demonstrating approach to intervening on gaming the system through giving other opportunities to learn material bypassed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3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Vanacore</a:t>
            </a:r>
            <a:r>
              <a:rPr lang="en-US" dirty="0"/>
              <a:t>, K., Gurung, A., Sales, A., &amp; Heffernan, N. T. (2024). The Effect of Assistance on Gamers: Assessing The Impact of On-Demand Hints &amp; Feedback Availability on Learning for Students Who Game the System. In Proceedings of the 14th Learning Analytics and Knowledge Conference (pp. 462-472).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Combination of automated detectors and causal models</a:t>
            </a:r>
          </a:p>
          <a:p>
            <a:pPr lvl="1"/>
            <a:r>
              <a:rPr lang="en-US" dirty="0"/>
              <a:t>Shows nuanced benefits and drawbacks of a controversial type of intervention for gaming the system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2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Vanacore</a:t>
            </a:r>
            <a:r>
              <a:rPr lang="en-US" dirty="0"/>
              <a:t>, K., Gurung, A., </a:t>
            </a:r>
            <a:r>
              <a:rPr lang="en-US" dirty="0" err="1"/>
              <a:t>Mcreynolds</a:t>
            </a:r>
            <a:r>
              <a:rPr lang="en-US" dirty="0"/>
              <a:t>, A., Liu, A., Shaw, S., &amp; Heffernan, N. (2023). Impact of Non-Cognitive Interventions on Student Learning Behaviors and Outcomes: An analysis of seven large-scale experimental inventions. In LAK23: 13th International Learning Analytics and Knowledge Conference (pp. 165-174).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Meta re-analysis of multiple studies using full data; exciting new paradigm for this kind of research</a:t>
            </a:r>
          </a:p>
          <a:p>
            <a:pPr lvl="1"/>
            <a:r>
              <a:rPr lang="en-US" dirty="0"/>
              <a:t>Simultaneous investigation of entire class of studies in </a:t>
            </a:r>
            <a:r>
              <a:rPr lang="en-US" dirty="0" err="1"/>
              <a:t>ASSISTments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3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8)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Leon, A., </a:t>
            </a:r>
            <a:r>
              <a:rPr lang="en-US" dirty="0" err="1"/>
              <a:t>Nie</a:t>
            </a:r>
            <a:r>
              <a:rPr lang="en-US" dirty="0"/>
              <a:t>, A., Chandak, Y., &amp; </a:t>
            </a:r>
            <a:r>
              <a:rPr lang="en-US" dirty="0" err="1"/>
              <a:t>Brunskill</a:t>
            </a:r>
            <a:r>
              <a:rPr lang="en-US" dirty="0"/>
              <a:t>, E. (2024). Estimating the Causal Treatment Effect of Unproductive Persistence. In Proceedings of the 14th Learning Analytics and Knowledge Conference (pp. 843-849).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Methodologically interesting re-analysis of unproductive persistence in an interesting context (where teachers are wearing headsets with info on students) </a:t>
            </a:r>
          </a:p>
        </p:txBody>
      </p:sp>
    </p:spTree>
    <p:extLst>
      <p:ext uri="{BB962C8B-B14F-4D97-AF65-F5344CB8AC3E}">
        <p14:creationId xmlns:p14="http://schemas.microsoft.com/office/powerpoint/2010/main" val="2381918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July 31 – VIVI-SD 7 due</a:t>
            </a:r>
          </a:p>
          <a:p>
            <a:r>
              <a:rPr lang="en-US" dirty="0"/>
              <a:t>August 1 – Semester Paper Due</a:t>
            </a:r>
          </a:p>
          <a:p>
            <a:r>
              <a:rPr lang="en-US" dirty="0"/>
              <a:t>August 1 – Dialogue Tutors AMA</a:t>
            </a:r>
          </a:p>
          <a:p>
            <a:r>
              <a:rPr lang="en-US" dirty="0"/>
              <a:t>August 4 – Semester Paper Response Posts</a:t>
            </a:r>
          </a:p>
          <a:p>
            <a:r>
              <a:rPr lang="en-US" dirty="0"/>
              <a:t>August 7 – Semester Paper Revision Due (Optional)</a:t>
            </a:r>
          </a:p>
          <a:p>
            <a:r>
              <a:rPr lang="en-US" dirty="0"/>
              <a:t>August 7 – VIVI-SD 8 due</a:t>
            </a:r>
          </a:p>
          <a:p>
            <a:r>
              <a:rPr lang="en-US" dirty="0"/>
              <a:t>August 8 – Games and Gamification AMA</a:t>
            </a:r>
          </a:p>
          <a:p>
            <a:r>
              <a:rPr lang="en-US" dirty="0"/>
              <a:t>August 22 – Special Session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have watched the lecture videos for week 8 (all 3 of them)</a:t>
            </a:r>
          </a:p>
          <a:p>
            <a:r>
              <a:rPr lang="en-US" dirty="0"/>
              <a:t>You should have read the core readings for week 8</a:t>
            </a:r>
          </a:p>
          <a:p>
            <a:r>
              <a:rPr lang="en-US" dirty="0"/>
              <a:t>You should have completed VIVI-SD activity 6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D570-A5FD-26F1-EB04-2B4C4D22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Session New Date/Time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7AD1-E4A9-990D-4703-4F98E3FFE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Thursday, August 22 515pm</a:t>
            </a:r>
          </a:p>
          <a:p>
            <a:r>
              <a:rPr lang="en-US" dirty="0"/>
              <a:t>Same link</a:t>
            </a:r>
          </a:p>
        </p:txBody>
      </p:sp>
    </p:spTree>
    <p:extLst>
      <p:ext uri="{BB962C8B-B14F-4D97-AF65-F5344CB8AC3E}">
        <p14:creationId xmlns:p14="http://schemas.microsoft.com/office/powerpoint/2010/main" val="267020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Final Paper?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1251</Words>
  <Application>Microsoft Office PowerPoint</Application>
  <PresentationFormat>On-screen Show (4:3)</PresentationFormat>
  <Paragraphs>142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Special Session New Date/Time</vt:lpstr>
      <vt:lpstr>Comments or Questions about  Final Paper?</vt:lpstr>
      <vt:lpstr>Comments or Questions about VIVI-SD activity</vt:lpstr>
      <vt:lpstr>AMA</vt:lpstr>
      <vt:lpstr>Thoughts/Questions  on the videos?</vt:lpstr>
      <vt:lpstr>Thoughts/questions  on the readings?</vt:lpstr>
      <vt:lpstr>Readings (Week 8) (Core)</vt:lpstr>
      <vt:lpstr>Readings (Week 8) (Core)</vt:lpstr>
      <vt:lpstr>Readings (Week 8) (Core)</vt:lpstr>
      <vt:lpstr>Readings (Week 8) (Optional)</vt:lpstr>
      <vt:lpstr>Readings (Week 8) (Optional)</vt:lpstr>
      <vt:lpstr>Readings (Week 8) (Optional)</vt:lpstr>
      <vt:lpstr>Readings (Week 8) (Optional)</vt:lpstr>
      <vt:lpstr>Readings (Week 8) (Optional)</vt:lpstr>
      <vt:lpstr>Readings (Week 8) (Optional)</vt:lpstr>
      <vt:lpstr>Readings (Week 8) (Optional)</vt:lpstr>
      <vt:lpstr>Readings (Week 8) (Optional)</vt:lpstr>
      <vt:lpstr>AMA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566</cp:revision>
  <dcterms:created xsi:type="dcterms:W3CDTF">2010-01-07T20:34:12Z</dcterms:created>
  <dcterms:modified xsi:type="dcterms:W3CDTF">2024-07-19T15:44:52Z</dcterms:modified>
</cp:coreProperties>
</file>