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13" r:id="rId3"/>
    <p:sldId id="1014" r:id="rId4"/>
    <p:sldId id="1015" r:id="rId5"/>
    <p:sldId id="1016" r:id="rId6"/>
    <p:sldId id="1017" r:id="rId7"/>
    <p:sldId id="1019" r:id="rId8"/>
    <p:sldId id="411" r:id="rId9"/>
    <p:sldId id="412" r:id="rId10"/>
    <p:sldId id="415" r:id="rId11"/>
    <p:sldId id="1021" r:id="rId12"/>
    <p:sldId id="421" r:id="rId13"/>
    <p:sldId id="1027" r:id="rId14"/>
    <p:sldId id="423" r:id="rId15"/>
    <p:sldId id="424" r:id="rId16"/>
    <p:sldId id="425" r:id="rId17"/>
    <p:sldId id="427" r:id="rId18"/>
    <p:sldId id="442" r:id="rId19"/>
    <p:sldId id="435" r:id="rId20"/>
    <p:sldId id="422" r:id="rId21"/>
    <p:sldId id="1020" r:id="rId22"/>
    <p:sldId id="1023" r:id="rId23"/>
    <p:sldId id="1029" r:id="rId24"/>
    <p:sldId id="1030" r:id="rId25"/>
    <p:sldId id="1024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450ECB-0C65-4AF3-957C-153223C1837D}">
          <p14:sldIdLst>
            <p14:sldId id="256"/>
            <p14:sldId id="413"/>
            <p14:sldId id="1014"/>
            <p14:sldId id="1015"/>
            <p14:sldId id="1016"/>
            <p14:sldId id="1017"/>
            <p14:sldId id="1019"/>
            <p14:sldId id="411"/>
            <p14:sldId id="412"/>
            <p14:sldId id="415"/>
            <p14:sldId id="1021"/>
            <p14:sldId id="421"/>
            <p14:sldId id="1027"/>
            <p14:sldId id="423"/>
            <p14:sldId id="424"/>
            <p14:sldId id="425"/>
            <p14:sldId id="427"/>
            <p14:sldId id="442"/>
            <p14:sldId id="435"/>
            <p14:sldId id="422"/>
            <p14:sldId id="1020"/>
            <p14:sldId id="1023"/>
            <p14:sldId id="1029"/>
            <p14:sldId id="1030"/>
            <p14:sldId id="1024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0686" autoAdjust="0"/>
  </p:normalViewPr>
  <p:slideViewPr>
    <p:cSldViewPr>
      <p:cViewPr varScale="1">
        <p:scale>
          <a:sx n="80" d="100"/>
          <a:sy n="80" d="100"/>
        </p:scale>
        <p:origin x="67" y="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EDUC5183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Meta-cognitive experiences – conscious cognitive or affective experiences that accompany thinking</a:t>
            </a:r>
          </a:p>
          <a:p>
            <a:endParaRPr lang="en-US" dirty="0"/>
          </a:p>
          <a:p>
            <a:r>
              <a:rPr lang="en-US" dirty="0"/>
              <a:t>Caution: What Flavell meant by affect is generally not the same thing I’ll talk about in the next video</a:t>
            </a:r>
          </a:p>
        </p:txBody>
      </p:sp>
    </p:spTree>
    <p:extLst>
      <p:ext uri="{BB962C8B-B14F-4D97-AF65-F5344CB8AC3E}">
        <p14:creationId xmlns:p14="http://schemas.microsoft.com/office/powerpoint/2010/main" val="324927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Meta-cognitive </a:t>
            </a:r>
            <a:r>
              <a:rPr lang="en-US" b="1" i="1" dirty="0"/>
              <a:t>skills</a:t>
            </a:r>
            <a:r>
              <a:rPr lang="en-US" dirty="0"/>
              <a:t> – abilities for accomplishing </a:t>
            </a:r>
            <a:r>
              <a:rPr lang="en-US" b="1" i="1" dirty="0"/>
              <a:t>meta-cognitive</a:t>
            </a:r>
            <a:r>
              <a:rPr lang="en-US" dirty="0"/>
              <a:t> objectives</a:t>
            </a:r>
          </a:p>
        </p:txBody>
      </p:sp>
    </p:spTree>
    <p:extLst>
      <p:ext uri="{BB962C8B-B14F-4D97-AF65-F5344CB8AC3E}">
        <p14:creationId xmlns:p14="http://schemas.microsoft.com/office/powerpoint/2010/main" val="159778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Meta-cognitive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Feeling of Knowing (FOK)</a:t>
            </a:r>
          </a:p>
          <a:p>
            <a:r>
              <a:rPr lang="en-US" dirty="0"/>
              <a:t>Judgment of Learning (JOL)</a:t>
            </a:r>
          </a:p>
          <a:p>
            <a:endParaRPr lang="en-US" dirty="0"/>
          </a:p>
          <a:p>
            <a:r>
              <a:rPr lang="en-US" dirty="0"/>
              <a:t>Also referred to as </a:t>
            </a:r>
            <a:r>
              <a:rPr lang="en-US" dirty="0" err="1"/>
              <a:t>Metamemory</a:t>
            </a:r>
            <a:r>
              <a:rPr lang="en-US" dirty="0"/>
              <a:t> Experiences</a:t>
            </a:r>
          </a:p>
          <a:p>
            <a:endParaRPr lang="en-US" dirty="0"/>
          </a:p>
          <a:p>
            <a:r>
              <a:rPr lang="en-US" dirty="0" err="1"/>
              <a:t>Metamemory</a:t>
            </a:r>
            <a:r>
              <a:rPr lang="en-US" dirty="0"/>
              <a:t> is “the study of what people know and understand about their own memory and memorial processes” (Benjamin et al., 1998)</a:t>
            </a:r>
          </a:p>
        </p:txBody>
      </p:sp>
    </p:spTree>
    <p:extLst>
      <p:ext uri="{BB962C8B-B14F-4D97-AF65-F5344CB8AC3E}">
        <p14:creationId xmlns:p14="http://schemas.microsoft.com/office/powerpoint/2010/main" val="4006483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Feeling of Knowing</a:t>
            </a:r>
            <a:br>
              <a:rPr lang="en-US" dirty="0"/>
            </a:br>
            <a:r>
              <a:rPr lang="en-US" dirty="0"/>
              <a:t>(Hart, 1965)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feel that you know something</a:t>
            </a:r>
          </a:p>
          <a:p>
            <a:endParaRPr lang="en-US" dirty="0"/>
          </a:p>
          <a:p>
            <a:r>
              <a:rPr lang="en-US" dirty="0"/>
              <a:t>You may or may not actually know it</a:t>
            </a:r>
          </a:p>
          <a:p>
            <a:endParaRPr lang="en-US" dirty="0"/>
          </a:p>
          <a:p>
            <a:r>
              <a:rPr lang="en-US" dirty="0"/>
              <a:t>You may or may not actually be able to retrieve it, even if you do know it</a:t>
            </a:r>
          </a:p>
        </p:txBody>
      </p:sp>
    </p:spTree>
    <p:extLst>
      <p:ext uri="{BB962C8B-B14F-4D97-AF65-F5344CB8AC3E}">
        <p14:creationId xmlns:p14="http://schemas.microsoft.com/office/powerpoint/2010/main" val="287377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of Knowing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2971800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“What is produced through a solution of hydrogen fluoride in water?”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433A29-C4C8-8A20-F6F6-0D6F8A128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091" y="2971800"/>
            <a:ext cx="1374909" cy="157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8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of Knowing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0480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“Oh, man, it’s on the tip of my tongue.”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3D19C9-1432-D166-1DF5-8E0DABBA6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091" y="2971800"/>
            <a:ext cx="1374909" cy="1573626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61E7209F-571F-0C21-F07A-7EBBDB247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667000"/>
            <a:ext cx="1333500" cy="172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905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of Knowing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0600" y="3276600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“Spit it out quick! That’s Hydrofluoric Acid!”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B4EA-3971-E749-6EE8-2427FFFB0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091" y="2971800"/>
            <a:ext cx="1374909" cy="1573626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48F7499-1FD1-9B5F-22F8-1F1F87163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667000"/>
            <a:ext cx="1333500" cy="172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58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of Knowing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32766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“FOK!”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F0E82A-70D7-2AF8-E49D-66BA3918B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091" y="2971800"/>
            <a:ext cx="1374909" cy="1573626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AD8B85AA-394A-D0FD-F121-881581F5D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667000"/>
            <a:ext cx="1333500" cy="172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0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of Knowing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Thought to be a special case of the retrieval process; even if retrieval fails, enough related knowledge is activated to lead the subject to feel he or she knows the material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Koriat</a:t>
            </a:r>
            <a:r>
              <a:rPr lang="en-US" dirty="0"/>
              <a:t>, 1993)</a:t>
            </a:r>
          </a:p>
        </p:txBody>
      </p:sp>
    </p:spTree>
    <p:extLst>
      <p:ext uri="{BB962C8B-B14F-4D97-AF65-F5344CB8AC3E}">
        <p14:creationId xmlns:p14="http://schemas.microsoft.com/office/powerpoint/2010/main" val="3883455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Judgment of Learning (JOL)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Judgment of the extent to which a person has learned information (Kimball &amp; Metcalfe, 2003)</a:t>
            </a:r>
          </a:p>
        </p:txBody>
      </p:sp>
    </p:spTree>
    <p:extLst>
      <p:ext uri="{BB962C8B-B14F-4D97-AF65-F5344CB8AC3E}">
        <p14:creationId xmlns:p14="http://schemas.microsoft.com/office/powerpoint/2010/main" val="226586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the first of this week’s 3 videos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Meta-cognition</a:t>
            </a:r>
          </a:p>
          <a:p>
            <a:pPr lvl="1"/>
            <a:r>
              <a:rPr lang="en-US" dirty="0"/>
              <a:t>Self-regulated learning</a:t>
            </a:r>
          </a:p>
          <a:p>
            <a:pPr lvl="1"/>
            <a:r>
              <a:rPr lang="en-US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Meta-cognitive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way to look at meta-cognition is that it is a set of processes that interact with all three of these constructs </a:t>
            </a:r>
            <a:br>
              <a:rPr lang="en-US" dirty="0"/>
            </a:br>
            <a:r>
              <a:rPr lang="en-US" dirty="0"/>
              <a:t>(Paris &amp; </a:t>
            </a:r>
            <a:r>
              <a:rPr lang="en-US" dirty="0" err="1"/>
              <a:t>Winograd</a:t>
            </a:r>
            <a:r>
              <a:rPr lang="en-US" dirty="0"/>
              <a:t>, 1990)</a:t>
            </a:r>
          </a:p>
          <a:p>
            <a:endParaRPr lang="en-US" dirty="0"/>
          </a:p>
          <a:p>
            <a:r>
              <a:rPr lang="en-US" dirty="0"/>
              <a:t>Self-appraisal</a:t>
            </a:r>
          </a:p>
          <a:p>
            <a:r>
              <a:rPr lang="en-US" dirty="0"/>
              <a:t>Self-monitoring</a:t>
            </a:r>
          </a:p>
          <a:p>
            <a:r>
              <a:rPr lang="en-US" dirty="0"/>
              <a:t>Self-management/self-regulation</a:t>
            </a:r>
          </a:p>
        </p:txBody>
      </p:sp>
    </p:spTree>
    <p:extLst>
      <p:ext uri="{BB962C8B-B14F-4D97-AF65-F5344CB8AC3E}">
        <p14:creationId xmlns:p14="http://schemas.microsoft.com/office/powerpoint/2010/main" val="3819821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E16F-8214-0CB7-6DED-77DC4BE6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Brings us to </a:t>
            </a:r>
            <a:br>
              <a:rPr lang="en-US" dirty="0"/>
            </a:br>
            <a:r>
              <a:rPr lang="en-US" dirty="0"/>
              <a:t>Self-Regulated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21FE-3763-1658-C590-D2F01EB3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32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C1F5-B40F-4DF3-4251-43DEAE57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hard to detect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10A19-B7ED-8B06-BC35-C619F9DD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Meta-cognitive knowledge</a:t>
            </a:r>
          </a:p>
          <a:p>
            <a:r>
              <a:rPr lang="en-US" dirty="0"/>
              <a:t>Meta-cognitive experiences</a:t>
            </a:r>
          </a:p>
          <a:p>
            <a:endParaRPr lang="en-US" dirty="0"/>
          </a:p>
          <a:p>
            <a:r>
              <a:rPr lang="en-US" dirty="0"/>
              <a:t>Self-report</a:t>
            </a:r>
          </a:p>
          <a:p>
            <a:r>
              <a:rPr lang="en-US" dirty="0"/>
              <a:t>Think-aloud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01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C1F5-B40F-4DF3-4251-43DEAE57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hard to detect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10A19-B7ED-8B06-BC35-C619F9DD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Meta-cognitive knowledge</a:t>
            </a:r>
          </a:p>
          <a:p>
            <a:r>
              <a:rPr lang="en-US" dirty="0"/>
              <a:t>Meta-cognitive experiences</a:t>
            </a:r>
          </a:p>
          <a:p>
            <a:endParaRPr lang="en-US" dirty="0"/>
          </a:p>
          <a:p>
            <a:r>
              <a:rPr lang="en-US" dirty="0"/>
              <a:t>Self-report</a:t>
            </a:r>
          </a:p>
          <a:p>
            <a:r>
              <a:rPr lang="en-US" dirty="0"/>
              <a:t>Think-aloud protocols</a:t>
            </a:r>
          </a:p>
          <a:p>
            <a:endParaRPr lang="en-US" dirty="0"/>
          </a:p>
          <a:p>
            <a:r>
              <a:rPr lang="en-US" dirty="0"/>
              <a:t>(Although some learning systems integrate self-report into ongoing interaction with system)</a:t>
            </a:r>
          </a:p>
        </p:txBody>
      </p:sp>
    </p:spTree>
    <p:extLst>
      <p:ext uri="{BB962C8B-B14F-4D97-AF65-F5344CB8AC3E}">
        <p14:creationId xmlns:p14="http://schemas.microsoft.com/office/powerpoint/2010/main" val="1571565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AB87-7FEC-9C8F-36EB-179D1D70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MetaTutor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Integration of Self-Report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12B21-07F9-013D-7F04-6E1BE07DE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8D3EDD-7446-5284-559F-10CC9C001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352" y="1600200"/>
            <a:ext cx="6869448" cy="514716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3BA6F5F-38E5-0603-4768-0156EBF6771C}"/>
              </a:ext>
            </a:extLst>
          </p:cNvPr>
          <p:cNvCxnSpPr/>
          <p:nvPr/>
        </p:nvCxnSpPr>
        <p:spPr>
          <a:xfrm flipH="1">
            <a:off x="7631448" y="3733800"/>
            <a:ext cx="10553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D5CB89-43BD-36D8-A267-E2585E90C267}"/>
              </a:ext>
            </a:extLst>
          </p:cNvPr>
          <p:cNvCxnSpPr>
            <a:cxnSpLocks/>
          </p:cNvCxnSpPr>
          <p:nvPr/>
        </p:nvCxnSpPr>
        <p:spPr>
          <a:xfrm flipH="1" flipV="1">
            <a:off x="3962400" y="6308725"/>
            <a:ext cx="93667" cy="3344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EB007C-FA81-E534-3BBA-AC321253231A}"/>
              </a:ext>
            </a:extLst>
          </p:cNvPr>
          <p:cNvCxnSpPr>
            <a:cxnSpLocks/>
          </p:cNvCxnSpPr>
          <p:nvPr/>
        </p:nvCxnSpPr>
        <p:spPr>
          <a:xfrm flipV="1">
            <a:off x="4572000" y="6400800"/>
            <a:ext cx="228600" cy="3465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080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DE78-D593-B0BF-62C6-7B3036D4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adaptive learning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3BDF4-0364-774E-6726-F65C4C55D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focus on detecting</a:t>
            </a:r>
          </a:p>
          <a:p>
            <a:pPr lvl="1"/>
            <a:r>
              <a:rPr lang="en-US" dirty="0"/>
              <a:t>Metacognitive strategies</a:t>
            </a:r>
          </a:p>
          <a:p>
            <a:pPr lvl="1"/>
            <a:r>
              <a:rPr lang="en-US" dirty="0"/>
              <a:t>Metacognitive skills</a:t>
            </a:r>
          </a:p>
          <a:p>
            <a:pPr lvl="1"/>
            <a:r>
              <a:rPr lang="en-US" dirty="0"/>
              <a:t>Self-regulated learning behaviors</a:t>
            </a:r>
          </a:p>
          <a:p>
            <a:pPr lvl="1"/>
            <a:endParaRPr lang="en-US" dirty="0"/>
          </a:p>
          <a:p>
            <a:r>
              <a:rPr lang="en-US" dirty="0"/>
              <a:t>Which we will cover in video 2 this week</a:t>
            </a:r>
          </a:p>
          <a:p>
            <a:r>
              <a:rPr lang="en-US" dirty="0"/>
              <a:t>See you there!</a:t>
            </a:r>
          </a:p>
        </p:txBody>
      </p:sp>
    </p:spTree>
    <p:extLst>
      <p:ext uri="{BB962C8B-B14F-4D97-AF65-F5344CB8AC3E}">
        <p14:creationId xmlns:p14="http://schemas.microsoft.com/office/powerpoint/2010/main" val="3372152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Discussing key factors determining whether an ALS will work </a:t>
            </a:r>
          </a:p>
          <a:p>
            <a:endParaRPr lang="en-US" dirty="0"/>
          </a:p>
          <a:p>
            <a:r>
              <a:rPr lang="en-US" dirty="0"/>
              <a:t>The student’s ability to self-regulate their learning </a:t>
            </a:r>
            <a:br>
              <a:rPr lang="en-US" dirty="0"/>
            </a:br>
            <a:r>
              <a:rPr lang="en-US" dirty="0"/>
              <a:t>(next video)</a:t>
            </a:r>
          </a:p>
          <a:p>
            <a:endParaRPr lang="en-US" dirty="0"/>
          </a:p>
          <a:p>
            <a:r>
              <a:rPr lang="en-US" dirty="0"/>
              <a:t>And think about their thinking and learning (metacognition) (this video)</a:t>
            </a:r>
          </a:p>
          <a:p>
            <a:endParaRPr lang="en-US" dirty="0"/>
          </a:p>
          <a:p>
            <a:r>
              <a:rPr lang="en-US" dirty="0"/>
              <a:t>And their engagement during that learning</a:t>
            </a:r>
            <a:br>
              <a:rPr lang="en-US" dirty="0"/>
            </a:br>
            <a:r>
              <a:rPr lang="en-US" dirty="0"/>
              <a:t>(third video)</a:t>
            </a:r>
          </a:p>
        </p:txBody>
      </p:sp>
    </p:spTree>
    <p:extLst>
      <p:ext uri="{BB962C8B-B14F-4D97-AF65-F5344CB8AC3E}">
        <p14:creationId xmlns:p14="http://schemas.microsoft.com/office/powerpoint/2010/main" val="327932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C9342E2-FF70-7B1D-C9ED-C2A5AA060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752600"/>
            <a:ext cx="7481887" cy="496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1ECA26-DE48-5A7D-0502-B7E1114A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already talked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38B9-D84A-FE04-A75A-03094768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Aleven’s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help-seeking </a:t>
            </a:r>
            <a:br>
              <a:rPr lang="en-US" dirty="0"/>
            </a:br>
            <a:r>
              <a:rPr lang="en-US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155241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043C-5680-A1BD-EEDC-259B92D44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Aleven’s</a:t>
            </a:r>
            <a:r>
              <a:rPr lang="en-US" dirty="0"/>
              <a:t> Help-Seeking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0FE90-36F3-6F19-1271-32F1177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Captures a relatively narrow span of SRL behavior </a:t>
            </a:r>
          </a:p>
          <a:p>
            <a:r>
              <a:rPr lang="en-US" dirty="0"/>
              <a:t>Particularly relevant in the system he was studying, Cognitive Tutor (now Mathia)</a:t>
            </a:r>
          </a:p>
        </p:txBody>
      </p:sp>
    </p:spTree>
    <p:extLst>
      <p:ext uri="{BB962C8B-B14F-4D97-AF65-F5344CB8AC3E}">
        <p14:creationId xmlns:p14="http://schemas.microsoft.com/office/powerpoint/2010/main" val="186211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E16F-8214-0CB7-6DED-77DC4BE6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Self-Regulated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21FE-3763-1658-C590-D2F01EB3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metacognition</a:t>
            </a:r>
          </a:p>
        </p:txBody>
      </p:sp>
    </p:spTree>
    <p:extLst>
      <p:ext uri="{BB962C8B-B14F-4D97-AF65-F5344CB8AC3E}">
        <p14:creationId xmlns:p14="http://schemas.microsoft.com/office/powerpoint/2010/main" val="276287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3F61-0312-1EF4-9132-71C6A9EF4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99408-8C0D-FD34-E173-9B8430992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Cognition about cognition</a:t>
            </a:r>
          </a:p>
        </p:txBody>
      </p:sp>
    </p:spTree>
    <p:extLst>
      <p:ext uri="{BB962C8B-B14F-4D97-AF65-F5344CB8AC3E}">
        <p14:creationId xmlns:p14="http://schemas.microsoft.com/office/powerpoint/2010/main" val="290527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meta-cognition </a:t>
            </a:r>
            <a:br>
              <a:rPr lang="en-US" dirty="0"/>
            </a:br>
            <a:r>
              <a:rPr lang="en-US" dirty="0"/>
              <a:t>(according to </a:t>
            </a:r>
            <a:r>
              <a:rPr lang="en-US" dirty="0" err="1"/>
              <a:t>Flavell</a:t>
            </a:r>
            <a:r>
              <a:rPr lang="en-US" dirty="0"/>
              <a:t>, 1979)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Meta-cognitive knowledge – knowledge about your tasks/goals/actions/experiences, or about someone else’s</a:t>
            </a:r>
          </a:p>
          <a:p>
            <a:r>
              <a:rPr lang="en-US" dirty="0"/>
              <a:t>Meta-cognitive experiences – conscious cognitive or affective experiences that accompany thinking</a:t>
            </a:r>
          </a:p>
          <a:p>
            <a:r>
              <a:rPr lang="en-US" dirty="0"/>
              <a:t>Meta-cognitive strategies – strategies for accomplishing cognitive objectives (expressed in Flavell as separate goals and strategies)</a:t>
            </a:r>
          </a:p>
        </p:txBody>
      </p:sp>
    </p:spTree>
    <p:extLst>
      <p:ext uri="{BB962C8B-B14F-4D97-AF65-F5344CB8AC3E}">
        <p14:creationId xmlns:p14="http://schemas.microsoft.com/office/powerpoint/2010/main" val="92218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Meta-cognitive knowledge – knowledge about your tasks/goals/actions/experiences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, or about someone else’s</a:t>
            </a:r>
          </a:p>
        </p:txBody>
      </p:sp>
    </p:spTree>
    <p:extLst>
      <p:ext uri="{BB962C8B-B14F-4D97-AF65-F5344CB8AC3E}">
        <p14:creationId xmlns:p14="http://schemas.microsoft.com/office/powerpoint/2010/main" val="3534462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553</Words>
  <Application>Microsoft Office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Adaptive Learning Systems</vt:lpstr>
      <vt:lpstr>Welcome!</vt:lpstr>
      <vt:lpstr>This week…</vt:lpstr>
      <vt:lpstr>We’ve already talked about</vt:lpstr>
      <vt:lpstr>Aleven’s Help-Seeking Model</vt:lpstr>
      <vt:lpstr>Self-Regulated Learning</vt:lpstr>
      <vt:lpstr>Meta-cognition</vt:lpstr>
      <vt:lpstr>Components of meta-cognition  (according to Flavell, 1979)</vt:lpstr>
      <vt:lpstr>Potential modifications</vt:lpstr>
      <vt:lpstr>Potential modifications</vt:lpstr>
      <vt:lpstr>Potential modifications</vt:lpstr>
      <vt:lpstr>Key Meta-cognitive Experiences</vt:lpstr>
      <vt:lpstr>Feeling of Knowing (Hart, 1965)</vt:lpstr>
      <vt:lpstr>Feeling of Knowing</vt:lpstr>
      <vt:lpstr>Feeling of Knowing</vt:lpstr>
      <vt:lpstr>Feeling of Knowing</vt:lpstr>
      <vt:lpstr>Feeling of Knowing</vt:lpstr>
      <vt:lpstr>Feeling of Knowing</vt:lpstr>
      <vt:lpstr>Judgment of Learning (JOL)</vt:lpstr>
      <vt:lpstr>Meta-cognitive processes</vt:lpstr>
      <vt:lpstr>Which Brings us to  Self-Regulated Learning</vt:lpstr>
      <vt:lpstr>It’s hard to detect</vt:lpstr>
      <vt:lpstr>It’s hard to detect</vt:lpstr>
      <vt:lpstr>MetaTutor:  Integration of Self-Report</vt:lpstr>
      <vt:lpstr>So adaptive learning systems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909</cp:revision>
  <dcterms:created xsi:type="dcterms:W3CDTF">2010-01-07T20:34:12Z</dcterms:created>
  <dcterms:modified xsi:type="dcterms:W3CDTF">2023-09-27T11:20:41Z</dcterms:modified>
</cp:coreProperties>
</file>