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413" r:id="rId3"/>
    <p:sldId id="1014" r:id="rId4"/>
    <p:sldId id="1018" r:id="rId5"/>
    <p:sldId id="309" r:id="rId6"/>
    <p:sldId id="1020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3" r:id="rId20"/>
    <p:sldId id="329" r:id="rId21"/>
    <p:sldId id="330" r:id="rId22"/>
    <p:sldId id="331" r:id="rId23"/>
    <p:sldId id="332" r:id="rId24"/>
    <p:sldId id="335" r:id="rId25"/>
    <p:sldId id="1023" r:id="rId26"/>
    <p:sldId id="1032" r:id="rId27"/>
    <p:sldId id="1033" r:id="rId28"/>
    <p:sldId id="723" r:id="rId29"/>
    <p:sldId id="1031" r:id="rId30"/>
    <p:sldId id="1024" r:id="rId31"/>
    <p:sldId id="327" r:id="rId32"/>
    <p:sldId id="334" r:id="rId33"/>
    <p:sldId id="344" r:id="rId34"/>
    <p:sldId id="346" r:id="rId35"/>
    <p:sldId id="394" r:id="rId36"/>
    <p:sldId id="336" r:id="rId37"/>
    <p:sldId id="337" r:id="rId38"/>
    <p:sldId id="339" r:id="rId39"/>
    <p:sldId id="340" r:id="rId40"/>
    <p:sldId id="328" r:id="rId41"/>
    <p:sldId id="333" r:id="rId42"/>
    <p:sldId id="1025" r:id="rId43"/>
    <p:sldId id="1030" r:id="rId44"/>
    <p:sldId id="867" r:id="rId45"/>
    <p:sldId id="868" r:id="rId46"/>
    <p:sldId id="1034" r:id="rId47"/>
    <p:sldId id="1037" r:id="rId48"/>
    <p:sldId id="1022" r:id="rId49"/>
    <p:sldId id="1035" r:id="rId50"/>
    <p:sldId id="1026" r:id="rId51"/>
    <p:sldId id="1027" r:id="rId52"/>
    <p:sldId id="1028" r:id="rId53"/>
    <p:sldId id="1021" r:id="rId54"/>
    <p:sldId id="1029" r:id="rId55"/>
    <p:sldId id="1036" r:id="rId56"/>
    <p:sldId id="785" r:id="rId57"/>
    <p:sldId id="30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450ECB-0C65-4AF3-957C-153223C1837D}">
          <p14:sldIdLst>
            <p14:sldId id="256"/>
            <p14:sldId id="413"/>
            <p14:sldId id="1014"/>
            <p14:sldId id="1018"/>
            <p14:sldId id="309"/>
            <p14:sldId id="1020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9"/>
            <p14:sldId id="330"/>
            <p14:sldId id="331"/>
            <p14:sldId id="332"/>
            <p14:sldId id="335"/>
            <p14:sldId id="1023"/>
            <p14:sldId id="1032"/>
            <p14:sldId id="1033"/>
            <p14:sldId id="723"/>
            <p14:sldId id="1031"/>
            <p14:sldId id="1024"/>
            <p14:sldId id="327"/>
            <p14:sldId id="334"/>
            <p14:sldId id="344"/>
            <p14:sldId id="346"/>
            <p14:sldId id="394"/>
            <p14:sldId id="336"/>
            <p14:sldId id="337"/>
            <p14:sldId id="339"/>
            <p14:sldId id="340"/>
            <p14:sldId id="328"/>
            <p14:sldId id="333"/>
            <p14:sldId id="1025"/>
            <p14:sldId id="1030"/>
            <p14:sldId id="867"/>
            <p14:sldId id="868"/>
            <p14:sldId id="1034"/>
            <p14:sldId id="1037"/>
            <p14:sldId id="1022"/>
            <p14:sldId id="1035"/>
            <p14:sldId id="1026"/>
            <p14:sldId id="1027"/>
            <p14:sldId id="1028"/>
            <p14:sldId id="1021"/>
            <p14:sldId id="1029"/>
            <p14:sldId id="1036"/>
            <p14:sldId id="785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0686" autoAdjust="0"/>
  </p:normalViewPr>
  <p:slideViewPr>
    <p:cSldViewPr>
      <p:cViewPr varScale="1">
        <p:scale>
          <a:sx n="80" d="100"/>
          <a:sy n="80" d="100"/>
        </p:scale>
        <p:origin x="6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ED3D-ED40-4C44-84F5-A09DF62E94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7FD6-3B74-431F-93D0-CFF64BBA62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Adaptive Learning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EDUC5183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Off-Task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student completely disengages from the learning environment and task to engage in an unrelated behavior.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Talking to other student about Taylor Swift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Taylor Swift Announces 2023 Tour of U.S. Stadiums">
            <a:extLst>
              <a:ext uri="{FF2B5EF4-FFF2-40B4-BE49-F238E27FC236}">
                <a16:creationId xmlns:a16="http://schemas.microsoft.com/office/drawing/2014/main" id="{FC7A424F-8466-1E71-A454-9AC6663C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45" y="4191000"/>
            <a:ext cx="27514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4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Off-Task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student completely disengages from the learning environment and task to engage in an unrelated behavior.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Talking to other student about Taylor Swift</a:t>
            </a:r>
          </a:p>
          <a:p>
            <a:pPr lvl="1"/>
            <a:r>
              <a:rPr lang="en-US" dirty="0"/>
              <a:t>Reading a magazine about Taylor Swift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Off-Task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 student completely disengages from the learning environment and task to engage in an unrelated behavior.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Talking to other student about Taylor Swift</a:t>
            </a:r>
          </a:p>
          <a:p>
            <a:pPr lvl="1"/>
            <a:r>
              <a:rPr lang="en-US" dirty="0"/>
              <a:t>Reading a magazine about Taylor Swift </a:t>
            </a:r>
          </a:p>
          <a:p>
            <a:pPr lvl="1"/>
            <a:r>
              <a:rPr lang="en-US" dirty="0"/>
              <a:t>Surfing the web to read tweets about Taylor Swift</a:t>
            </a:r>
          </a:p>
          <a:p>
            <a:pPr marL="342900" lvl="1" indent="0">
              <a:buNone/>
            </a:pPr>
            <a:r>
              <a:rPr lang="en-US" dirty="0"/>
              <a:t> </a:t>
            </a:r>
          </a:p>
          <a:p>
            <a:pPr marL="3429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6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Off-Task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student completely disengages from the learning environment and task to engage in an unrelated behavior.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Talking to other student about Taylor Swift</a:t>
            </a:r>
          </a:p>
          <a:p>
            <a:pPr lvl="1"/>
            <a:r>
              <a:rPr lang="en-US" dirty="0"/>
              <a:t>Reading a magazine about Taylor Swift </a:t>
            </a:r>
          </a:p>
          <a:p>
            <a:pPr lvl="1"/>
            <a:r>
              <a:rPr lang="en-US" dirty="0"/>
              <a:t>Surfing the web to read tweets about Taylor Swift</a:t>
            </a:r>
          </a:p>
          <a:p>
            <a:pPr lvl="1"/>
            <a:r>
              <a:rPr lang="en-US" dirty="0"/>
              <a:t>Playing an online Taylor Swift trivia game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Off-Task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 student completely disengages from the learning environment and task to engage in an unrelated behavior.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Talking to other student about Taylor Swift</a:t>
            </a:r>
          </a:p>
          <a:p>
            <a:pPr lvl="1"/>
            <a:r>
              <a:rPr lang="en-US" dirty="0"/>
              <a:t>Reading a magazine about Taylor Swift </a:t>
            </a:r>
          </a:p>
          <a:p>
            <a:pPr lvl="1"/>
            <a:r>
              <a:rPr lang="en-US" dirty="0"/>
              <a:t>Surfing the web to read tweets about Taylor Swift</a:t>
            </a:r>
          </a:p>
          <a:p>
            <a:pPr lvl="1"/>
            <a:r>
              <a:rPr lang="en-US" dirty="0"/>
              <a:t>Playing an online Taylor Swift trivia game </a:t>
            </a:r>
          </a:p>
          <a:p>
            <a:pPr lvl="1"/>
            <a:r>
              <a:rPr lang="en-US" dirty="0"/>
              <a:t>Sleeping…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Off-Task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 student completely disengages from the learning environment and task to engage in an unrelated behavior.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Talking to other student about Taylor Swift</a:t>
            </a:r>
          </a:p>
          <a:p>
            <a:pPr lvl="1"/>
            <a:r>
              <a:rPr lang="en-US" dirty="0"/>
              <a:t>Reading a magazine about Taylor Swift </a:t>
            </a:r>
          </a:p>
          <a:p>
            <a:pPr lvl="1"/>
            <a:r>
              <a:rPr lang="en-US" dirty="0"/>
              <a:t>Surfing the web to read tweets about Taylor Swift</a:t>
            </a:r>
          </a:p>
          <a:p>
            <a:pPr lvl="1"/>
            <a:r>
              <a:rPr lang="en-US" dirty="0"/>
              <a:t>Playing an online Taylor Swift trivia game </a:t>
            </a:r>
          </a:p>
          <a:p>
            <a:pPr lvl="1"/>
            <a:r>
              <a:rPr lang="en-US" dirty="0"/>
              <a:t>Sleeping… and dreaming of Taylor Swift…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Gaming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Intentionally misusing educational software to complete problems and advance without learning (Baker et al., 2004)</a:t>
            </a:r>
          </a:p>
          <a:p>
            <a:endParaRPr lang="en-US" dirty="0"/>
          </a:p>
          <a:p>
            <a:r>
              <a:rPr lang="en-US" dirty="0"/>
              <a:t>Systematic guessing</a:t>
            </a:r>
          </a:p>
          <a:p>
            <a:r>
              <a:rPr lang="en-US" dirty="0"/>
              <a:t>Hint abuse</a:t>
            </a:r>
          </a:p>
        </p:txBody>
      </p:sp>
    </p:spTree>
    <p:extLst>
      <p:ext uri="{BB962C8B-B14F-4D97-AF65-F5344CB8AC3E}">
        <p14:creationId xmlns:p14="http://schemas.microsoft.com/office/powerpoint/2010/main" val="323748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Careless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errors despite knowing the relevant skills or concepts (San Pedro, 2017)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Inexplicable (WTF)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is actively participating in the learning task, but in a fashion not targeted towards successfully completing the task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3314700"/>
            <a:ext cx="371616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4500" y="3879851"/>
            <a:ext cx="584201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245099" y="5568951"/>
            <a:ext cx="584201" cy="3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062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Engagement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Shown repeatedly to be associated with differences in student outcomes (cf. </a:t>
            </a:r>
            <a:r>
              <a:rPr lang="en-US" dirty="0" err="1"/>
              <a:t>Rumberger</a:t>
            </a:r>
            <a:r>
              <a:rPr lang="en-US" dirty="0"/>
              <a:t> &amp; Larson, 1998; Csikszentmihalyi &amp; Schneider, 2001; Baker et al.,2004; </a:t>
            </a:r>
            <a:r>
              <a:rPr lang="en-US" dirty="0" err="1"/>
              <a:t>Pekrun</a:t>
            </a:r>
            <a:r>
              <a:rPr lang="en-US" dirty="0"/>
              <a:t> et al., 2010; San Pedro et al., 2013, 2014; Almeda &amp; Baker, 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4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the third of this week’s videos</a:t>
            </a:r>
          </a:p>
          <a:p>
            <a:pPr lvl="1"/>
            <a:r>
              <a:rPr lang="en-US" dirty="0"/>
              <a:t>Meta-cognition</a:t>
            </a:r>
          </a:p>
          <a:p>
            <a:pPr lvl="1"/>
            <a:r>
              <a:rPr lang="en-US" dirty="0"/>
              <a:t>Self-regulated learning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Gaming the System associated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Worse unit tests (Baker et al., 2004; </a:t>
            </a:r>
            <a:r>
              <a:rPr lang="en-US" dirty="0" err="1"/>
              <a:t>Cocea</a:t>
            </a:r>
            <a:r>
              <a:rPr lang="en-US" dirty="0"/>
              <a:t> et al., 2009; </a:t>
            </a:r>
            <a:r>
              <a:rPr lang="en-US" dirty="0" err="1"/>
              <a:t>Fancsali</a:t>
            </a:r>
            <a:r>
              <a:rPr lang="en-US" dirty="0"/>
              <a:t>, 2014)</a:t>
            </a:r>
          </a:p>
          <a:p>
            <a:r>
              <a:rPr lang="en-US" dirty="0"/>
              <a:t>Worse end-of-year tests (Baker et al., 2004)</a:t>
            </a:r>
          </a:p>
          <a:p>
            <a:r>
              <a:rPr lang="en-US" dirty="0"/>
              <a:t>Worse standardized exams (</a:t>
            </a:r>
            <a:r>
              <a:rPr lang="en-US" dirty="0" err="1"/>
              <a:t>Pardos</a:t>
            </a:r>
            <a:r>
              <a:rPr lang="en-US" dirty="0"/>
              <a:t> et al., 2014)</a:t>
            </a:r>
          </a:p>
          <a:p>
            <a:r>
              <a:rPr lang="en-US" dirty="0"/>
              <a:t>Lower probability of college attendance several years later (San Pedro et al., 2013)</a:t>
            </a:r>
          </a:p>
          <a:p>
            <a:r>
              <a:rPr lang="en-US" dirty="0"/>
              <a:t>Lower probability of STEM job post-college (Almeda &amp; Baker, 2020)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8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Carelessness associated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Worse standardized exams (</a:t>
            </a:r>
            <a:r>
              <a:rPr lang="en-US" dirty="0" err="1"/>
              <a:t>Pardos</a:t>
            </a:r>
            <a:r>
              <a:rPr lang="en-US" dirty="0"/>
              <a:t> et al., 2014)</a:t>
            </a:r>
          </a:p>
          <a:p>
            <a:r>
              <a:rPr lang="en-US" dirty="0"/>
              <a:t>Lower probability of college attendance several years later (San Pedro et al., 2013)</a:t>
            </a:r>
          </a:p>
          <a:p>
            <a:endParaRPr lang="en-US" dirty="0"/>
          </a:p>
          <a:p>
            <a:r>
              <a:rPr lang="en-US" dirty="0"/>
              <a:t>Not associated with poorer learning on unit tests (Baker et al., 2010; </a:t>
            </a:r>
            <a:r>
              <a:rPr lang="en-US" dirty="0" err="1"/>
              <a:t>Fancsali</a:t>
            </a:r>
            <a:r>
              <a:rPr lang="en-US" dirty="0"/>
              <a:t>, 2015)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0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Off-task behavior associated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Uncertain/mixed association with poorer standardized exams (</a:t>
            </a:r>
            <a:r>
              <a:rPr lang="en-US" dirty="0" err="1"/>
              <a:t>Pardos</a:t>
            </a:r>
            <a:r>
              <a:rPr lang="en-US" dirty="0"/>
              <a:t> et al., 2014; </a:t>
            </a:r>
            <a:r>
              <a:rPr lang="en-US" dirty="0" err="1"/>
              <a:t>Kostyuk</a:t>
            </a:r>
            <a:r>
              <a:rPr lang="en-US" dirty="0"/>
              <a:t> et al., 2017)</a:t>
            </a:r>
          </a:p>
          <a:p>
            <a:r>
              <a:rPr lang="en-US" dirty="0"/>
              <a:t>Not associated with poorer performance on end-of-year exams (Baker et al., 2004)</a:t>
            </a:r>
          </a:p>
          <a:p>
            <a:r>
              <a:rPr lang="en-US" dirty="0"/>
              <a:t>Not associated with lower probability of college attendance (San Pedro et al., 2013)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7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Off-task behavior in traditional classrooms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6004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Associated with poorer learning outcomes</a:t>
            </a:r>
          </a:p>
          <a:p>
            <a:endParaRPr lang="en-US" dirty="0"/>
          </a:p>
          <a:p>
            <a:r>
              <a:rPr lang="en-US" dirty="0"/>
              <a:t>But weakly and unstably</a:t>
            </a:r>
          </a:p>
          <a:p>
            <a:endParaRPr lang="en-US" dirty="0"/>
          </a:p>
          <a:p>
            <a:r>
              <a:rPr lang="en-US" dirty="0"/>
              <a:t>(See reviews in </a:t>
            </a:r>
            <a:r>
              <a:rPr lang="en-US" dirty="0" err="1"/>
              <a:t>Karweit</a:t>
            </a:r>
            <a:r>
              <a:rPr lang="en-US" dirty="0"/>
              <a:t> &amp; </a:t>
            </a:r>
            <a:r>
              <a:rPr lang="en-US" dirty="0" err="1"/>
              <a:t>Slavin</a:t>
            </a:r>
            <a:r>
              <a:rPr lang="en-US" dirty="0"/>
              <a:t>, 1981, 1982; Goodman, 1990; Godwin et al., 2016)</a:t>
            </a:r>
          </a:p>
          <a:p>
            <a:endParaRPr lang="en-US" dirty="0"/>
          </a:p>
          <a:p>
            <a:r>
              <a:rPr lang="en-US" dirty="0"/>
              <a:t>Still not understood why relationship is so variable</a:t>
            </a:r>
          </a:p>
        </p:txBody>
      </p:sp>
    </p:spTree>
    <p:extLst>
      <p:ext uri="{BB962C8B-B14F-4D97-AF65-F5344CB8AC3E}">
        <p14:creationId xmlns:p14="http://schemas.microsoft.com/office/powerpoint/2010/main" val="1025723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findings about off-task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Off-Task Behavior can foster positive collaborative relationships (cf. Goldman, 1996; cf. Barron, 2003; </a:t>
            </a:r>
            <a:r>
              <a:rPr lang="en-US" dirty="0" err="1"/>
              <a:t>Kreijns</a:t>
            </a:r>
            <a:r>
              <a:rPr lang="en-US" dirty="0"/>
              <a:t>, 2008)</a:t>
            </a:r>
          </a:p>
          <a:p>
            <a:pPr lvl="1"/>
            <a:r>
              <a:rPr lang="en-US" dirty="0"/>
              <a:t>E.g. a collaboration strategy</a:t>
            </a:r>
          </a:p>
          <a:p>
            <a:r>
              <a:rPr lang="en-US" dirty="0"/>
              <a:t>Off-Task Behavior can disrupt boredom (Baker et al., 2011)</a:t>
            </a:r>
          </a:p>
          <a:p>
            <a:pPr lvl="1"/>
            <a:r>
              <a:rPr lang="en-US" dirty="0"/>
              <a:t>E.g. an emotional regulation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18CD-4E62-9A99-31E1-AD5D0F04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behavioral disengagement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A606-D629-1D41-D37C-D6C3E029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Extensive work has gone into addressing gaming the system in specific, with several approaches improving learner outcomes</a:t>
            </a:r>
          </a:p>
          <a:p>
            <a:pPr lvl="1"/>
            <a:r>
              <a:rPr lang="en-US" dirty="0"/>
              <a:t>Agents that look unhappy when student games and give students more problems on areas they game (Baker et al., 2006)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79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21DD-DB29-E5C6-274B-69017996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 Scooter.avi (1)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3563-A22B-693C-445E-9BC7C1D8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18CD-4E62-9A99-31E1-AD5D0F04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behavioral disengagement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A606-D629-1D41-D37C-D6C3E029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Extensive work has gone into addressing gaming the system in specific, with several approaches improving learner outcomes</a:t>
            </a:r>
          </a:p>
          <a:p>
            <a:pPr lvl="1"/>
            <a:r>
              <a:rPr lang="en-US" dirty="0"/>
              <a:t>Explanations between problems of why gaming is problematic (Arroyo et al., 2007; Xia et al., 2020)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1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Charts</a:t>
            </a:r>
            <a:br>
              <a:rPr lang="en-US" dirty="0"/>
            </a:br>
            <a:r>
              <a:rPr lang="en-US" dirty="0"/>
              <a:t>(Arroyo et al., 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938337"/>
            <a:ext cx="90392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93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18CD-4E62-9A99-31E1-AD5D0F04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behavioral disengagement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A606-D629-1D41-D37C-D6C3E029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Extensive work has gone into addressing gaming the system in specific, with several approaches improving learner outcomes</a:t>
            </a:r>
          </a:p>
          <a:p>
            <a:pPr lvl="1"/>
            <a:r>
              <a:rPr lang="en-US" dirty="0"/>
              <a:t>Combination of meta-cognitive feedback and requiring additional work after gaming (Li et al., 2022)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2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8475-639B-1DD4-E5D3-22391FCF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2A70-DC8F-6CB0-0266-B54275A0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Discussing key factors determining whether an ALS will work </a:t>
            </a:r>
          </a:p>
          <a:p>
            <a:endParaRPr lang="en-US" dirty="0"/>
          </a:p>
          <a:p>
            <a:r>
              <a:rPr lang="en-US" dirty="0"/>
              <a:t>The student’s ability to self-regulate their learning  (previous video)</a:t>
            </a:r>
          </a:p>
          <a:p>
            <a:endParaRPr lang="en-US" dirty="0"/>
          </a:p>
          <a:p>
            <a:r>
              <a:rPr lang="en-US" dirty="0"/>
              <a:t>And think about their thinking and learning (metacognition) (previous video)</a:t>
            </a:r>
          </a:p>
          <a:p>
            <a:endParaRPr lang="en-US" dirty="0"/>
          </a:p>
          <a:p>
            <a:r>
              <a:rPr lang="en-US" dirty="0"/>
              <a:t>And their engagement during that learning (this video)</a:t>
            </a:r>
          </a:p>
        </p:txBody>
      </p:sp>
    </p:spTree>
    <p:extLst>
      <p:ext uri="{BB962C8B-B14F-4D97-AF65-F5344CB8AC3E}">
        <p14:creationId xmlns:p14="http://schemas.microsoft.com/office/powerpoint/2010/main" val="3279323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18CD-4E62-9A99-31E1-AD5D0F04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behavioral disengagement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A606-D629-1D41-D37C-D6C3E029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 work on addressing other forms of behavioral disengagement within adaptive learning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7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7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lot of shifts in theory on affect over the last 20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emotions (Ekman, etc.)</a:t>
            </a:r>
          </a:p>
          <a:p>
            <a:r>
              <a:rPr lang="en-US" dirty="0"/>
              <a:t>Cognitive Appraisal and Emotions (OCC)</a:t>
            </a:r>
          </a:p>
          <a:p>
            <a:r>
              <a:rPr lang="en-US" dirty="0"/>
              <a:t>Two-dimensional model (Russell)</a:t>
            </a:r>
          </a:p>
          <a:p>
            <a:r>
              <a:rPr lang="en-US" dirty="0"/>
              <a:t>Academic emotions (</a:t>
            </a:r>
            <a:r>
              <a:rPr lang="en-US" dirty="0" err="1"/>
              <a:t>Pekrun</a:t>
            </a:r>
            <a:r>
              <a:rPr lang="en-US" dirty="0"/>
              <a:t>, </a:t>
            </a:r>
            <a:r>
              <a:rPr lang="en-US" dirty="0" err="1"/>
              <a:t>D’Mello</a:t>
            </a:r>
            <a:r>
              <a:rPr lang="en-US" dirty="0"/>
              <a:t>, </a:t>
            </a:r>
            <a:r>
              <a:rPr lang="en-US" dirty="0" err="1"/>
              <a:t>Graesser</a:t>
            </a:r>
            <a:r>
              <a:rPr lang="en-US" dirty="0"/>
              <a:t>, etc.)</a:t>
            </a:r>
          </a:p>
          <a:p>
            <a:r>
              <a:rPr lang="en-US" dirty="0"/>
              <a:t>Complexifying academic emotions (Lodge, Bosch)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5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Emotions</a:t>
            </a:r>
            <a:br>
              <a:rPr lang="en-US" dirty="0"/>
            </a:br>
            <a:r>
              <a:rPr lang="en-US" dirty="0"/>
              <a:t>(Ekman, 1978)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swotti.com/tmp/swotti/cacheCGF1BCBLA21HBG==UGVVCGXLLVBLB3BSZQ==/imgPaul%20Ek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46808"/>
            <a:ext cx="6038850" cy="5211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these people?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swotti.com/tmp/swotti/cacheCGF1BCBLA21HBG==UGVVCGXLLVBLB3BSZQ==/imgPaul%20Ek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46808"/>
            <a:ext cx="6038850" cy="5211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anyone really look like this </a:t>
            </a:r>
            <a:br>
              <a:rPr lang="en-US" dirty="0"/>
            </a:br>
            <a:r>
              <a:rPr lang="en-US" dirty="0"/>
              <a:t>in real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swotti.com/tmp/swotti/cacheCGF1BCBLA21HBG==UGVVCGXLLVBLB3BSZQ==/imgPaul%20Ek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46808"/>
            <a:ext cx="6038850" cy="5211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83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Emotions most common during real-world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(Lehman et al., 2008; </a:t>
            </a:r>
            <a:r>
              <a:rPr lang="en-US" dirty="0" err="1"/>
              <a:t>D’Mello</a:t>
            </a:r>
            <a:r>
              <a:rPr lang="en-US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2598476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academic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Boredom</a:t>
            </a:r>
          </a:p>
          <a:p>
            <a:r>
              <a:rPr lang="en-US" dirty="0"/>
              <a:t>Frustration</a:t>
            </a:r>
          </a:p>
          <a:p>
            <a:r>
              <a:rPr lang="en-US" dirty="0"/>
              <a:t>Confusion</a:t>
            </a:r>
          </a:p>
          <a:p>
            <a:r>
              <a:rPr lang="en-US" dirty="0"/>
              <a:t>Engaged Concentration</a:t>
            </a:r>
          </a:p>
          <a:p>
            <a:pPr lvl="1"/>
            <a:r>
              <a:rPr lang="en-US" dirty="0"/>
              <a:t>positive focused concentration towards the task</a:t>
            </a:r>
          </a:p>
          <a:p>
            <a:pPr lvl="1"/>
            <a:r>
              <a:rPr lang="en-US" dirty="0"/>
              <a:t>related to </a:t>
            </a:r>
            <a:r>
              <a:rPr lang="en-US" i="1" dirty="0"/>
              <a:t>flow</a:t>
            </a:r>
            <a:r>
              <a:rPr lang="en-US" dirty="0"/>
              <a:t> (</a:t>
            </a:r>
            <a:r>
              <a:rPr lang="en-US" dirty="0" err="1"/>
              <a:t>Csikszentmihalyi</a:t>
            </a:r>
            <a:r>
              <a:rPr lang="en-US" dirty="0"/>
              <a:t>, 1990)</a:t>
            </a:r>
          </a:p>
          <a:p>
            <a:r>
              <a:rPr lang="en-US" i="1" dirty="0"/>
              <a:t>Anxiety</a:t>
            </a:r>
          </a:p>
          <a:p>
            <a:r>
              <a:rPr lang="en-US" i="1" dirty="0"/>
              <a:t>Delight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8729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5496522"/>
            <a:ext cx="6172200" cy="4125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Image courtesy of Sidney </a:t>
            </a:r>
            <a:r>
              <a:rPr lang="en-US" dirty="0" err="1"/>
              <a:t>D’Mello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319" y="857250"/>
            <a:ext cx="5086473" cy="44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904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Engaged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114551"/>
            <a:ext cx="3200400" cy="355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34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9C6B-4581-9335-0645-A2BCB42B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DDA3-3EF3-60E8-890A-8C0C6603F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05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Considerable variation in affective engagement in different learning activities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48" y="2286001"/>
            <a:ext cx="5879306" cy="36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9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Engagement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Boredom generally associated with worse outcomes, both short-term and long-term (</a:t>
            </a:r>
            <a:r>
              <a:rPr lang="en-US" dirty="0" err="1"/>
              <a:t>Pekrun</a:t>
            </a:r>
            <a:r>
              <a:rPr lang="en-US" dirty="0"/>
              <a:t> et al., 2010; </a:t>
            </a:r>
            <a:r>
              <a:rPr lang="en-US" dirty="0" err="1"/>
              <a:t>Pardos</a:t>
            </a:r>
            <a:r>
              <a:rPr lang="en-US" dirty="0"/>
              <a:t> et al., 2014; San Pedro et al., 2013; </a:t>
            </a:r>
            <a:r>
              <a:rPr lang="en-US" dirty="0" err="1"/>
              <a:t>Karumbaiah</a:t>
            </a:r>
            <a:r>
              <a:rPr lang="en-US" dirty="0"/>
              <a:t> et al., 2022)</a:t>
            </a:r>
          </a:p>
          <a:p>
            <a:r>
              <a:rPr lang="en-US" dirty="0"/>
              <a:t>Engaged Concentration generally associated with better outcomes, both short-term and long-term (Rodrigo et al., 2009; </a:t>
            </a:r>
            <a:r>
              <a:rPr lang="en-US" dirty="0" err="1"/>
              <a:t>Pardos</a:t>
            </a:r>
            <a:r>
              <a:rPr lang="en-US" dirty="0"/>
              <a:t> et al., 2014; San Pedro et al., 2013; </a:t>
            </a:r>
            <a:r>
              <a:rPr lang="en-US" dirty="0" err="1"/>
              <a:t>Karumbaiah</a:t>
            </a:r>
            <a:r>
              <a:rPr lang="en-US" dirty="0"/>
              <a:t> et al., 2022)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10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Affective Engagement matters</a:t>
            </a: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Relationships between confusion and frustration unstably related to outcomes (see review in </a:t>
            </a:r>
            <a:r>
              <a:rPr lang="en-US" dirty="0" err="1"/>
              <a:t>Karumbaiah</a:t>
            </a:r>
            <a:r>
              <a:rPr lang="en-US" dirty="0"/>
              <a:t> et al., 2022)</a:t>
            </a:r>
          </a:p>
          <a:p>
            <a:pPr lvl="1"/>
            <a:r>
              <a:rPr lang="en-US" dirty="0"/>
              <a:t>Is it resolution? (Lehman et al., 2012; Lodge et al., 2018)</a:t>
            </a:r>
          </a:p>
          <a:p>
            <a:pPr lvl="1"/>
            <a:r>
              <a:rPr lang="en-US" dirty="0"/>
              <a:t>Or is it much more complex? (</a:t>
            </a:r>
            <a:r>
              <a:rPr lang="en-US" dirty="0" err="1"/>
              <a:t>Cloude</a:t>
            </a:r>
            <a:r>
              <a:rPr lang="en-US" dirty="0"/>
              <a:t> et al., under review)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89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615D-1DA7-564C-88C3-0532C919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F2CE-D87B-F14B-1315-61189B452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range of intervention strategies, generally with mixed results</a:t>
            </a:r>
          </a:p>
        </p:txBody>
      </p:sp>
    </p:spTree>
    <p:extLst>
      <p:ext uri="{BB962C8B-B14F-4D97-AF65-F5344CB8AC3E}">
        <p14:creationId xmlns:p14="http://schemas.microsoft.com/office/powerpoint/2010/main" val="970141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AutoTutor</a:t>
            </a:r>
            <a:r>
              <a:rPr lang="en-US" dirty="0"/>
              <a:t> (</a:t>
            </a:r>
            <a:r>
              <a:rPr lang="en-US" dirty="0" err="1"/>
              <a:t>D’Mello</a:t>
            </a:r>
            <a:r>
              <a:rPr lang="en-US" dirty="0"/>
              <a:t> et al.,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 detection used in lab study to provide “supportive” or “shake-up” messages</a:t>
            </a:r>
          </a:p>
          <a:p>
            <a:endParaRPr lang="en-US" dirty="0"/>
          </a:p>
          <a:p>
            <a:r>
              <a:rPr lang="en-US" dirty="0"/>
              <a:t>Shake-up messages led to better outcomes for successful students</a:t>
            </a:r>
          </a:p>
          <a:p>
            <a:r>
              <a:rPr lang="en-US" dirty="0"/>
              <a:t>Supportive messages led to better outcomes for less successful students</a:t>
            </a:r>
          </a:p>
        </p:txBody>
      </p:sp>
    </p:spTree>
    <p:extLst>
      <p:ext uri="{BB962C8B-B14F-4D97-AF65-F5344CB8AC3E}">
        <p14:creationId xmlns:p14="http://schemas.microsoft.com/office/powerpoint/2010/main" val="3925820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TC3Sim (</a:t>
            </a:r>
            <a:r>
              <a:rPr lang="en-US" dirty="0" err="1"/>
              <a:t>DeFalco</a:t>
            </a:r>
            <a:r>
              <a:rPr lang="en-US" dirty="0"/>
              <a:t> et al.,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Frustration detector used to trigger interventions for military cadets learning medical first responder procedures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1B7487D-40B6-4FFC-AB35-D4926814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80" y="4114800"/>
            <a:ext cx="5349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01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TC3Sim (</a:t>
            </a:r>
            <a:r>
              <a:rPr lang="en-US" dirty="0" err="1"/>
              <a:t>DeFalco</a:t>
            </a:r>
            <a:r>
              <a:rPr lang="en-US" dirty="0"/>
              <a:t> et al.,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identity intervention led to better learning outcomes</a:t>
            </a:r>
            <a:br>
              <a:rPr lang="en-US" dirty="0"/>
            </a:br>
            <a:r>
              <a:rPr lang="en-US" dirty="0"/>
              <a:t>“Every single man in this Army plays a vital role, said General Patton. Don’t ever let up. Every man has a job to do and he must do it.”</a:t>
            </a: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1B7487D-40B6-4FFC-AB35-D4926814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80" y="4114800"/>
            <a:ext cx="53492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6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29C1-57A3-7A84-9C74-85886E4F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/>
              <a:t>MathSpring</a:t>
            </a:r>
            <a:r>
              <a:rPr lang="en-US" dirty="0"/>
              <a:t> (Arroyo et al.,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487C-B94A-041B-21E7-E006D45C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4038600" cy="4525963"/>
          </a:xfrm>
        </p:spPr>
        <p:txBody>
          <a:bodyPr/>
          <a:lstStyle/>
          <a:p>
            <a:r>
              <a:rPr lang="en-US" dirty="0"/>
              <a:t>Agents mirror student affect and provide motivational messages, leading to better learning and less disengagement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8ACE5-B88F-BEF4-4186-1761790E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244271"/>
            <a:ext cx="4729021" cy="2632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C94C9F-506A-1862-A16A-F3BE23F3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762913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6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928C-6D05-EBA6-7153-8988AF22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3757-E42B-0326-41C6-8112DD68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5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928C-6D05-EBA6-7153-8988AF22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3757-E42B-0326-41C6-8112DD68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research on Cognitive Engagement in Adaptive Learning Systems ends up just being Self-Regulated Learning</a:t>
            </a:r>
          </a:p>
          <a:p>
            <a:endParaRPr lang="en-US" dirty="0"/>
          </a:p>
          <a:p>
            <a:r>
              <a:rPr lang="en-US" dirty="0"/>
              <a:t>But there has been separated-out research on Mind Wandering</a:t>
            </a:r>
          </a:p>
        </p:txBody>
      </p:sp>
    </p:spTree>
    <p:extLst>
      <p:ext uri="{BB962C8B-B14F-4D97-AF65-F5344CB8AC3E}">
        <p14:creationId xmlns:p14="http://schemas.microsoft.com/office/powerpoint/2010/main" val="55457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“elusive variable” (</a:t>
            </a:r>
            <a:r>
              <a:rPr lang="en-US" dirty="0" err="1"/>
              <a:t>Corno</a:t>
            </a:r>
            <a:r>
              <a:rPr lang="en-US" dirty="0"/>
              <a:t> &amp; </a:t>
            </a:r>
            <a:r>
              <a:rPr lang="en-US" dirty="0" err="1"/>
              <a:t>Mandinach</a:t>
            </a:r>
            <a:r>
              <a:rPr lang="en-US" dirty="0"/>
              <a:t>, 1993)</a:t>
            </a:r>
          </a:p>
          <a:p>
            <a:endParaRPr lang="en-US" dirty="0"/>
          </a:p>
        </p:txBody>
      </p:sp>
      <p:pic>
        <p:nvPicPr>
          <p:cNvPr id="1026" name="Picture 2" descr="http://blog.newscom.com/wp-content/uploads/2013/07/romo-fum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628900"/>
            <a:ext cx="3626826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37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338-B807-A628-D9C3-965FA98F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Wandering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1324-BBCC-F0C8-D009-0F8B0902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cluster of related behaviors (Christoff et al., 2018)</a:t>
            </a:r>
          </a:p>
          <a:p>
            <a:r>
              <a:rPr lang="en-US" dirty="0"/>
              <a:t>Intentional</a:t>
            </a:r>
          </a:p>
          <a:p>
            <a:pPr lvl="1"/>
            <a:r>
              <a:rPr lang="en-US" dirty="0"/>
              <a:t>Purposeful thoughts about unrelated tasks</a:t>
            </a:r>
          </a:p>
          <a:p>
            <a:pPr lvl="1"/>
            <a:r>
              <a:rPr lang="en-US" dirty="0"/>
              <a:t>Intentional focus on unrelated tasks</a:t>
            </a:r>
          </a:p>
          <a:p>
            <a:pPr lvl="1"/>
            <a:r>
              <a:rPr lang="en-US" dirty="0"/>
              <a:t>Relaxed thoughts on no specific topic (unrelated to task)</a:t>
            </a:r>
          </a:p>
          <a:p>
            <a:r>
              <a:rPr lang="en-US" dirty="0"/>
              <a:t>Unintentional</a:t>
            </a:r>
          </a:p>
          <a:p>
            <a:pPr lvl="1"/>
            <a:r>
              <a:rPr lang="en-US" dirty="0"/>
              <a:t>Momentary Distractions</a:t>
            </a:r>
          </a:p>
          <a:p>
            <a:pPr lvl="1"/>
            <a:r>
              <a:rPr lang="en-US" dirty="0"/>
              <a:t>Perseverative Task-Unrelated Thoughts</a:t>
            </a:r>
          </a:p>
        </p:txBody>
      </p:sp>
    </p:spTree>
    <p:extLst>
      <p:ext uri="{BB962C8B-B14F-4D97-AF65-F5344CB8AC3E}">
        <p14:creationId xmlns:p14="http://schemas.microsoft.com/office/powerpoint/2010/main" val="1603167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338-B807-A628-D9C3-965FA98F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Wandering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1324-BBCC-F0C8-D009-0F8B0902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 during learning (30-50% of time!)</a:t>
            </a:r>
            <a:br>
              <a:rPr lang="en-US" dirty="0"/>
            </a:br>
            <a:r>
              <a:rPr lang="en-US" dirty="0"/>
              <a:t>(Smith et al., 2018; </a:t>
            </a:r>
            <a:r>
              <a:rPr lang="en-US" dirty="0" err="1"/>
              <a:t>Wammes</a:t>
            </a:r>
            <a:r>
              <a:rPr lang="en-US" dirty="0"/>
              <a:t> et al., 2019; </a:t>
            </a:r>
            <a:r>
              <a:rPr lang="en-US" dirty="0" err="1"/>
              <a:t>Forrin</a:t>
            </a:r>
            <a:r>
              <a:rPr lang="en-US" dirty="0"/>
              <a:t> et al., 2021)</a:t>
            </a:r>
          </a:p>
        </p:txBody>
      </p:sp>
    </p:spTree>
    <p:extLst>
      <p:ext uri="{BB962C8B-B14F-4D97-AF65-F5344CB8AC3E}">
        <p14:creationId xmlns:p14="http://schemas.microsoft.com/office/powerpoint/2010/main" val="3940996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338-B807-A628-D9C3-965FA98F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Wandering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1324-BBCC-F0C8-D009-0F8B0902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 correlation to learning outcomes (Wong et al., in press)</a:t>
            </a:r>
          </a:p>
        </p:txBody>
      </p:sp>
    </p:spTree>
    <p:extLst>
      <p:ext uri="{BB962C8B-B14F-4D97-AF65-F5344CB8AC3E}">
        <p14:creationId xmlns:p14="http://schemas.microsoft.com/office/powerpoint/2010/main" val="27910916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1709-69AE-F45B-AB51-43DAB424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4</a:t>
            </a:r>
            <a:r>
              <a:rPr lang="en-US" baseline="30000" dirty="0"/>
              <a:t>th</a:t>
            </a:r>
            <a:r>
              <a:rPr lang="en-US" dirty="0"/>
              <a:t> type of engagement?</a:t>
            </a:r>
            <a:br>
              <a:rPr lang="en-US" dirty="0"/>
            </a:br>
            <a:r>
              <a:rPr lang="en-US" dirty="0"/>
              <a:t>(i.e. Reeve &amp; Tseng,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B55C-45ED-E882-CA24-41B18CEE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Agentic engagement -- “students’ constructive contribution into the flow of the instruction they receive”</a:t>
            </a:r>
          </a:p>
          <a:p>
            <a:endParaRPr lang="en-US" dirty="0"/>
          </a:p>
          <a:p>
            <a:r>
              <a:rPr lang="en-US" dirty="0"/>
              <a:t>Do students actively participate in learning activity?</a:t>
            </a:r>
            <a:br>
              <a:rPr lang="en-US" dirty="0"/>
            </a:br>
            <a:r>
              <a:rPr lang="en-US" dirty="0"/>
              <a:t>(Also see Chi’s ICAP framework)</a:t>
            </a:r>
          </a:p>
        </p:txBody>
      </p:sp>
    </p:spTree>
    <p:extLst>
      <p:ext uri="{BB962C8B-B14F-4D97-AF65-F5344CB8AC3E}">
        <p14:creationId xmlns:p14="http://schemas.microsoft.com/office/powerpoint/2010/main" val="487940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F46D-7886-14F5-5621-C07AB93B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A120-30F0-89C9-78A5-C915920CD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these forms of disengagement can be accurately detected, using either sensors or log data </a:t>
            </a:r>
          </a:p>
          <a:p>
            <a:r>
              <a:rPr lang="en-US" b="1" i="1" dirty="0"/>
              <a:t>Many</a:t>
            </a:r>
            <a:r>
              <a:rPr lang="en-US" dirty="0"/>
              <a:t> examples, too many to cite here</a:t>
            </a:r>
          </a:p>
          <a:p>
            <a:r>
              <a:rPr lang="en-US" dirty="0"/>
              <a:t>Log-based detection better for behavioral engagement than affective or cognitive engagement </a:t>
            </a:r>
          </a:p>
          <a:p>
            <a:pPr lvl="1"/>
            <a:r>
              <a:rPr lang="en-US" dirty="0"/>
              <a:t>Still better than chance for affective and cognitive</a:t>
            </a:r>
          </a:p>
        </p:txBody>
      </p:sp>
    </p:spTree>
    <p:extLst>
      <p:ext uri="{BB962C8B-B14F-4D97-AF65-F5344CB8AC3E}">
        <p14:creationId xmlns:p14="http://schemas.microsoft.com/office/powerpoint/2010/main" val="2261270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F46D-7886-14F5-5621-C07AB93B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A120-30F0-89C9-78A5-C915920CD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Sensor-based approaches usually more accurate but don’t always work (e.g. facial occlusion) (Bosch et al., 2015) and raise privacy and scalability concerns</a:t>
            </a:r>
          </a:p>
          <a:p>
            <a:r>
              <a:rPr lang="en-US" dirty="0"/>
              <a:t>Ongoing algorithmic bias challenges with sensor-based approaches, which can be addressed through careful effort (Hutt et al., in press)</a:t>
            </a:r>
          </a:p>
        </p:txBody>
      </p:sp>
    </p:spTree>
    <p:extLst>
      <p:ext uri="{BB962C8B-B14F-4D97-AF65-F5344CB8AC3E}">
        <p14:creationId xmlns:p14="http://schemas.microsoft.com/office/powerpoint/2010/main" val="3271204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1E4F-0D3E-18D0-212D-07BBE797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96D8-1631-2B8D-EACB-FAE5C190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Engagement is complex!</a:t>
            </a:r>
          </a:p>
          <a:p>
            <a:r>
              <a:rPr lang="en-US" dirty="0"/>
              <a:t>Some forms of engagement clearly associated with worse outcomes: gaming the system, mind wandering, boredom</a:t>
            </a:r>
          </a:p>
          <a:p>
            <a:r>
              <a:rPr lang="en-US" dirty="0"/>
              <a:t>Engagement can be detected and intervened on by adaptive learning systems</a:t>
            </a:r>
          </a:p>
        </p:txBody>
      </p:sp>
    </p:spTree>
    <p:extLst>
      <p:ext uri="{BB962C8B-B14F-4D97-AF65-F5344CB8AC3E}">
        <p14:creationId xmlns:p14="http://schemas.microsoft.com/office/powerpoint/2010/main" val="2088755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8E92-658C-CDB6-F5D4-5943DA3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5DC6-F6F7-F2C9-6C55-C0FDC0B3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student’s active involvement in a learning activity” (Christenson et al., 2012)</a:t>
            </a:r>
          </a:p>
        </p:txBody>
      </p:sp>
    </p:spTree>
    <p:extLst>
      <p:ext uri="{BB962C8B-B14F-4D97-AF65-F5344CB8AC3E}">
        <p14:creationId xmlns:p14="http://schemas.microsoft.com/office/powerpoint/2010/main" val="84321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Several perspectives on engagement in the literature</a:t>
            </a:r>
          </a:p>
          <a:p>
            <a:r>
              <a:rPr lang="en-US" dirty="0"/>
              <a:t>Fredericks, </a:t>
            </a:r>
            <a:r>
              <a:rPr lang="en-US" dirty="0" err="1"/>
              <a:t>Blumenfeld</a:t>
            </a:r>
            <a:r>
              <a:rPr lang="en-US" dirty="0"/>
              <a:t>, and Paris (2004) refer to</a:t>
            </a:r>
          </a:p>
          <a:p>
            <a:pPr lvl="1"/>
            <a:r>
              <a:rPr lang="en-US" dirty="0"/>
              <a:t>Behavioral engagement – persistence, effort, attention, participation, involvement</a:t>
            </a:r>
          </a:p>
          <a:p>
            <a:pPr lvl="1"/>
            <a:r>
              <a:rPr lang="en-US" dirty="0"/>
              <a:t>Cognitive engagement – cognitive investment in learning, meta-cognition, self-regulated learning</a:t>
            </a:r>
          </a:p>
          <a:p>
            <a:pPr lvl="1"/>
            <a:r>
              <a:rPr lang="en-US" dirty="0"/>
              <a:t>Emotional/affective engagement – emotional reactions to learning situation, including interest, boredom, happiness, anxiety,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4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Early work on behavioral engagement tended to focus primarily on whether a student was on-task or off-task (e.g. Carroll, 1963; </a:t>
            </a:r>
            <a:r>
              <a:rPr lang="en-US" dirty="0" err="1"/>
              <a:t>Lahaderne</a:t>
            </a:r>
            <a:r>
              <a:rPr lang="en-US" dirty="0"/>
              <a:t>, 1968; </a:t>
            </a:r>
            <a:r>
              <a:rPr lang="en-US" dirty="0" err="1"/>
              <a:t>Karweit</a:t>
            </a:r>
            <a:r>
              <a:rPr lang="en-US" dirty="0"/>
              <a:t> &amp; </a:t>
            </a:r>
            <a:r>
              <a:rPr lang="en-US" dirty="0" err="1"/>
              <a:t>Slavin</a:t>
            </a:r>
            <a:r>
              <a:rPr lang="en-US" dirty="0"/>
              <a:t>, 1981, 1982)</a:t>
            </a:r>
            <a:endParaRPr lang="en-US" dirty="0">
              <a:cs typeface="Bookman Old Style"/>
            </a:endParaRPr>
          </a:p>
          <a:p>
            <a:endParaRPr lang="en-US" dirty="0"/>
          </a:p>
          <a:p>
            <a:r>
              <a:rPr lang="en-US" dirty="0"/>
              <a:t>Work since then has realized that it’s a lot more complex than that (cf. Finn, 1993; Finn et al., 1995; Baker et al., 2004; </a:t>
            </a:r>
            <a:r>
              <a:rPr lang="en-US" dirty="0" err="1"/>
              <a:t>Ocumpaugh</a:t>
            </a:r>
            <a:r>
              <a:rPr lang="en-US" dirty="0"/>
              <a:t> et al., 2016; Li &amp; Rachel Baker, 2016; Fischer et al., 2020)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Behavioral Engagement in </a:t>
            </a:r>
            <a:br>
              <a:rPr lang="en-US" dirty="0"/>
            </a:br>
            <a:r>
              <a:rPr lang="en-US" dirty="0"/>
              <a:t>Adaptive Learning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1822</Words>
  <Application>Microsoft Office PowerPoint</Application>
  <PresentationFormat>On-screen Show (4:3)</PresentationFormat>
  <Paragraphs>214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Adaptive Learning Systems</vt:lpstr>
      <vt:lpstr>Welcome!</vt:lpstr>
      <vt:lpstr>This week</vt:lpstr>
      <vt:lpstr>Engagement</vt:lpstr>
      <vt:lpstr>What is engagement?</vt:lpstr>
      <vt:lpstr>Engagement</vt:lpstr>
      <vt:lpstr>Engagement</vt:lpstr>
      <vt:lpstr>Behavioral Engagement</vt:lpstr>
      <vt:lpstr>Behavioral Engagement in  Adaptive Learning Systems</vt:lpstr>
      <vt:lpstr>Off-Task Behavior</vt:lpstr>
      <vt:lpstr>Off-Task Behavior</vt:lpstr>
      <vt:lpstr>Off-Task Behavior</vt:lpstr>
      <vt:lpstr>Off-Task Behavior</vt:lpstr>
      <vt:lpstr>Off-Task Behavior</vt:lpstr>
      <vt:lpstr>Off-Task Behavior</vt:lpstr>
      <vt:lpstr>Gaming the System</vt:lpstr>
      <vt:lpstr>Careless Errors</vt:lpstr>
      <vt:lpstr>Inexplicable (WTF) Behavior</vt:lpstr>
      <vt:lpstr>Behavioral Engagement Matters</vt:lpstr>
      <vt:lpstr>Gaming the System associated with</vt:lpstr>
      <vt:lpstr>Carelessness associated with</vt:lpstr>
      <vt:lpstr>Off-task behavior associated with</vt:lpstr>
      <vt:lpstr>Off-task behavior in traditional classrooms</vt:lpstr>
      <vt:lpstr>Other findings about off-task behavior</vt:lpstr>
      <vt:lpstr>Addressing behavioral disengagement</vt:lpstr>
      <vt:lpstr>Embed Scooter.avi (1) here</vt:lpstr>
      <vt:lpstr>Addressing behavioral disengagement</vt:lpstr>
      <vt:lpstr>Progress Charts (Arroyo et al., 2007)</vt:lpstr>
      <vt:lpstr>Addressing behavioral disengagement</vt:lpstr>
      <vt:lpstr>Addressing behavioral disengagement</vt:lpstr>
      <vt:lpstr>Affective Engagement</vt:lpstr>
      <vt:lpstr>A lot of shifts in theory on affect over the last 20 years</vt:lpstr>
      <vt:lpstr>Basic Emotions (Ekman, 1978)</vt:lpstr>
      <vt:lpstr>Who are these people?</vt:lpstr>
      <vt:lpstr>Does anyone really look like this  in real life?</vt:lpstr>
      <vt:lpstr>Academic Emotions most common during real-world learning</vt:lpstr>
      <vt:lpstr>Core academic emotions</vt:lpstr>
      <vt:lpstr>PowerPoint Presentation</vt:lpstr>
      <vt:lpstr>Engaged Concentration</vt:lpstr>
      <vt:lpstr>Considerable variation in affective engagement in different learning activities</vt:lpstr>
      <vt:lpstr>Affective Engagement matters</vt:lpstr>
      <vt:lpstr>Affective Engagement matters</vt:lpstr>
      <vt:lpstr>Intervention</vt:lpstr>
      <vt:lpstr>AutoTutor (D’Mello et al., 2011)</vt:lpstr>
      <vt:lpstr>TC3Sim (DeFalco et al., 2018)</vt:lpstr>
      <vt:lpstr>TC3Sim (DeFalco et al., 2018)</vt:lpstr>
      <vt:lpstr>MathSpring (Arroyo et al., 2011)</vt:lpstr>
      <vt:lpstr>Cognitive Engagement</vt:lpstr>
      <vt:lpstr>Cognitive Engagement</vt:lpstr>
      <vt:lpstr>Mind Wandering</vt:lpstr>
      <vt:lpstr>Mind Wandering</vt:lpstr>
      <vt:lpstr>Mind Wandering</vt:lpstr>
      <vt:lpstr>A 4th type of engagement? (i.e. Reeve &amp; Tseng, 2011)</vt:lpstr>
      <vt:lpstr>Detection</vt:lpstr>
      <vt:lpstr>Detection</vt:lpstr>
      <vt:lpstr>Key take-aways</vt:lpstr>
      <vt:lpstr>The End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 Baker</cp:lastModifiedBy>
  <cp:revision>919</cp:revision>
  <dcterms:created xsi:type="dcterms:W3CDTF">2010-01-07T20:34:12Z</dcterms:created>
  <dcterms:modified xsi:type="dcterms:W3CDTF">2023-09-27T15:19:54Z</dcterms:modified>
</cp:coreProperties>
</file>