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848" r:id="rId3"/>
    <p:sldId id="849" r:id="rId4"/>
    <p:sldId id="869" r:id="rId5"/>
    <p:sldId id="850" r:id="rId6"/>
    <p:sldId id="85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E450ECB-0C65-4AF3-957C-153223C1837D}">
          <p14:sldIdLst>
            <p14:sldId id="256"/>
            <p14:sldId id="848"/>
            <p14:sldId id="849"/>
            <p14:sldId id="869"/>
            <p14:sldId id="850"/>
            <p14:sldId id="85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82360" autoAdjust="0"/>
  </p:normalViewPr>
  <p:slideViewPr>
    <p:cSldViewPr>
      <p:cViewPr varScale="1">
        <p:scale>
          <a:sx n="64" d="100"/>
          <a:sy n="64" d="100"/>
        </p:scale>
        <p:origin x="135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8/18/2023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Adaptive Learning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EDUC5183</a:t>
            </a:r>
            <a:br>
              <a:rPr lang="en-US" dirty="0"/>
            </a:br>
            <a:r>
              <a:rPr lang="en-US" dirty="0"/>
              <a:t>Summer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70EB2-F2E7-1E44-685E-5A8448228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Writing Pal </a:t>
            </a:r>
            <a:br>
              <a:rPr lang="en-US" dirty="0"/>
            </a:br>
            <a:r>
              <a:rPr lang="en-US" dirty="0"/>
              <a:t>(Roscoe &amp; McNamara, 2013;</a:t>
            </a:r>
            <a:br>
              <a:rPr lang="en-US" dirty="0"/>
            </a:br>
            <a:r>
              <a:rPr lang="en-US" dirty="0"/>
              <a:t>Crossley et al., 2016)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25FEC-1442-239F-2DEA-EFE1E1807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/>
          <a:lstStyle/>
          <a:p>
            <a:r>
              <a:rPr lang="en-US" dirty="0"/>
              <a:t>Legitimacy</a:t>
            </a:r>
          </a:p>
          <a:p>
            <a:pPr lvl="1"/>
            <a:r>
              <a:rPr lang="en-US" dirty="0"/>
              <a:t>Non-words</a:t>
            </a:r>
          </a:p>
          <a:p>
            <a:r>
              <a:rPr lang="en-US" dirty="0"/>
              <a:t>Length</a:t>
            </a:r>
          </a:p>
          <a:p>
            <a:r>
              <a:rPr lang="en-US" dirty="0"/>
              <a:t>Relevance</a:t>
            </a:r>
          </a:p>
          <a:p>
            <a:pPr lvl="1"/>
            <a:r>
              <a:rPr lang="en-US" dirty="0"/>
              <a:t>Presence of key words</a:t>
            </a:r>
          </a:p>
          <a:p>
            <a:r>
              <a:rPr lang="en-US" dirty="0"/>
              <a:t>Structure</a:t>
            </a:r>
          </a:p>
          <a:p>
            <a:pPr lvl="1"/>
            <a:r>
              <a:rPr lang="en-US" dirty="0"/>
              <a:t>Number of paragraphs</a:t>
            </a:r>
          </a:p>
        </p:txBody>
      </p:sp>
    </p:spTree>
    <p:extLst>
      <p:ext uri="{BB962C8B-B14F-4D97-AF65-F5344CB8AC3E}">
        <p14:creationId xmlns:p14="http://schemas.microsoft.com/office/powerpoint/2010/main" val="452981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70EB2-F2E7-1E44-685E-5A8448228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PEG (Perelman, 2015)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25FEC-1442-239F-2DEA-EFE1E1807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Usage (Grammar Errors)</a:t>
            </a:r>
          </a:p>
          <a:p>
            <a:pPr lvl="1"/>
            <a:r>
              <a:rPr lang="en-US" dirty="0"/>
              <a:t>Articles</a:t>
            </a:r>
          </a:p>
          <a:p>
            <a:pPr lvl="1"/>
            <a:r>
              <a:rPr lang="en-US" dirty="0"/>
              <a:t>Commonly confused words</a:t>
            </a:r>
          </a:p>
          <a:p>
            <a:pPr lvl="1"/>
            <a:r>
              <a:rPr lang="en-US" dirty="0"/>
              <a:t>Preposition errors</a:t>
            </a:r>
          </a:p>
          <a:p>
            <a:r>
              <a:rPr lang="en-US" dirty="0"/>
              <a:t>Organization &amp; Development</a:t>
            </a:r>
          </a:p>
          <a:p>
            <a:pPr lvl="1"/>
            <a:r>
              <a:rPr lang="en-US" dirty="0"/>
              <a:t>Finding and improving thesis statements</a:t>
            </a:r>
          </a:p>
          <a:p>
            <a:pPr lvl="1"/>
            <a:r>
              <a:rPr lang="en-US" dirty="0"/>
              <a:t>Sufficient number of supporting ideas</a:t>
            </a:r>
          </a:p>
        </p:txBody>
      </p:sp>
    </p:spTree>
    <p:extLst>
      <p:ext uri="{BB962C8B-B14F-4D97-AF65-F5344CB8AC3E}">
        <p14:creationId xmlns:p14="http://schemas.microsoft.com/office/powerpoint/2010/main" val="3515036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D7758-8C42-5DA1-B652-42BFA188C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WriteToLearn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(Foltz &amp; Rosenstein, 2015)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4FEB9-FEA5-0C22-FDB9-6C2B0D416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Ideas</a:t>
            </a:r>
          </a:p>
          <a:p>
            <a:r>
              <a:rPr lang="en-US" dirty="0"/>
              <a:t>Organization</a:t>
            </a:r>
          </a:p>
          <a:p>
            <a:r>
              <a:rPr lang="en-US" dirty="0"/>
              <a:t>Conventions</a:t>
            </a:r>
          </a:p>
          <a:p>
            <a:r>
              <a:rPr lang="en-US" dirty="0"/>
              <a:t>Word choice</a:t>
            </a:r>
          </a:p>
          <a:p>
            <a:r>
              <a:rPr lang="en-US" dirty="0"/>
              <a:t>Sentence fluency</a:t>
            </a:r>
          </a:p>
        </p:txBody>
      </p:sp>
    </p:spTree>
    <p:extLst>
      <p:ext uri="{BB962C8B-B14F-4D97-AF65-F5344CB8AC3E}">
        <p14:creationId xmlns:p14="http://schemas.microsoft.com/office/powerpoint/2010/main" val="2265952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70EB2-F2E7-1E44-685E-5A8448228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 Write (Huang &amp; Wilson, 2021)</a:t>
            </a:r>
            <a:br>
              <a:rPr lang="en-US" dirty="0"/>
            </a:br>
            <a:r>
              <a:rPr lang="en-US" dirty="0"/>
              <a:t>Later version of PEG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25FEC-1442-239F-2DEA-EFE1E1807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2E2E2E"/>
                </a:solidFill>
                <a:latin typeface="NexusSerif"/>
              </a:rPr>
              <a:t>Spelling and Grammar</a:t>
            </a:r>
          </a:p>
          <a:p>
            <a:endParaRPr lang="en-US" dirty="0">
              <a:solidFill>
                <a:srgbClr val="2E2E2E"/>
              </a:solidFill>
              <a:latin typeface="NexusSerif"/>
            </a:endParaRPr>
          </a:p>
          <a:p>
            <a:r>
              <a:rPr lang="en-US" dirty="0">
                <a:solidFill>
                  <a:srgbClr val="2E2E2E"/>
                </a:solidFill>
                <a:latin typeface="NexusSerif"/>
              </a:rPr>
              <a:t>I</a:t>
            </a:r>
            <a:r>
              <a:rPr lang="en-US" b="0" i="0" dirty="0">
                <a:solidFill>
                  <a:srgbClr val="2E2E2E"/>
                </a:solidFill>
                <a:effectLst/>
                <a:latin typeface="NexusSerif"/>
              </a:rPr>
              <a:t>dea development</a:t>
            </a:r>
          </a:p>
          <a:p>
            <a:r>
              <a:rPr lang="en-US" dirty="0">
                <a:solidFill>
                  <a:srgbClr val="2E2E2E"/>
                </a:solidFill>
                <a:latin typeface="NexusSerif"/>
              </a:rPr>
              <a:t>O</a:t>
            </a:r>
            <a:r>
              <a:rPr lang="en-US" b="0" i="0" dirty="0">
                <a:solidFill>
                  <a:srgbClr val="2E2E2E"/>
                </a:solidFill>
                <a:effectLst/>
                <a:latin typeface="NexusSerif"/>
              </a:rPr>
              <a:t>rganization</a:t>
            </a:r>
          </a:p>
          <a:p>
            <a:r>
              <a:rPr lang="en-US" dirty="0">
                <a:solidFill>
                  <a:srgbClr val="2E2E2E"/>
                </a:solidFill>
                <a:latin typeface="NexusSerif"/>
              </a:rPr>
              <a:t>S</a:t>
            </a:r>
            <a:r>
              <a:rPr lang="en-US" b="0" i="0" dirty="0">
                <a:solidFill>
                  <a:srgbClr val="2E2E2E"/>
                </a:solidFill>
                <a:effectLst/>
                <a:latin typeface="NexusSerif"/>
              </a:rPr>
              <a:t>tyle</a:t>
            </a:r>
          </a:p>
          <a:p>
            <a:r>
              <a:rPr lang="en-US" dirty="0">
                <a:solidFill>
                  <a:srgbClr val="2E2E2E"/>
                </a:solidFill>
                <a:latin typeface="NexusSerif"/>
              </a:rPr>
              <a:t>S</a:t>
            </a:r>
            <a:r>
              <a:rPr lang="en-US" b="0" i="0" dirty="0">
                <a:solidFill>
                  <a:srgbClr val="2E2E2E"/>
                </a:solidFill>
                <a:effectLst/>
                <a:latin typeface="NexusSerif"/>
              </a:rPr>
              <a:t>entence fluency</a:t>
            </a:r>
          </a:p>
          <a:p>
            <a:r>
              <a:rPr lang="en-US" b="0" i="0" dirty="0">
                <a:solidFill>
                  <a:srgbClr val="2E2E2E"/>
                </a:solidFill>
                <a:effectLst/>
                <a:latin typeface="NexusSerif"/>
              </a:rPr>
              <a:t>Word choice</a:t>
            </a:r>
          </a:p>
          <a:p>
            <a:r>
              <a:rPr lang="en-US" dirty="0">
                <a:solidFill>
                  <a:srgbClr val="2E2E2E"/>
                </a:solidFill>
                <a:latin typeface="NexusSerif"/>
              </a:rPr>
              <a:t>C</a:t>
            </a:r>
            <a:r>
              <a:rPr lang="en-US" b="0" i="0" dirty="0">
                <a:solidFill>
                  <a:srgbClr val="2E2E2E"/>
                </a:solidFill>
                <a:effectLst/>
                <a:latin typeface="NexusSerif"/>
              </a:rPr>
              <a:t>onventions</a:t>
            </a:r>
          </a:p>
          <a:p>
            <a:endParaRPr lang="en-US" dirty="0">
              <a:solidFill>
                <a:srgbClr val="2E2E2E"/>
              </a:solidFill>
              <a:latin typeface="NexusSerif"/>
            </a:endParaRPr>
          </a:p>
        </p:txBody>
      </p:sp>
    </p:spTree>
    <p:extLst>
      <p:ext uri="{BB962C8B-B14F-4D97-AF65-F5344CB8AC3E}">
        <p14:creationId xmlns:p14="http://schemas.microsoft.com/office/powerpoint/2010/main" val="2588618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8792E-8146-1B77-9E53-8B51D91BA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Pigai</a:t>
            </a:r>
            <a:r>
              <a:rPr lang="en-US" dirty="0"/>
              <a:t> (Gao, 2021)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5B851-8EB8-28FC-2F1F-75D305E0C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6990F2-78C9-27AB-E9C7-1B19692184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63353"/>
            <a:ext cx="9144000" cy="313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406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</TotalTime>
  <Words>114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NexusSerif</vt:lpstr>
      <vt:lpstr>Arial</vt:lpstr>
      <vt:lpstr>Calibri</vt:lpstr>
      <vt:lpstr>Office Theme</vt:lpstr>
      <vt:lpstr>Adaptive Learning Systems</vt:lpstr>
      <vt:lpstr>Writing Pal  (Roscoe &amp; McNamara, 2013; Crossley et al., 2016)</vt:lpstr>
      <vt:lpstr>PEG (Perelman, 2015)</vt:lpstr>
      <vt:lpstr>WriteToLearn  (Foltz &amp; Rosenstein, 2015)</vt:lpstr>
      <vt:lpstr>MI Write (Huang &amp; Wilson, 2021) Later version of PEG</vt:lpstr>
      <vt:lpstr>Pigai (Gao, 2021)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</cp:lastModifiedBy>
  <cp:revision>747</cp:revision>
  <dcterms:created xsi:type="dcterms:W3CDTF">2010-01-07T20:34:12Z</dcterms:created>
  <dcterms:modified xsi:type="dcterms:W3CDTF">2023-08-18T13:08:57Z</dcterms:modified>
</cp:coreProperties>
</file>