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4" r:id="rId4"/>
    <p:sldId id="380" r:id="rId5"/>
    <p:sldId id="381" r:id="rId6"/>
    <p:sldId id="399" r:id="rId7"/>
    <p:sldId id="259" r:id="rId8"/>
    <p:sldId id="262" r:id="rId9"/>
    <p:sldId id="264" r:id="rId10"/>
    <p:sldId id="400" r:id="rId11"/>
    <p:sldId id="401" r:id="rId12"/>
    <p:sldId id="265" r:id="rId13"/>
    <p:sldId id="266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377" r:id="rId24"/>
    <p:sldId id="269" r:id="rId25"/>
    <p:sldId id="271" r:id="rId26"/>
    <p:sldId id="272" r:id="rId27"/>
    <p:sldId id="396" r:id="rId28"/>
    <p:sldId id="394" r:id="rId29"/>
    <p:sldId id="412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5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term, </a:t>
            </a:r>
            <a:r>
              <a:rPr lang="en-US" dirty="0" smtClean="0"/>
              <a:t>2012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12, 2012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said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3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expected that you come to class</a:t>
            </a:r>
          </a:p>
          <a:p>
            <a:pPr lvl="1"/>
            <a:r>
              <a:rPr lang="en-US" dirty="0" smtClean="0"/>
              <a:t>I will not be taking attendance</a:t>
            </a:r>
          </a:p>
          <a:p>
            <a:pPr lvl="1"/>
            <a:endParaRPr lang="en-US" dirty="0"/>
          </a:p>
          <a:p>
            <a:r>
              <a:rPr lang="en-US" dirty="0" smtClean="0"/>
              <a:t>It is expected that you be prepared for class by skimming the readings to the point where you can participate effectively in class discussion</a:t>
            </a:r>
          </a:p>
          <a:p>
            <a:pPr lvl="1"/>
            <a:r>
              <a:rPr lang="en-US" dirty="0" smtClean="0"/>
              <a:t>I will not be giving quizzes</a:t>
            </a:r>
          </a:p>
          <a:p>
            <a:pPr lvl="1"/>
            <a:endParaRPr lang="en-US" dirty="0"/>
          </a:p>
          <a:p>
            <a:r>
              <a:rPr lang="en-US" dirty="0" smtClean="0"/>
              <a:t>This is your education, make the most of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2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course covers key methods useful for quantitative research in the Learning Sciences, </a:t>
            </a:r>
            <a:r>
              <a:rPr lang="en-US" dirty="0" smtClean="0"/>
              <a:t>as </a:t>
            </a:r>
            <a:r>
              <a:rPr lang="en-US" dirty="0"/>
              <a:t>well as the Social Sciences more generally. </a:t>
            </a:r>
            <a:endParaRPr lang="en-US" dirty="0" smtClean="0"/>
          </a:p>
          <a:p>
            <a:r>
              <a:rPr lang="en-US" dirty="0" smtClean="0"/>
              <a:t>You will </a:t>
            </a:r>
            <a:r>
              <a:rPr lang="en-US" dirty="0"/>
              <a:t>learn how – and equally importantly, </a:t>
            </a:r>
            <a:r>
              <a:rPr lang="en-US" dirty="0" smtClean="0"/>
              <a:t>when and </a:t>
            </a:r>
            <a:r>
              <a:rPr lang="en-US" dirty="0"/>
              <a:t>why – to use a range of analytic and quantitative methods.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10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choose 6 of them to complete</a:t>
            </a:r>
          </a:p>
          <a:p>
            <a:pPr lvl="1"/>
            <a:r>
              <a:rPr lang="en-US" dirty="0" smtClean="0"/>
              <a:t>3 from the first 5 (e.g. HW 1-5)</a:t>
            </a:r>
          </a:p>
          <a:p>
            <a:pPr lvl="1"/>
            <a:r>
              <a:rPr lang="en-US" dirty="0" smtClean="0"/>
              <a:t>3 from the second 5 (e.g. HW 6-10)</a:t>
            </a:r>
          </a:p>
          <a:p>
            <a:endParaRPr lang="en-US" dirty="0"/>
          </a:p>
          <a:p>
            <a:r>
              <a:rPr lang="en-US" dirty="0" smtClean="0"/>
              <a:t>The first 5 will be available at the next regularly scheduled class session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Homeworks</a:t>
            </a:r>
            <a:r>
              <a:rPr lang="en-US" dirty="0" smtClean="0"/>
              <a:t> will be </a:t>
            </a:r>
            <a:r>
              <a:rPr lang="en-US" dirty="0"/>
              <a:t>due at least 3 hours before the beginning </a:t>
            </a:r>
            <a:r>
              <a:rPr lang="en-US" dirty="0" smtClean="0"/>
              <a:t>of </a:t>
            </a:r>
            <a:r>
              <a:rPr lang="en-US" dirty="0"/>
              <a:t>class (e.g. noon</a:t>
            </a:r>
            <a:r>
              <a:rPr lang="en-US" dirty="0" smtClean="0"/>
              <a:t>) on the due date</a:t>
            </a:r>
          </a:p>
          <a:p>
            <a:endParaRPr lang="en-US" dirty="0"/>
          </a:p>
          <a:p>
            <a:r>
              <a:rPr lang="en-US" dirty="0" smtClean="0"/>
              <a:t>Since you have a choice of </a:t>
            </a:r>
            <a:r>
              <a:rPr lang="en-US" dirty="0" err="1" smtClean="0"/>
              <a:t>homeworks</a:t>
            </a:r>
            <a:r>
              <a:rPr lang="en-US" dirty="0" smtClean="0"/>
              <a:t>, extensions will only be granted for instructor error or extreme circumstances</a:t>
            </a:r>
          </a:p>
          <a:p>
            <a:pPr lvl="1"/>
            <a:r>
              <a:rPr lang="en-US" dirty="0" smtClean="0"/>
              <a:t>Outside of these situations, late = 0 credit</a:t>
            </a:r>
          </a:p>
          <a:p>
            <a:endParaRPr lang="en-US" dirty="0" smtClean="0"/>
          </a:p>
          <a:p>
            <a:r>
              <a:rPr lang="en-US" dirty="0" err="1" smtClean="0"/>
              <a:t>Homeworks</a:t>
            </a:r>
            <a:r>
              <a:rPr lang="en-US" dirty="0" smtClean="0"/>
              <a:t> will be due </a:t>
            </a:r>
            <a:r>
              <a:rPr lang="en-US" b="1" i="1" dirty="0" smtClean="0"/>
              <a:t>before</a:t>
            </a:r>
            <a:r>
              <a:rPr lang="en-US" dirty="0" smtClean="0"/>
              <a:t> the class session where their topic is discussed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not your usual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homework is assigned after the topic is discussed in class, to reinforce what is learned</a:t>
            </a:r>
          </a:p>
          <a:p>
            <a:endParaRPr lang="en-US" dirty="0"/>
          </a:p>
          <a:p>
            <a:r>
              <a:rPr lang="en-US" dirty="0" smtClean="0"/>
              <a:t>This homework is due </a:t>
            </a:r>
            <a:r>
              <a:rPr lang="en-US" b="1" i="1" dirty="0" smtClean="0"/>
              <a:t>before</a:t>
            </a:r>
            <a:r>
              <a:rPr lang="en-US" dirty="0" smtClean="0"/>
              <a:t> the topic is discussed in class, to enable us to talk more concretely about the topic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0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r>
              <a:rPr lang="en-US" dirty="0" smtClean="0"/>
              <a:t> will not require flawless, perfect execution</a:t>
            </a:r>
          </a:p>
          <a:p>
            <a:endParaRPr lang="en-US" dirty="0"/>
          </a:p>
          <a:p>
            <a:r>
              <a:rPr lang="en-US" dirty="0" smtClean="0"/>
              <a:t>They will require personal discovery and learning from text resources</a:t>
            </a:r>
          </a:p>
          <a:p>
            <a:endParaRPr lang="en-US" dirty="0"/>
          </a:p>
          <a:p>
            <a:r>
              <a:rPr lang="en-US" dirty="0" smtClean="0"/>
              <a:t>Giving you a base to learn more from class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4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be prepared to discuss your </a:t>
            </a:r>
            <a:r>
              <a:rPr lang="en-US" dirty="0" smtClean="0"/>
              <a:t>work </a:t>
            </a:r>
            <a:r>
              <a:rPr lang="en-US" dirty="0"/>
              <a:t>in class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do not need to create </a:t>
            </a:r>
            <a:r>
              <a:rPr lang="en-US" dirty="0" smtClean="0"/>
              <a:t>slides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be prepared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have your assignment </a:t>
            </a:r>
            <a:r>
              <a:rPr lang="en-US" dirty="0" smtClean="0"/>
              <a:t>projected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discuss aspects of your assignment in </a:t>
            </a:r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56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your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you to learn what you can from the readings and homework</a:t>
            </a:r>
          </a:p>
          <a:p>
            <a:endParaRPr lang="en-US" dirty="0"/>
          </a:p>
          <a:p>
            <a:r>
              <a:rPr lang="en-US" dirty="0" smtClean="0"/>
              <a:t>And then we’ll leverage my experience in discussing the issues the readings and </a:t>
            </a:r>
            <a:r>
              <a:rPr lang="en-US" dirty="0" err="1" smtClean="0"/>
              <a:t>homeworks</a:t>
            </a:r>
            <a:r>
              <a:rPr lang="en-US" dirty="0" smtClean="0"/>
              <a:t> bring forth</a:t>
            </a:r>
          </a:p>
        </p:txBody>
      </p:sp>
    </p:spTree>
    <p:extLst>
      <p:ext uri="{BB962C8B-B14F-4D97-AF65-F5344CB8AC3E}">
        <p14:creationId xmlns:p14="http://schemas.microsoft.com/office/powerpoint/2010/main" val="1362720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assignments for this class are individual assignments</a:t>
            </a:r>
          </a:p>
          <a:p>
            <a:pPr lvl="1"/>
            <a:r>
              <a:rPr lang="en-US" dirty="0" smtClean="0"/>
              <a:t>You must turn in your own work</a:t>
            </a:r>
          </a:p>
          <a:p>
            <a:pPr lvl="1"/>
            <a:r>
              <a:rPr lang="en-US" dirty="0" smtClean="0"/>
              <a:t>It cannot be identical to another student’s work</a:t>
            </a:r>
          </a:p>
          <a:p>
            <a:pPr lvl="1"/>
            <a:r>
              <a:rPr lang="en-US" dirty="0" smtClean="0"/>
              <a:t>The goal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 smtClean="0"/>
              <a:t>However, you are welcome to discuss the readings or technical details of the assignments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Administrative </a:t>
            </a:r>
            <a:r>
              <a:rPr lang="en-US" dirty="0" smtClean="0">
                <a:solidFill>
                  <a:srgbClr val="FF0000"/>
                </a:solidFill>
              </a:rPr>
              <a:t>Stuff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Buford can’t figure out the UI for the software tool. Alpharetta helps him with the UI</a:t>
            </a:r>
          </a:p>
          <a:p>
            <a:pPr lvl="1"/>
            <a:r>
              <a:rPr lang="en-US" dirty="0" smtClean="0"/>
              <a:t>OK!</a:t>
            </a:r>
          </a:p>
          <a:p>
            <a:endParaRPr lang="en-US" dirty="0"/>
          </a:p>
          <a:p>
            <a:r>
              <a:rPr lang="en-US" dirty="0" smtClean="0"/>
              <a:t>Deanna is struggling to understand the item parameter in PFA to set up the mathematical model. </a:t>
            </a:r>
            <a:r>
              <a:rPr lang="en-US" dirty="0" err="1" smtClean="0"/>
              <a:t>Carlito</a:t>
            </a:r>
            <a:r>
              <a:rPr lang="en-US" dirty="0" smtClean="0"/>
              <a:t> explains it to her.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Fernando and </a:t>
            </a:r>
            <a:r>
              <a:rPr lang="en-US" dirty="0" err="1" smtClean="0"/>
              <a:t>Evie</a:t>
            </a:r>
            <a:r>
              <a:rPr lang="en-US" dirty="0" smtClean="0"/>
              <a:t> do the assignment together from beginning to end, but write it up separately. </a:t>
            </a:r>
          </a:p>
          <a:p>
            <a:pPr lvl="1"/>
            <a:r>
              <a:rPr lang="en-US" dirty="0" smtClean="0"/>
              <a:t>Not OK</a:t>
            </a:r>
          </a:p>
          <a:p>
            <a:endParaRPr lang="en-US" dirty="0"/>
          </a:p>
          <a:p>
            <a:r>
              <a:rPr lang="en-US" dirty="0" smtClean="0"/>
              <a:t>Giorgio and Hannah do the assignment separately, but discuss their approaches over lunch 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Plagiarism and </a:t>
            </a:r>
            <a:r>
              <a:rPr lang="en-US" dirty="0" smtClean="0"/>
              <a:t>Cheating: </a:t>
            </a:r>
            <a:br>
              <a:rPr lang="en-US" dirty="0" smtClean="0"/>
            </a:br>
            <a:r>
              <a:rPr lang="en-US" dirty="0" smtClean="0"/>
              <a:t>Boilerplate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Don’t do it</a:t>
            </a:r>
          </a:p>
          <a:p>
            <a:endParaRPr lang="en-US" dirty="0"/>
          </a:p>
          <a:p>
            <a:r>
              <a:rPr lang="en-US" dirty="0" smtClean="0"/>
              <a:t>If you have any questions about what it is, talk to me </a:t>
            </a:r>
            <a:r>
              <a:rPr lang="en-US" b="1" i="1" dirty="0" smtClean="0"/>
              <a:t>before</a:t>
            </a:r>
            <a:r>
              <a:rPr lang="en-US" dirty="0" smtClean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 smtClean="0"/>
              <a:t>University regulations will be followed to the </a:t>
            </a:r>
            <a:r>
              <a:rPr lang="en-US" dirty="0" smtClean="0"/>
              <a:t>letter</a:t>
            </a:r>
          </a:p>
          <a:p>
            <a:endParaRPr lang="en-US" dirty="0"/>
          </a:p>
          <a:p>
            <a:r>
              <a:rPr lang="en-US" dirty="0" smtClean="0"/>
              <a:t>That said, given these assignments, I am really not worried about this problem in this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6 of 10 Assignments </a:t>
            </a:r>
            <a:endParaRPr lang="en-US" dirty="0" smtClean="0"/>
          </a:p>
          <a:p>
            <a:pPr lvl="1"/>
            <a:r>
              <a:rPr lang="en-US" dirty="0" smtClean="0"/>
              <a:t>15</a:t>
            </a:r>
            <a:r>
              <a:rPr lang="en-US" dirty="0"/>
              <a:t>% each (up to a maximum of 90%) </a:t>
            </a:r>
          </a:p>
          <a:p>
            <a:r>
              <a:rPr lang="en-US" dirty="0" smtClean="0"/>
              <a:t>Class </a:t>
            </a:r>
            <a:r>
              <a:rPr lang="en-US" dirty="0"/>
              <a:t>participation 10%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PLUS: For every homework, there will be a special bonus of 20% for the best hand‐in. “Best” will be </a:t>
            </a:r>
            <a:r>
              <a:rPr lang="en-US" dirty="0" smtClean="0"/>
              <a:t>defined </a:t>
            </a:r>
            <a:r>
              <a:rPr lang="en-US" dirty="0"/>
              <a:t>in each assignment.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an incredibly painful and grueling examination on April 1</a:t>
            </a:r>
          </a:p>
          <a:p>
            <a:endParaRPr lang="en-US" dirty="0" smtClean="0"/>
          </a:p>
          <a:p>
            <a:r>
              <a:rPr lang="en-US" dirty="0" smtClean="0"/>
              <a:t>Fortunately, it will count for 0% of your grade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Accommodations for Students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syllabus and then see me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the syllabus, schedule, or administrative topics?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 are you here?</a:t>
            </a:r>
          </a:p>
          <a:p>
            <a:endParaRPr lang="en-US" dirty="0" smtClean="0"/>
          </a:p>
          <a:p>
            <a:r>
              <a:rPr lang="en-US" dirty="0" smtClean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 smtClean="0"/>
              <a:t>What kind of methods do you see yourself wanting to use in the future?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OPTIONAL</a:t>
            </a:r>
            <a:r>
              <a:rPr lang="en-US" dirty="0" smtClean="0"/>
              <a:t> Next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January </a:t>
            </a:r>
            <a:r>
              <a:rPr lang="en-US" dirty="0" smtClean="0"/>
              <a:t>16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Optional Fun Session: An Inappropriately Brief Introduction to </a:t>
            </a:r>
            <a:r>
              <a:rPr lang="en-US" dirty="0" err="1"/>
              <a:t>Frequentist</a:t>
            </a:r>
            <a:r>
              <a:rPr lang="en-US" dirty="0"/>
              <a:t> Statistics 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readings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Official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January </a:t>
            </a:r>
            <a:r>
              <a:rPr lang="en-US" dirty="0" smtClean="0"/>
              <a:t>23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Item-Response Theory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F.B. (2001) </a:t>
            </a:r>
            <a:r>
              <a:rPr lang="en-US" i="1" dirty="0"/>
              <a:t>The Basics of Item Response Theory</a:t>
            </a:r>
            <a:r>
              <a:rPr lang="en-US" dirty="0"/>
              <a:t>. Chapters 1,2, 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everyone signed up for class?</a:t>
            </a:r>
          </a:p>
          <a:p>
            <a:endParaRPr lang="en-US" dirty="0"/>
          </a:p>
          <a:p>
            <a:r>
              <a:rPr lang="en-US" dirty="0" smtClean="0"/>
              <a:t>If not, and you want to receive credit, please talk to me after class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shown on the schedule</a:t>
            </a:r>
          </a:p>
          <a:p>
            <a:endParaRPr lang="en-US" dirty="0" smtClean="0"/>
          </a:p>
          <a:p>
            <a:r>
              <a:rPr lang="en-US" dirty="0" smtClean="0"/>
              <a:t>Next Monday is MLK day</a:t>
            </a:r>
          </a:p>
          <a:p>
            <a:endParaRPr lang="en-US" dirty="0"/>
          </a:p>
          <a:p>
            <a:r>
              <a:rPr lang="en-US" dirty="0" smtClean="0"/>
              <a:t>Every year, I hold a </a:t>
            </a:r>
            <a:r>
              <a:rPr lang="en-US" b="1" i="1" dirty="0" smtClean="0"/>
              <a:t>completely optional </a:t>
            </a:r>
            <a:r>
              <a:rPr lang="en-US" b="1" dirty="0" smtClean="0">
                <a:solidFill>
                  <a:srgbClr val="28F868"/>
                </a:solidFill>
              </a:rPr>
              <a:t>extra fun </a:t>
            </a:r>
            <a:r>
              <a:rPr lang="en-US" dirty="0" smtClean="0"/>
              <a:t>session of the class</a:t>
            </a:r>
            <a:r>
              <a:rPr lang="en-US" dirty="0"/>
              <a:t> </a:t>
            </a:r>
            <a:r>
              <a:rPr lang="en-US" dirty="0" smtClean="0"/>
              <a:t>entitled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An Inappropriately Brief Introduction to </a:t>
            </a:r>
            <a:r>
              <a:rPr lang="en-US" b="1" dirty="0" err="1">
                <a:solidFill>
                  <a:srgbClr val="FF0000"/>
                </a:solidFill>
              </a:rPr>
              <a:t>Frequentist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Statistics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, typically during a holiday</a:t>
            </a:r>
          </a:p>
          <a:p>
            <a:endParaRPr lang="en-US" dirty="0" smtClean="0"/>
          </a:p>
          <a:p>
            <a:r>
              <a:rPr lang="en-US" dirty="0" smtClean="0"/>
              <a:t>This year it will be Monday, 3pm-5pm</a:t>
            </a:r>
          </a:p>
          <a:p>
            <a:pPr lvl="1"/>
            <a:r>
              <a:rPr lang="en-US" dirty="0" smtClean="0"/>
              <a:t>Who would like to attend?</a:t>
            </a:r>
          </a:p>
          <a:p>
            <a:pPr lvl="1"/>
            <a:r>
              <a:rPr lang="en-US" dirty="0" smtClean="0"/>
              <a:t>Again, it is </a:t>
            </a:r>
            <a:r>
              <a:rPr lang="en-US" b="1" i="1" dirty="0" smtClean="0"/>
              <a:t>completely optional </a:t>
            </a:r>
            <a:r>
              <a:rPr lang="en-US" dirty="0" smtClean="0"/>
              <a:t>and just for </a:t>
            </a:r>
            <a:r>
              <a:rPr lang="en-US" b="1" dirty="0">
                <a:solidFill>
                  <a:srgbClr val="28F868"/>
                </a:solidFill>
              </a:rPr>
              <a:t>extra fun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shown on the schedule</a:t>
            </a:r>
          </a:p>
          <a:p>
            <a:endParaRPr lang="en-US" dirty="0" smtClean="0"/>
          </a:p>
          <a:p>
            <a:r>
              <a:rPr lang="en-US" dirty="0" smtClean="0"/>
              <a:t>Next Wednesday January 18</a:t>
            </a:r>
            <a:r>
              <a:rPr lang="en-US" baseline="30000" dirty="0" smtClean="0"/>
              <a:t>th</a:t>
            </a:r>
            <a:r>
              <a:rPr lang="en-US" dirty="0" smtClean="0"/>
              <a:t>, class is cancelled</a:t>
            </a:r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Listed in the course schedule on the web</a:t>
            </a:r>
          </a:p>
          <a:p>
            <a:endParaRPr lang="en-US" dirty="0"/>
          </a:p>
          <a:p>
            <a:r>
              <a:rPr lang="en-US" dirty="0" smtClean="0"/>
              <a:t>Mon, </a:t>
            </a:r>
            <a:r>
              <a:rPr lang="en-US" dirty="0" smtClean="0"/>
              <a:t>Jan. </a:t>
            </a:r>
            <a:r>
              <a:rPr lang="en-US" dirty="0" smtClean="0"/>
              <a:t>23</a:t>
            </a:r>
            <a:r>
              <a:rPr lang="en-US" dirty="0" smtClean="0"/>
              <a:t> </a:t>
            </a:r>
            <a:r>
              <a:rPr lang="en-US" dirty="0" smtClean="0"/>
              <a:t>reading now online</a:t>
            </a:r>
          </a:p>
          <a:p>
            <a:endParaRPr lang="en-US" dirty="0" smtClean="0"/>
          </a:p>
          <a:p>
            <a:r>
              <a:rPr lang="en-US" dirty="0" smtClean="0"/>
              <a:t>All readings will be posted online soon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graduate class</a:t>
            </a:r>
          </a:p>
          <a:p>
            <a:endParaRPr lang="en-US" dirty="0" smtClean="0"/>
          </a:p>
          <a:p>
            <a:r>
              <a:rPr lang="en-US" dirty="0" smtClean="0"/>
              <a:t>I expect you to </a:t>
            </a:r>
            <a:r>
              <a:rPr lang="en-US" dirty="0" err="1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decide what is absolutely crucial</a:t>
            </a:r>
          </a:p>
          <a:p>
            <a:r>
              <a:rPr lang="en-US" dirty="0" smtClean="0"/>
              <a:t>And what you should skim to be prepared for class discussion and for when you need to know it in 8 years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923</Words>
  <Application>Microsoft Office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Advanced Methods and Analysis for the Learning and Social Sciences</vt:lpstr>
      <vt:lpstr>Today’s Class</vt:lpstr>
      <vt:lpstr>Administrative Stuff</vt:lpstr>
      <vt:lpstr>Class Schedule</vt:lpstr>
      <vt:lpstr>Class Schedule</vt:lpstr>
      <vt:lpstr>Class Schedule</vt:lpstr>
      <vt:lpstr>Required Texts</vt:lpstr>
      <vt:lpstr>Readings</vt:lpstr>
      <vt:lpstr>Readings</vt:lpstr>
      <vt:lpstr>Readings</vt:lpstr>
      <vt:lpstr>Readings and Participation</vt:lpstr>
      <vt:lpstr>Course Goals</vt:lpstr>
      <vt:lpstr>Assignments</vt:lpstr>
      <vt:lpstr>Assignments</vt:lpstr>
      <vt:lpstr>Why?</vt:lpstr>
      <vt:lpstr>These homeworks</vt:lpstr>
      <vt:lpstr>Because of that</vt:lpstr>
      <vt:lpstr>I’m not your textbook</vt:lpstr>
      <vt:lpstr>Homework</vt:lpstr>
      <vt:lpstr>Examples</vt:lpstr>
      <vt:lpstr>Examples</vt:lpstr>
      <vt:lpstr>Plagiarism and Cheating:  Boilerplate Slide</vt:lpstr>
      <vt:lpstr>Grading</vt:lpstr>
      <vt:lpstr>Examinations</vt:lpstr>
      <vt:lpstr>Accommodations for Students with Disabilities</vt:lpstr>
      <vt:lpstr>Questions</vt:lpstr>
      <vt:lpstr>Who are you</vt:lpstr>
      <vt:lpstr>OPTIONAL Next Class</vt:lpstr>
      <vt:lpstr>Next Official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Dika</cp:lastModifiedBy>
  <cp:revision>276</cp:revision>
  <dcterms:created xsi:type="dcterms:W3CDTF">2010-01-07T20:34:12Z</dcterms:created>
  <dcterms:modified xsi:type="dcterms:W3CDTF">2012-01-05T12:30:41Z</dcterms:modified>
</cp:coreProperties>
</file>