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547" r:id="rId4"/>
    <p:sldId id="515" r:id="rId5"/>
    <p:sldId id="516" r:id="rId6"/>
    <p:sldId id="517" r:id="rId7"/>
    <p:sldId id="518" r:id="rId8"/>
    <p:sldId id="519" r:id="rId9"/>
    <p:sldId id="520" r:id="rId10"/>
    <p:sldId id="549" r:id="rId11"/>
    <p:sldId id="521" r:id="rId12"/>
    <p:sldId id="522" r:id="rId13"/>
    <p:sldId id="523" r:id="rId14"/>
    <p:sldId id="524" r:id="rId15"/>
    <p:sldId id="525" r:id="rId16"/>
    <p:sldId id="526" r:id="rId17"/>
    <p:sldId id="527" r:id="rId18"/>
    <p:sldId id="528" r:id="rId19"/>
    <p:sldId id="529" r:id="rId20"/>
    <p:sldId id="530" r:id="rId21"/>
    <p:sldId id="531" r:id="rId22"/>
    <p:sldId id="532" r:id="rId23"/>
    <p:sldId id="533" r:id="rId24"/>
    <p:sldId id="534" r:id="rId25"/>
    <p:sldId id="535" r:id="rId26"/>
    <p:sldId id="536" r:id="rId27"/>
    <p:sldId id="550" r:id="rId28"/>
    <p:sldId id="553" r:id="rId29"/>
    <p:sldId id="551" r:id="rId30"/>
    <p:sldId id="552" r:id="rId31"/>
    <p:sldId id="537" r:id="rId32"/>
    <p:sldId id="548" r:id="rId33"/>
    <p:sldId id="538" r:id="rId34"/>
    <p:sldId id="539" r:id="rId35"/>
    <p:sldId id="540" r:id="rId36"/>
    <p:sldId id="541" r:id="rId37"/>
    <p:sldId id="542" r:id="rId38"/>
    <p:sldId id="543" r:id="rId39"/>
    <p:sldId id="544" r:id="rId40"/>
    <p:sldId id="545" r:id="rId41"/>
    <p:sldId id="546" r:id="rId42"/>
    <p:sldId id="513" r:id="rId43"/>
    <p:sldId id="412" r:id="rId44"/>
    <p:sldId id="301" r:id="rId45"/>
    <p:sldId id="477" r:id="rId46"/>
    <p:sldId id="478" r:id="rId47"/>
    <p:sldId id="479" r:id="rId48"/>
    <p:sldId id="480" r:id="rId49"/>
    <p:sldId id="481" r:id="rId50"/>
    <p:sldId id="482" r:id="rId51"/>
    <p:sldId id="483" r:id="rId52"/>
    <p:sldId id="484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8" autoAdjust="0"/>
    <p:restoredTop sz="90072" autoAdjust="0"/>
  </p:normalViewPr>
  <p:slideViewPr>
    <p:cSldViewPr>
      <p:cViewPr varScale="1">
        <p:scale>
          <a:sx n="84" d="100"/>
          <a:sy n="84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Sheet1!$F$4</c:f>
              <c:strCache>
                <c:ptCount val="1"/>
              </c:strCache>
            </c:strRef>
          </c:tx>
          <c:xVal>
            <c:numRef>
              <c:f>Sheet1!$E$5:$E$14</c:f>
              <c:numCache>
                <c:formatCode>General</c:formatCode>
                <c:ptCount val="10"/>
              </c:numCache>
            </c:numRef>
          </c:xVal>
          <c:yVal>
            <c:numRef>
              <c:f>Sheet1!$F$5:$F$14</c:f>
              <c:numCache>
                <c:formatCode>General</c:formatCode>
                <c:ptCount val="10"/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412928"/>
        <c:axId val="114423296"/>
      </c:scatterChart>
      <c:valAx>
        <c:axId val="114412928"/>
        <c:scaling>
          <c:orientation val="minMax"/>
          <c:max val="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drinks of prune nog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4423296"/>
        <c:crosses val="autoZero"/>
        <c:crossBetween val="midCat"/>
      </c:valAx>
      <c:valAx>
        <c:axId val="1144232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emergencies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441292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Sheet1!$F$4</c:f>
              <c:strCache>
                <c:ptCount val="1"/>
              </c:strCache>
            </c:strRef>
          </c:tx>
          <c:xVal>
            <c:numRef>
              <c:f>Sheet1!$E$5:$E$14</c:f>
              <c:numCache>
                <c:formatCode>General</c:formatCode>
                <c:ptCount val="10"/>
              </c:numCache>
            </c:numRef>
          </c:xVal>
          <c:yVal>
            <c:numRef>
              <c:f>Sheet1!$F$5:$F$14</c:f>
              <c:numCache>
                <c:formatCode>General</c:formatCode>
                <c:ptCount val="10"/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102208"/>
        <c:axId val="111104384"/>
      </c:scatterChart>
      <c:valAx>
        <c:axId val="111102208"/>
        <c:scaling>
          <c:orientation val="minMax"/>
          <c:max val="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drinks of prune nog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1104384"/>
        <c:crosses val="autoZero"/>
        <c:crossBetween val="midCat"/>
      </c:valAx>
      <c:valAx>
        <c:axId val="1111043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emergencies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11022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Picture 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7239000" cy="44853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Picture 1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7239000" cy="44853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nlab.org/tutorials/neural13.pdf" TargetMode="External"/><Relationship Id="rId2" Type="http://schemas.openxmlformats.org/officeDocument/2006/relationships/hyperlink" Target="http://www.autonlab.org/tutorials/bestregress1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utonlab.org/tutorials/svm15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February </a:t>
            </a:r>
            <a:r>
              <a:rPr lang="en-US" dirty="0" smtClean="0"/>
              <a:t>27,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Non-linear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kind of functions could you fit with</a:t>
            </a:r>
          </a:p>
          <a:p>
            <a:endParaRPr lang="en-US" dirty="0"/>
          </a:p>
          <a:p>
            <a:r>
              <a:rPr lang="en-US" dirty="0" smtClean="0"/>
              <a:t>Y = X</a:t>
            </a:r>
            <a:r>
              <a:rPr lang="en-US" baseline="30000" dirty="0" smtClean="0"/>
              <a:t>2</a:t>
            </a:r>
          </a:p>
          <a:p>
            <a:r>
              <a:rPr lang="en-US" dirty="0"/>
              <a:t>Y = </a:t>
            </a:r>
            <a:r>
              <a:rPr lang="en-US" dirty="0" smtClean="0"/>
              <a:t>X</a:t>
            </a:r>
            <a:r>
              <a:rPr lang="en-US" baseline="30000" dirty="0" smtClean="0"/>
              <a:t>3</a:t>
            </a:r>
          </a:p>
          <a:p>
            <a:r>
              <a:rPr lang="en-US" dirty="0"/>
              <a:t>Y = </a:t>
            </a:r>
            <a:r>
              <a:rPr lang="en-US" dirty="0" err="1" smtClean="0"/>
              <a:t>sqrt</a:t>
            </a:r>
            <a:r>
              <a:rPr lang="en-US" dirty="0" smtClean="0"/>
              <a:t>(X)</a:t>
            </a:r>
          </a:p>
          <a:p>
            <a:r>
              <a:rPr lang="en-US" dirty="0" smtClean="0"/>
              <a:t>Y = 1/x</a:t>
            </a:r>
          </a:p>
          <a:p>
            <a:r>
              <a:rPr lang="en-US" dirty="0" smtClean="0"/>
              <a:t>Y = sin X</a:t>
            </a:r>
          </a:p>
          <a:p>
            <a:r>
              <a:rPr lang="en-US" dirty="0" smtClean="0"/>
              <a:t>Y = </a:t>
            </a:r>
            <a:r>
              <a:rPr lang="en-US" dirty="0" err="1" smtClean="0"/>
              <a:t>ln</a:t>
            </a:r>
            <a:r>
              <a:rPr lang="en-US" dirty="0" smtClean="0"/>
              <a:t> X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06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Linear Regression</a:t>
            </a:r>
            <a:endParaRPr lang="en-US" smtClean="0"/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GB" dirty="0" smtClean="0"/>
              <a:t>However…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It is blazing fast</a:t>
            </a:r>
          </a:p>
          <a:p>
            <a:endParaRPr lang="en-GB" dirty="0" smtClean="0"/>
          </a:p>
          <a:p>
            <a:r>
              <a:rPr lang="en-GB" dirty="0" smtClean="0"/>
              <a:t>It is often more accurate than more complex models, particularly once you cross-validate</a:t>
            </a:r>
          </a:p>
          <a:p>
            <a:pPr lvl="1"/>
            <a:r>
              <a:rPr lang="en-GB" dirty="0" smtClean="0"/>
              <a:t>Data Mining’s “Dirty Little Secret</a:t>
            </a:r>
            <a:r>
              <a:rPr lang="en-GB" dirty="0" smtClean="0"/>
              <a:t>”</a:t>
            </a:r>
          </a:p>
          <a:p>
            <a:pPr lvl="1"/>
            <a:r>
              <a:rPr lang="en-GB" dirty="0" err="1" smtClean="0"/>
              <a:t>Caruana</a:t>
            </a:r>
            <a:r>
              <a:rPr lang="en-GB" dirty="0" smtClean="0"/>
              <a:t> &amp; </a:t>
            </a:r>
            <a:r>
              <a:rPr lang="en-GB" dirty="0" err="1" smtClean="0"/>
              <a:t>Niculescu-Mizil</a:t>
            </a:r>
            <a:r>
              <a:rPr lang="en-GB" dirty="0" smtClean="0"/>
              <a:t> (2006)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It is feasible to understand your model</a:t>
            </a:r>
            <a:br>
              <a:rPr lang="en-GB" dirty="0" smtClean="0"/>
            </a:br>
            <a:r>
              <a:rPr lang="en-GB" dirty="0" smtClean="0"/>
              <a:t>(with the caveat that the second feature in your model is in the context of the first feature, and so on)</a:t>
            </a:r>
          </a:p>
        </p:txBody>
      </p:sp>
    </p:spTree>
    <p:extLst>
      <p:ext uri="{BB962C8B-B14F-4D97-AF65-F5344CB8AC3E}">
        <p14:creationId xmlns:p14="http://schemas.microsoft.com/office/powerpoint/2010/main" val="2322534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study a classic example</a:t>
            </a:r>
          </a:p>
        </p:txBody>
      </p:sp>
    </p:spTree>
    <p:extLst>
      <p:ext uri="{BB962C8B-B14F-4D97-AF65-F5344CB8AC3E}">
        <p14:creationId xmlns:p14="http://schemas.microsoft.com/office/powerpoint/2010/main" val="96715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study a classic </a:t>
            </a:r>
            <a:r>
              <a:rPr lang="en-US" dirty="0" smtClean="0"/>
              <a:t>example</a:t>
            </a:r>
            <a:endParaRPr lang="en-US" dirty="0" smtClean="0"/>
          </a:p>
          <a:p>
            <a:r>
              <a:rPr lang="en-US" dirty="0" smtClean="0"/>
              <a:t>Drinking too much prune </a:t>
            </a:r>
            <a:r>
              <a:rPr lang="en-US" dirty="0" err="1" smtClean="0"/>
              <a:t>nog</a:t>
            </a:r>
            <a:r>
              <a:rPr lang="en-US" dirty="0" smtClean="0"/>
              <a:t> at a party, and having to make an emergency trip to the Little Researcher’s Room</a:t>
            </a:r>
          </a:p>
        </p:txBody>
      </p:sp>
    </p:spTree>
    <p:extLst>
      <p:ext uri="{BB962C8B-B14F-4D97-AF65-F5344CB8AC3E}">
        <p14:creationId xmlns:p14="http://schemas.microsoft.com/office/powerpoint/2010/main" val="513574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7239000" cy="448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0185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7239000" cy="448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0" y="2438400"/>
            <a:ext cx="152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people are </a:t>
            </a:r>
            <a:r>
              <a:rPr lang="en-US" dirty="0" err="1" smtClean="0"/>
              <a:t>resistent</a:t>
            </a:r>
            <a:r>
              <a:rPr lang="en-US" dirty="0" smtClean="0"/>
              <a:t> to the </a:t>
            </a:r>
            <a:r>
              <a:rPr lang="en-US" dirty="0" err="1" smtClean="0"/>
              <a:t>deletrious</a:t>
            </a:r>
            <a:r>
              <a:rPr lang="en-US" dirty="0" smtClean="0"/>
              <a:t> effects of prunes and can safely enjoy high quantities of prune </a:t>
            </a:r>
            <a:r>
              <a:rPr lang="en-US" dirty="0" err="1" smtClean="0"/>
              <a:t>nog</a:t>
            </a:r>
            <a:r>
              <a:rPr lang="en-US" dirty="0" smtClean="0"/>
              <a:t>!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>
            <a:off x="7239000" y="2819401"/>
            <a:ext cx="381000" cy="105016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849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of “emergency”=</a:t>
            </a:r>
            <a:br>
              <a:rPr lang="en-US" dirty="0" smtClean="0"/>
            </a:br>
            <a:r>
              <a:rPr lang="en-US" dirty="0" smtClean="0"/>
              <a:t>	0.25 * # Drinks of </a:t>
            </a:r>
            <a:r>
              <a:rPr lang="en-US" dirty="0" err="1" smtClean="0"/>
              <a:t>nog</a:t>
            </a:r>
            <a:r>
              <a:rPr lang="en-US" dirty="0" smtClean="0"/>
              <a:t> last 3 hours</a:t>
            </a:r>
            <a:br>
              <a:rPr lang="en-US" dirty="0" smtClean="0"/>
            </a:br>
            <a:r>
              <a:rPr lang="en-US" dirty="0" smtClean="0"/>
              <a:t>	- 0.018 *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</a:t>
            </a:r>
          </a:p>
          <a:p>
            <a:endParaRPr lang="en-US" baseline="30000" dirty="0" smtClean="0"/>
          </a:p>
          <a:p>
            <a:r>
              <a:rPr lang="en-US" dirty="0" smtClean="0"/>
              <a:t>But does that actually mean that </a:t>
            </a:r>
            <a:br>
              <a:rPr lang="en-US" dirty="0" smtClean="0"/>
            </a:br>
            <a:r>
              <a:rPr lang="en-US" dirty="0" smtClean="0"/>
              <a:t>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</a:t>
            </a:r>
            <a:r>
              <a:rPr lang="en-US" dirty="0" smtClean="0"/>
              <a:t> is associated with less “emergencies”?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59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Probability of “emergency”=</a:t>
            </a:r>
            <a:br>
              <a:rPr lang="en-US" dirty="0" smtClean="0"/>
            </a:br>
            <a:r>
              <a:rPr lang="en-US" dirty="0" smtClean="0"/>
              <a:t>	0.25 * # Drinks of </a:t>
            </a:r>
            <a:r>
              <a:rPr lang="en-US" dirty="0" err="1" smtClean="0"/>
              <a:t>nog</a:t>
            </a:r>
            <a:r>
              <a:rPr lang="en-US" dirty="0" smtClean="0"/>
              <a:t> last 3 hours</a:t>
            </a:r>
            <a:br>
              <a:rPr lang="en-US" dirty="0" smtClean="0"/>
            </a:br>
            <a:r>
              <a:rPr lang="en-US" dirty="0" smtClean="0"/>
              <a:t>	- 0.018 *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</a:t>
            </a:r>
          </a:p>
          <a:p>
            <a:endParaRPr lang="en-US" baseline="30000" dirty="0" smtClean="0"/>
          </a:p>
          <a:p>
            <a:r>
              <a:rPr lang="en-US" dirty="0" smtClean="0"/>
              <a:t>But does that actually mean that </a:t>
            </a:r>
            <a:br>
              <a:rPr lang="en-US" dirty="0" smtClean="0"/>
            </a:br>
            <a:r>
              <a:rPr lang="en-US" dirty="0" smtClean="0"/>
              <a:t>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</a:t>
            </a:r>
            <a:r>
              <a:rPr lang="en-US" dirty="0" smtClean="0"/>
              <a:t> is associated with less “emergencies”?</a:t>
            </a:r>
          </a:p>
          <a:p>
            <a:endParaRPr lang="en-US" dirty="0" smtClean="0"/>
          </a:p>
          <a:p>
            <a:r>
              <a:rPr lang="en-US" dirty="0" smtClean="0"/>
              <a:t>No!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9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</a:t>
            </a:r>
            <a:r>
              <a:rPr lang="en-US" baseline="30000" dirty="0" smtClean="0"/>
              <a:t>2 </a:t>
            </a:r>
            <a:r>
              <a:rPr lang="en-US" dirty="0" smtClean="0"/>
              <a:t>is actually positively correlated with emergencies!</a:t>
            </a:r>
          </a:p>
          <a:p>
            <a:pPr lvl="1"/>
            <a:r>
              <a:rPr lang="en-US" dirty="0" smtClean="0"/>
              <a:t>r=0.59</a:t>
            </a:r>
          </a:p>
          <a:p>
            <a:endParaRPr lang="en-US" dirty="0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1447800"/>
          <a:ext cx="5867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0450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relationship is only in the negative direction when (Drinks of </a:t>
            </a:r>
            <a:r>
              <a:rPr lang="en-US" dirty="0" err="1" smtClean="0"/>
              <a:t>nog</a:t>
            </a:r>
            <a:r>
              <a:rPr lang="en-US" dirty="0" smtClean="0"/>
              <a:t> last 3 hours) is already in the model…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1447800"/>
          <a:ext cx="5867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6024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Regression and </a:t>
            </a:r>
            <a:r>
              <a:rPr lang="en-US" dirty="0" err="1" smtClean="0">
                <a:solidFill>
                  <a:srgbClr val="FF0000"/>
                </a:solidFill>
              </a:rPr>
              <a:t>Regressors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be careful when interpreting linear regression models (or almost any other type of model)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01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05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Neural Networks</a:t>
            </a:r>
            <a:endParaRPr lang="en-US" smtClean="0"/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Another popular form of regression is neural networks </a:t>
            </a:r>
            <a:br>
              <a:rPr lang="en-GB" smtClean="0"/>
            </a:br>
            <a:r>
              <a:rPr lang="en-GB" smtClean="0"/>
              <a:t>(called</a:t>
            </a:r>
            <a:br>
              <a:rPr lang="en-GB" smtClean="0"/>
            </a:br>
            <a:r>
              <a:rPr lang="en-GB" smtClean="0"/>
              <a:t>Multilayer</a:t>
            </a:r>
            <a:br>
              <a:rPr lang="en-GB" smtClean="0"/>
            </a:br>
            <a:r>
              <a:rPr lang="en-GB" smtClean="0"/>
              <a:t>Perceptron</a:t>
            </a:r>
            <a:br>
              <a:rPr lang="en-GB" smtClean="0"/>
            </a:br>
            <a:r>
              <a:rPr lang="en-GB" smtClean="0"/>
              <a:t>in Weka)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286000"/>
            <a:ext cx="4660900" cy="353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7" name="TextBox 4"/>
          <p:cNvSpPr txBox="1">
            <a:spLocks noChangeArrowheads="1"/>
          </p:cNvSpPr>
          <p:nvPr/>
        </p:nvSpPr>
        <p:spPr bwMode="auto">
          <a:xfrm>
            <a:off x="0" y="6019800"/>
            <a:ext cx="510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This image courtesy of Andrew W. Moore, Google</a:t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 http://www.cs.cmu.edu/~awm/tutorials</a:t>
            </a:r>
          </a:p>
        </p:txBody>
      </p:sp>
    </p:spTree>
    <p:extLst>
      <p:ext uri="{BB962C8B-B14F-4D97-AF65-F5344CB8AC3E}">
        <p14:creationId xmlns:p14="http://schemas.microsoft.com/office/powerpoint/2010/main" val="3212431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Neural Networks</a:t>
            </a:r>
            <a:endParaRPr lang="en-US" smtClean="0"/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Neural networks can fit more complex functions than linear regression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It is usually near-to-impossible to understand what the heck is going on inside one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64315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Soller</a:t>
            </a:r>
            <a:r>
              <a:rPr lang="en-US" dirty="0" smtClean="0"/>
              <a:t> &amp; Stevens (2007)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804809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7295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difficulty of interpreting non-linear models is so well known, that New York City put up a road sign about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96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16fuhgeddaboudi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6400800" cy="682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8596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827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Trees (non-Linear)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X&gt;3</a:t>
            </a:r>
          </a:p>
          <a:p>
            <a:pPr lvl="1"/>
            <a:r>
              <a:rPr lang="en-US" dirty="0" smtClean="0"/>
              <a:t>Y = 2</a:t>
            </a:r>
          </a:p>
          <a:p>
            <a:pPr lvl="1"/>
            <a:r>
              <a:rPr lang="en-US" dirty="0" smtClean="0"/>
              <a:t>else If X&lt;-7</a:t>
            </a:r>
          </a:p>
          <a:p>
            <a:pPr lvl="2"/>
            <a:r>
              <a:rPr lang="en-US" dirty="0" smtClean="0"/>
              <a:t>Y = 4</a:t>
            </a:r>
          </a:p>
          <a:p>
            <a:pPr lvl="2"/>
            <a:r>
              <a:rPr lang="en-US" dirty="0" smtClean="0"/>
              <a:t>Else Y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460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Linear Regression Trees </a:t>
            </a:r>
            <a:br>
              <a:rPr lang="en-US" dirty="0" smtClean="0"/>
            </a:br>
            <a:r>
              <a:rPr lang="en-US" dirty="0" smtClean="0"/>
              <a:t>(Model Trees, </a:t>
            </a:r>
            <a:r>
              <a:rPr lang="en-US" dirty="0" err="1" smtClean="0"/>
              <a:t>RepTree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X&gt;3</a:t>
            </a:r>
          </a:p>
          <a:p>
            <a:pPr lvl="1"/>
            <a:r>
              <a:rPr lang="en-US" dirty="0" smtClean="0"/>
              <a:t>Y = 2A + 3B</a:t>
            </a:r>
          </a:p>
          <a:p>
            <a:pPr lvl="1"/>
            <a:r>
              <a:rPr lang="en-US" dirty="0" smtClean="0"/>
              <a:t>else If X&lt; -7</a:t>
            </a:r>
          </a:p>
          <a:p>
            <a:pPr lvl="2"/>
            <a:r>
              <a:rPr lang="en-US" dirty="0" smtClean="0"/>
              <a:t>Y = 2A – 3B</a:t>
            </a:r>
          </a:p>
          <a:p>
            <a:pPr lvl="2"/>
            <a:r>
              <a:rPr lang="en-US" dirty="0" smtClean="0"/>
              <a:t>Else Y = 2A + 0.5B +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Key Types of Prediction</a:t>
            </a:r>
          </a:p>
        </p:txBody>
      </p:sp>
      <p:pic>
        <p:nvPicPr>
          <p:cNvPr id="9219" name="Content Placeholder 3" descr="classiferdensityregress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0550" y="1995488"/>
            <a:ext cx="7962900" cy="3733800"/>
          </a:xfrm>
        </p:spPr>
      </p:pic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0" y="6211888"/>
            <a:ext cx="609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This slide adapted from slide by Andrew W. Moore, Google</a:t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 http://www.cs.cmu.edu/~awm/tutorials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124200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371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Create a Linear Regression Tree to </a:t>
            </a:r>
            <a:br>
              <a:rPr lang="en-US" dirty="0" smtClean="0"/>
            </a:br>
            <a:r>
              <a:rPr lang="en-US" dirty="0" smtClean="0"/>
              <a:t>Predict Emergencies</a:t>
            </a:r>
            <a:endParaRPr lang="en-US" dirty="0"/>
          </a:p>
        </p:txBody>
      </p:sp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599"/>
            <a:ext cx="7696200" cy="469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06678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And of course…</a:t>
            </a:r>
            <a:endParaRPr lang="en-US" smtClean="0"/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GB" dirty="0" smtClean="0"/>
              <a:t>There are lots of fancy </a:t>
            </a:r>
            <a:r>
              <a:rPr lang="en-GB" dirty="0" err="1" smtClean="0"/>
              <a:t>regressors</a:t>
            </a:r>
            <a:r>
              <a:rPr lang="en-GB" dirty="0" smtClean="0"/>
              <a:t> in any Data Mining package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SMOReg</a:t>
            </a:r>
            <a:r>
              <a:rPr lang="en-GB" dirty="0" smtClean="0"/>
              <a:t> (support vector machine)</a:t>
            </a:r>
          </a:p>
          <a:p>
            <a:pPr eaLnBrk="1" hangingPunct="1"/>
            <a:r>
              <a:rPr lang="en-GB" dirty="0" smtClean="0"/>
              <a:t>Poisson </a:t>
            </a:r>
            <a:r>
              <a:rPr lang="en-GB" dirty="0" smtClean="0"/>
              <a:t>Regression</a:t>
            </a:r>
          </a:p>
          <a:p>
            <a:pPr eaLnBrk="1" hangingPunct="1"/>
            <a:r>
              <a:rPr lang="en-GB" dirty="0" smtClean="0"/>
              <a:t>LOESS Regression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r>
              <a:rPr lang="en-GB" dirty="0" smtClean="0"/>
              <a:t>For more, see </a:t>
            </a:r>
            <a:r>
              <a:rPr lang="en-US" sz="2600" dirty="0">
                <a:hlinkClick r:id="rId2"/>
              </a:rPr>
              <a:t>http://</a:t>
            </a:r>
            <a:r>
              <a:rPr lang="en-US" sz="2600" dirty="0" smtClean="0">
                <a:hlinkClick r:id="rId2"/>
              </a:rPr>
              <a:t>www.autonlab.org/tutorials/bestregress11.pdf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www.autonlab.org/tutorials/neural13.pdf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>
                <a:hlinkClick r:id="rId4"/>
              </a:rPr>
              <a:t>http://www.autonlab.org/tutorials/svm15.pdf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65918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discuss your solutions to assignment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227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/>
              <a:t>How can you tell if </a:t>
            </a:r>
            <a:br>
              <a:rPr lang="en-GB" sz="4000" dirty="0" smtClean="0"/>
            </a:br>
            <a:r>
              <a:rPr lang="en-GB" sz="4000" dirty="0" smtClean="0"/>
              <a:t>a regression model is any good?</a:t>
            </a:r>
            <a:endParaRPr lang="en-US" sz="4000" dirty="0" smtClean="0"/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29921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How can you tell if </a:t>
            </a:r>
            <a:br>
              <a:rPr lang="en-GB" sz="4000" dirty="0" smtClean="0"/>
            </a:br>
            <a:r>
              <a:rPr lang="en-GB" sz="4000" dirty="0" smtClean="0"/>
              <a:t>a regression model is any good?</a:t>
            </a:r>
            <a:endParaRPr lang="en-US" sz="4000" dirty="0" smtClean="0"/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Correlation is a classic method</a:t>
            </a:r>
          </a:p>
          <a:p>
            <a:pPr eaLnBrk="1" hangingPunct="1"/>
            <a:r>
              <a:rPr lang="en-GB" dirty="0" smtClean="0"/>
              <a:t>(Or its cousin r</a:t>
            </a:r>
            <a:r>
              <a:rPr lang="en-GB" baseline="30000" dirty="0" smtClean="0"/>
              <a:t>2</a:t>
            </a:r>
            <a:r>
              <a:rPr lang="en-GB" dirty="0" smtClean="0"/>
              <a:t>)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343415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What data set should you generally test on?</a:t>
            </a:r>
            <a:endParaRPr lang="en-US" sz="4000" smtClean="0"/>
          </a:p>
        </p:txBody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data set you trained your classifier on</a:t>
            </a:r>
          </a:p>
          <a:p>
            <a:pPr eaLnBrk="1" hangingPunct="1"/>
            <a:r>
              <a:rPr lang="en-GB" smtClean="0"/>
              <a:t>A data set from a different tutor</a:t>
            </a:r>
          </a:p>
          <a:p>
            <a:pPr eaLnBrk="1" hangingPunct="1"/>
            <a:r>
              <a:rPr lang="en-GB" smtClean="0"/>
              <a:t>Split your data set in half, train on one half, test on the other half</a:t>
            </a:r>
          </a:p>
          <a:p>
            <a:pPr eaLnBrk="1" hangingPunct="1"/>
            <a:r>
              <a:rPr lang="en-GB" smtClean="0"/>
              <a:t>Split your data set in ten. Train on each set of 9 sets, test on the tenth. Do this ten times. 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b="1" smtClean="0"/>
              <a:t>Any differences from classifiers?</a:t>
            </a:r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38731072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What are some  stat tests </a:t>
            </a:r>
            <a:br>
              <a:rPr lang="en-GB" sz="4000" smtClean="0"/>
            </a:br>
            <a:r>
              <a:rPr lang="en-GB" sz="4000" smtClean="0"/>
              <a:t>you could use?</a:t>
            </a:r>
            <a:endParaRPr lang="en-US" sz="4000" smtClean="0"/>
          </a:p>
        </p:txBody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20187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about?</a:t>
            </a:r>
            <a:endParaRPr lang="en-US" smtClean="0"/>
          </a:p>
        </p:txBody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Take the correlation between your prediction and your label</a:t>
            </a:r>
          </a:p>
          <a:p>
            <a:pPr eaLnBrk="1" hangingPunct="1"/>
            <a:r>
              <a:rPr lang="en-GB" smtClean="0"/>
              <a:t>Run an F test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So</a:t>
            </a:r>
            <a:br>
              <a:rPr lang="en-GB" smtClean="0"/>
            </a:br>
            <a:r>
              <a:rPr lang="en-GB" smtClean="0"/>
              <a:t>F(1,9998)=50.00, p&lt;0.00000000001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90221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about?</a:t>
            </a:r>
            <a:endParaRPr lang="en-US" smtClean="0"/>
          </a:p>
        </p:txBody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Take the correlation between your prediction and your label</a:t>
            </a:r>
          </a:p>
          <a:p>
            <a:pPr eaLnBrk="1" hangingPunct="1"/>
            <a:r>
              <a:rPr lang="en-GB" smtClean="0"/>
              <a:t>Run an F test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So</a:t>
            </a:r>
            <a:br>
              <a:rPr lang="en-GB" smtClean="0"/>
            </a:br>
            <a:r>
              <a:rPr lang="en-GB" smtClean="0"/>
              <a:t>F(1,9998)=50.00, p&lt;0.00000000001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All cool, right?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81739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before…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want to make sure to account for the non-independence between students when you test significance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 F test is fine, just include a student term</a:t>
            </a:r>
          </a:p>
        </p:txBody>
      </p:sp>
    </p:spTree>
    <p:extLst>
      <p:ext uri="{BB962C8B-B14F-4D97-AF65-F5344CB8AC3E}">
        <p14:creationId xmlns:p14="http://schemas.microsoft.com/office/powerpoint/2010/main" val="72277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Regression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There is something you want to predict (“the label”)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thing you want to predict is numerical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Number of hints student requests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 long student takes to answer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What will the student’s test score be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74762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before…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You want to make sure to account for the non-independence between students when you test significance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 F test is fine, just include a student term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(but note, your regressor itself should not predict using student as a variable… unless you want it to only work in your original population)</a:t>
            </a:r>
          </a:p>
        </p:txBody>
      </p:sp>
    </p:spTree>
    <p:extLst>
      <p:ext uri="{BB962C8B-B14F-4D97-AF65-F5344CB8AC3E}">
        <p14:creationId xmlns:p14="http://schemas.microsoft.com/office/powerpoint/2010/main" val="42003428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Bayesian Information Criterion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Raftery</a:t>
            </a:r>
            <a:r>
              <a:rPr lang="en-GB" dirty="0" smtClean="0"/>
              <a:t>, 1995)</a:t>
            </a:r>
          </a:p>
          <a:p>
            <a:endParaRPr lang="en-GB" dirty="0" smtClean="0"/>
          </a:p>
          <a:p>
            <a:r>
              <a:rPr lang="en-GB" dirty="0" smtClean="0"/>
              <a:t>Makes trade-off between goodness of fit and flexibility of fit (number of parameters)</a:t>
            </a:r>
          </a:p>
          <a:p>
            <a:endParaRPr lang="en-US" dirty="0" smtClean="0"/>
          </a:p>
          <a:p>
            <a:r>
              <a:rPr lang="en-US" dirty="0" smtClean="0"/>
              <a:t>i.e. Can control for the number of parameters you used and thus adjust for </a:t>
            </a:r>
            <a:r>
              <a:rPr lang="en-US" dirty="0" err="1" smtClean="0"/>
              <a:t>overfitting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Said to be statistically equivalent to k-fold cross-validation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468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173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Wednesday, </a:t>
            </a:r>
            <a:r>
              <a:rPr lang="en-US" dirty="0" smtClean="0"/>
              <a:t>February </a:t>
            </a:r>
            <a:r>
              <a:rPr lang="en-US" dirty="0" smtClean="0"/>
              <a:t>29</a:t>
            </a:r>
            <a:endParaRPr lang="en-US" dirty="0" smtClean="0"/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</a:p>
          <a:p>
            <a:endParaRPr lang="en-US" dirty="0" smtClean="0"/>
          </a:p>
          <a:p>
            <a:r>
              <a:rPr lang="en-US" dirty="0" err="1" smtClean="0"/>
              <a:t>Learnograms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 smtClean="0"/>
              <a:t>None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Assignments 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there’s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5649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BKT with Multiple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722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Conjunctive Model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et al., 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probability a student can answer an item with skills A and B is</a:t>
            </a:r>
          </a:p>
          <a:p>
            <a:endParaRPr lang="en-US" dirty="0"/>
          </a:p>
          <a:p>
            <a:r>
              <a:rPr lang="en-US" dirty="0" smtClean="0"/>
              <a:t>P(CORR|A^B) = P(CORR|A) * P(CORR|B)</a:t>
            </a:r>
          </a:p>
          <a:p>
            <a:endParaRPr lang="en-US" dirty="0"/>
          </a:p>
          <a:p>
            <a:r>
              <a:rPr lang="en-US" dirty="0" smtClean="0"/>
              <a:t>But how should credit or blame be assigned to the various skills?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529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Koedinger</a:t>
            </a:r>
            <a:r>
              <a:rPr lang="en-US" dirty="0" smtClean="0"/>
              <a:t> et al.’s (2011)</a:t>
            </a:r>
            <a:br>
              <a:rPr lang="en-US" dirty="0" smtClean="0"/>
            </a:br>
            <a:r>
              <a:rPr lang="en-US" dirty="0" smtClean="0"/>
              <a:t>Conjunctive Model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5" y="4495800"/>
            <a:ext cx="8927757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3" y="2865119"/>
            <a:ext cx="92859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900030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Equations for 2 skills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781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Koedinger</a:t>
            </a:r>
            <a:r>
              <a:rPr lang="en-US" dirty="0" smtClean="0"/>
              <a:t> et al.’s (2011)</a:t>
            </a:r>
            <a:br>
              <a:rPr lang="en-US" dirty="0" smtClean="0"/>
            </a:br>
            <a:r>
              <a:rPr lang="en-US" dirty="0" smtClean="0"/>
              <a:t>Conjunctive Model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Generalized equations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3" y="2865119"/>
            <a:ext cx="92859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581400"/>
            <a:ext cx="88582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" y="4648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40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Regression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Associated with each label are a set of “features”, which maybe you can use to predict the label</a:t>
            </a:r>
          </a:p>
          <a:p>
            <a:pPr eaLnBrk="1" hangingPunct="1"/>
            <a:endParaRPr lang="en-US" smtClean="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Skill	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numhints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ENTERINGGIVEN	0.704		9		1		0</a:t>
            </a:r>
          </a:p>
          <a:p>
            <a:r>
              <a:rPr lang="en-US" dirty="0">
                <a:latin typeface="Calibri" pitchFamily="34" charset="0"/>
              </a:rPr>
              <a:t>ENTERINGGIVEN	0.502		10		2		0	</a:t>
            </a:r>
          </a:p>
          <a:p>
            <a:r>
              <a:rPr lang="en-US" dirty="0">
                <a:latin typeface="Calibri" pitchFamily="34" charset="0"/>
              </a:rPr>
              <a:t>USEDIFFNUM	0.049		6		1		3	</a:t>
            </a:r>
          </a:p>
          <a:p>
            <a:r>
              <a:rPr lang="en-US" dirty="0">
                <a:latin typeface="Calibri" pitchFamily="34" charset="0"/>
              </a:rPr>
              <a:t>ENTERINGGIVEN	0.967		7		3		0	</a:t>
            </a:r>
          </a:p>
          <a:p>
            <a:r>
              <a:rPr lang="en-US" dirty="0">
                <a:latin typeface="Calibri" pitchFamily="34" charset="0"/>
              </a:rPr>
              <a:t>REMOVECOEFF	0.792		16		1		1	</a:t>
            </a:r>
          </a:p>
          <a:p>
            <a:r>
              <a:rPr lang="en-US" dirty="0">
                <a:latin typeface="Calibri" pitchFamily="34" charset="0"/>
              </a:rPr>
              <a:t>REMOVECOEFF	0.792		13		2		0	</a:t>
            </a:r>
          </a:p>
          <a:p>
            <a:r>
              <a:rPr lang="en-US" dirty="0">
                <a:latin typeface="Calibri" pitchFamily="34" charset="0"/>
              </a:rPr>
              <a:t>USEDIFFNUM	0.073		5		2		0	</a:t>
            </a:r>
          </a:p>
          <a:p>
            <a:r>
              <a:rPr lang="en-US" dirty="0">
                <a:latin typeface="Calibri" pitchFamily="34" charset="0"/>
              </a:rPr>
              <a:t>….	</a:t>
            </a:r>
          </a:p>
          <a:p>
            <a:r>
              <a:rPr lang="en-US" dirty="0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1354451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Koedinger</a:t>
            </a:r>
            <a:r>
              <a:rPr lang="en-US" dirty="0"/>
              <a:t> et al.’s (2011)</a:t>
            </a:r>
            <a:br>
              <a:rPr lang="en-US" dirty="0"/>
            </a:br>
            <a:r>
              <a:rPr lang="en-US" dirty="0"/>
              <a:t>Conjunctive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Handles case where multiple skills apply to an item better than classical BKT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20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BKT Extensions?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parameters?</a:t>
            </a:r>
            <a:endParaRPr lang="en-US" dirty="0"/>
          </a:p>
          <a:p>
            <a:endParaRPr lang="en-US" dirty="0"/>
          </a:p>
          <a:p>
            <a:r>
              <a:rPr lang="en-US" smtClean="0"/>
              <a:t>Additional states?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724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Compensatory Multiple Skills (</a:t>
            </a:r>
            <a:r>
              <a:rPr lang="en-US" dirty="0" err="1" smtClean="0"/>
              <a:t>Pardos</a:t>
            </a:r>
            <a:r>
              <a:rPr lang="en-US" dirty="0" smtClean="0"/>
              <a:t> et al., 2008)</a:t>
            </a:r>
          </a:p>
          <a:p>
            <a:r>
              <a:rPr lang="en-US" dirty="0" smtClean="0"/>
              <a:t>Clustered Skills </a:t>
            </a:r>
            <a:r>
              <a:rPr lang="en-US" smtClean="0"/>
              <a:t>(Ritter et al., 2009)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27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Regression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/>
            <a:r>
              <a:rPr lang="en-US" smtClean="0"/>
              <a:t>The basic idea of regression is to determine which features, in which combination, can predict the label’s value</a:t>
            </a:r>
          </a:p>
          <a:p>
            <a:pPr eaLnBrk="1" hangingPunct="1"/>
            <a:endParaRPr lang="en-US" smtClean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Skill	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numhints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ENTERINGGIVEN	0.704		9		1		0</a:t>
            </a:r>
          </a:p>
          <a:p>
            <a:r>
              <a:rPr lang="en-US" dirty="0">
                <a:latin typeface="Calibri" pitchFamily="34" charset="0"/>
              </a:rPr>
              <a:t>ENTERINGGIVEN	0.502		10		2		0	</a:t>
            </a:r>
          </a:p>
          <a:p>
            <a:r>
              <a:rPr lang="en-US" dirty="0">
                <a:latin typeface="Calibri" pitchFamily="34" charset="0"/>
              </a:rPr>
              <a:t>USEDIFFNUM	0.049		6		1		3	</a:t>
            </a:r>
          </a:p>
          <a:p>
            <a:r>
              <a:rPr lang="en-US" dirty="0">
                <a:latin typeface="Calibri" pitchFamily="34" charset="0"/>
              </a:rPr>
              <a:t>ENTERINGGIVEN	0.967		7		3		0	</a:t>
            </a:r>
          </a:p>
          <a:p>
            <a:r>
              <a:rPr lang="en-US" dirty="0">
                <a:latin typeface="Calibri" pitchFamily="34" charset="0"/>
              </a:rPr>
              <a:t>REMOVECOEFF	0.792		16		1		1	</a:t>
            </a:r>
          </a:p>
          <a:p>
            <a:r>
              <a:rPr lang="en-US" dirty="0">
                <a:latin typeface="Calibri" pitchFamily="34" charset="0"/>
              </a:rPr>
              <a:t>REMOVECOEFF	0.792		13		2		0	</a:t>
            </a:r>
          </a:p>
          <a:p>
            <a:r>
              <a:rPr lang="en-US" dirty="0">
                <a:latin typeface="Calibri" pitchFamily="34" charset="0"/>
              </a:rPr>
              <a:t>USEDIFFNUM	0.073		5		2		0	</a:t>
            </a:r>
          </a:p>
          <a:p>
            <a:r>
              <a:rPr lang="en-US" dirty="0">
                <a:latin typeface="Calibri" pitchFamily="34" charset="0"/>
              </a:rPr>
              <a:t>….	</a:t>
            </a:r>
          </a:p>
          <a:p>
            <a:r>
              <a:rPr lang="en-US" dirty="0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1034015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Linear Regression</a:t>
            </a:r>
            <a:endParaRPr lang="en-US" smtClean="0"/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most classic form of regression is linear regression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5053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Linear Regression</a:t>
            </a:r>
            <a:endParaRPr lang="en-US" smtClean="0"/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most classic form of regression is linear regression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Numhints</a:t>
            </a:r>
            <a:r>
              <a:rPr lang="en-GB" dirty="0" smtClean="0"/>
              <a:t> = 0.12*</a:t>
            </a:r>
            <a:r>
              <a:rPr lang="en-GB" dirty="0" err="1" smtClean="0"/>
              <a:t>Pknow</a:t>
            </a:r>
            <a:r>
              <a:rPr lang="en-GB" dirty="0" smtClean="0"/>
              <a:t> + 0.932*Time – </a:t>
            </a:r>
            <a:br>
              <a:rPr lang="en-GB" dirty="0" smtClean="0"/>
            </a:br>
            <a:r>
              <a:rPr lang="en-GB" dirty="0" smtClean="0"/>
              <a:t>		      0.11*</a:t>
            </a:r>
            <a:r>
              <a:rPr lang="en-GB" dirty="0" err="1" smtClean="0"/>
              <a:t>Totalactions</a:t>
            </a:r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6059488"/>
            <a:ext cx="8991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Skill	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numhints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COMPUTESLOPE	0.544		9		1		?</a:t>
            </a:r>
          </a:p>
        </p:txBody>
      </p:sp>
    </p:spTree>
    <p:extLst>
      <p:ext uri="{BB962C8B-B14F-4D97-AF65-F5344CB8AC3E}">
        <p14:creationId xmlns:p14="http://schemas.microsoft.com/office/powerpoint/2010/main" val="1679378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Linear Regression</a:t>
            </a:r>
            <a:endParaRPr lang="en-US" smtClean="0"/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Linear regression only fits linear functions (except when you apply transforms to the input variables, which </a:t>
            </a:r>
            <a:r>
              <a:rPr lang="en-GB" dirty="0" smtClean="0"/>
              <a:t>most statistics and data mining packages can </a:t>
            </a:r>
            <a:r>
              <a:rPr lang="en-GB" dirty="0" smtClean="0"/>
              <a:t>do for you…)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67974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7884</TotalTime>
  <Words>917</Words>
  <Application>Microsoft Office PowerPoint</Application>
  <PresentationFormat>On-screen Show (4:3)</PresentationFormat>
  <Paragraphs>222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Advanced Methods and Analysis for the Learning and Social Sciences</vt:lpstr>
      <vt:lpstr>Today’s Class</vt:lpstr>
      <vt:lpstr>Two Key Types of Prediction</vt:lpstr>
      <vt:lpstr>Regression</vt:lpstr>
      <vt:lpstr>Regression</vt:lpstr>
      <vt:lpstr>Regression</vt:lpstr>
      <vt:lpstr>Linear Regression</vt:lpstr>
      <vt:lpstr>Linear Regression</vt:lpstr>
      <vt:lpstr>Linear Regression</vt:lpstr>
      <vt:lpstr>Non-linear inputs</vt:lpstr>
      <vt:lpstr>Linear Regression</vt:lpstr>
      <vt:lpstr>Example of Caveat</vt:lpstr>
      <vt:lpstr>Example of Caveat</vt:lpstr>
      <vt:lpstr>Data</vt:lpstr>
      <vt:lpstr>Data</vt:lpstr>
      <vt:lpstr>Learned Function</vt:lpstr>
      <vt:lpstr>Learned Function</vt:lpstr>
      <vt:lpstr>Example of Caveat</vt:lpstr>
      <vt:lpstr>Example of Caveat</vt:lpstr>
      <vt:lpstr>Example of Caveat</vt:lpstr>
      <vt:lpstr>Comments? Questions?</vt:lpstr>
      <vt:lpstr>Neural Networks</vt:lpstr>
      <vt:lpstr>Neural Networks</vt:lpstr>
      <vt:lpstr>Soller &amp; Stevens (2007)</vt:lpstr>
      <vt:lpstr>In fact</vt:lpstr>
      <vt:lpstr>PowerPoint Presentation</vt:lpstr>
      <vt:lpstr>Regression Trees</vt:lpstr>
      <vt:lpstr>Regression Trees (non-Linear)</vt:lpstr>
      <vt:lpstr>Linear Regression Trees  (Model Trees, RepTree)</vt:lpstr>
      <vt:lpstr>Create a Linear Regression Tree to  Predict Emergencies</vt:lpstr>
      <vt:lpstr>And of course…</vt:lpstr>
      <vt:lpstr>Assignment 6</vt:lpstr>
      <vt:lpstr>How can you tell if  a regression model is any good?</vt:lpstr>
      <vt:lpstr>How can you tell if  a regression model is any good?</vt:lpstr>
      <vt:lpstr>What data set should you generally test on?</vt:lpstr>
      <vt:lpstr>What are some  stat tests  you could use?</vt:lpstr>
      <vt:lpstr>What about?</vt:lpstr>
      <vt:lpstr>What about?</vt:lpstr>
      <vt:lpstr>As before…</vt:lpstr>
      <vt:lpstr>As before…</vt:lpstr>
      <vt:lpstr>Alternatives</vt:lpstr>
      <vt:lpstr>Asgn. 7</vt:lpstr>
      <vt:lpstr>Next Class</vt:lpstr>
      <vt:lpstr>The End</vt:lpstr>
      <vt:lpstr>Bonus Slides</vt:lpstr>
      <vt:lpstr>BKT with Multiple Skills</vt:lpstr>
      <vt:lpstr>Conjunctive Model (Pardos et al., 2008)</vt:lpstr>
      <vt:lpstr>Koedinger et al.’s (2011) Conjunctive Model</vt:lpstr>
      <vt:lpstr>Koedinger et al.’s (2011) Conjunctive Model</vt:lpstr>
      <vt:lpstr>Koedinger et al.’s (2011) Conjunctive Model</vt:lpstr>
      <vt:lpstr>Other BKT Extensions?</vt:lpstr>
      <vt:lpstr>Many others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666</cp:revision>
  <dcterms:created xsi:type="dcterms:W3CDTF">2010-01-07T20:34:12Z</dcterms:created>
  <dcterms:modified xsi:type="dcterms:W3CDTF">2012-02-24T19:36:50Z</dcterms:modified>
</cp:coreProperties>
</file>