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487" r:id="rId4"/>
    <p:sldId id="504" r:id="rId5"/>
    <p:sldId id="491" r:id="rId6"/>
    <p:sldId id="488" r:id="rId7"/>
    <p:sldId id="489" r:id="rId8"/>
    <p:sldId id="490" r:id="rId9"/>
    <p:sldId id="492" r:id="rId10"/>
    <p:sldId id="493" r:id="rId11"/>
    <p:sldId id="495" r:id="rId12"/>
    <p:sldId id="514" r:id="rId13"/>
    <p:sldId id="496" r:id="rId14"/>
    <p:sldId id="513" r:id="rId15"/>
    <p:sldId id="498" r:id="rId16"/>
    <p:sldId id="499" r:id="rId17"/>
    <p:sldId id="500" r:id="rId18"/>
    <p:sldId id="506" r:id="rId19"/>
    <p:sldId id="507" r:id="rId20"/>
    <p:sldId id="512" r:id="rId21"/>
    <p:sldId id="523" r:id="rId22"/>
    <p:sldId id="494" r:id="rId23"/>
    <p:sldId id="510" r:id="rId24"/>
    <p:sldId id="519" r:id="rId25"/>
    <p:sldId id="518" r:id="rId26"/>
    <p:sldId id="511" r:id="rId27"/>
    <p:sldId id="508" r:id="rId28"/>
    <p:sldId id="509" r:id="rId29"/>
    <p:sldId id="520" r:id="rId30"/>
    <p:sldId id="505" r:id="rId31"/>
    <p:sldId id="503" r:id="rId32"/>
    <p:sldId id="521" r:id="rId33"/>
    <p:sldId id="501" r:id="rId34"/>
    <p:sldId id="515" r:id="rId35"/>
    <p:sldId id="522" r:id="rId36"/>
    <p:sldId id="516" r:id="rId37"/>
    <p:sldId id="517" r:id="rId38"/>
    <p:sldId id="486" r:id="rId39"/>
    <p:sldId id="485" r:id="rId40"/>
    <p:sldId id="412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60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March 12,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Mathematical Assumption in most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variable loads onto every factor, but with different strengths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0962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201051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661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a Factor Score</a:t>
            </a:r>
            <a:br>
              <a:rPr lang="en-US" dirty="0" smtClean="0"/>
            </a:br>
            <a:r>
              <a:rPr lang="en-US" dirty="0" smtClean="0"/>
              <a:t>Can we write equation for F1?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241025"/>
              </p:ext>
            </p:extLst>
          </p:nvPr>
        </p:nvGraphicFramePr>
        <p:xfrm>
          <a:off x="2743200" y="17526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311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load strongly on F1?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43166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11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Wait… what’s a “strong” loading?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common guideline: &gt; 0.4 or &lt; -0.4</a:t>
            </a:r>
          </a:p>
          <a:p>
            <a:endParaRPr lang="en-US" dirty="0"/>
          </a:p>
          <a:p>
            <a:r>
              <a:rPr lang="en-US" dirty="0" err="1" smtClean="0"/>
              <a:t>Comrey</a:t>
            </a:r>
            <a:r>
              <a:rPr lang="en-US" dirty="0" smtClean="0"/>
              <a:t> &amp; Lee (1992)</a:t>
            </a:r>
          </a:p>
          <a:p>
            <a:pPr lvl="1"/>
            <a:r>
              <a:rPr lang="en-US" dirty="0" smtClean="0"/>
              <a:t>0.70 excellent (or -0.70)</a:t>
            </a:r>
          </a:p>
          <a:p>
            <a:pPr lvl="1"/>
            <a:r>
              <a:rPr lang="en-US" dirty="0" smtClean="0"/>
              <a:t>0.63 very good</a:t>
            </a:r>
          </a:p>
          <a:p>
            <a:pPr lvl="1"/>
            <a:r>
              <a:rPr lang="en-US" dirty="0" smtClean="0"/>
              <a:t>0.55 good</a:t>
            </a:r>
          </a:p>
          <a:p>
            <a:pPr lvl="1"/>
            <a:r>
              <a:rPr lang="en-US" dirty="0" smtClean="0"/>
              <a:t>0.45 fair</a:t>
            </a:r>
          </a:p>
          <a:p>
            <a:pPr lvl="1"/>
            <a:r>
              <a:rPr lang="en-US" dirty="0" smtClean="0"/>
              <a:t>0.32 poor</a:t>
            </a:r>
          </a:p>
          <a:p>
            <a:pPr lvl="1"/>
            <a:endParaRPr lang="en-US" dirty="0"/>
          </a:p>
          <a:p>
            <a:r>
              <a:rPr lang="en-US" dirty="0" smtClean="0"/>
              <a:t>One of those arbitrary things that people seem to take exceedingly seriously</a:t>
            </a:r>
          </a:p>
          <a:p>
            <a:pPr lvl="1"/>
            <a:r>
              <a:rPr lang="en-US" dirty="0" smtClean="0"/>
              <a:t>Another approach is to look for a gap in the loadings in your actual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50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load strongly on F2?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43166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815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load strongly on F3?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43166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467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variables don’t fit this scheme?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43166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92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 items to factors to create scales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43166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584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loading is created, you can create one-factor-per-variable models by iteratively </a:t>
            </a:r>
          </a:p>
          <a:p>
            <a:pPr lvl="1"/>
            <a:r>
              <a:rPr lang="en-US" dirty="0" smtClean="0"/>
              <a:t>assigning each item to one factor</a:t>
            </a:r>
          </a:p>
          <a:p>
            <a:pPr lvl="1"/>
            <a:r>
              <a:rPr lang="en-US" dirty="0" smtClean="0"/>
              <a:t>dropping item that loads most poorly in its factor, and has no strong loading</a:t>
            </a:r>
          </a:p>
          <a:p>
            <a:pPr lvl="1"/>
            <a:r>
              <a:rPr lang="en-US" dirty="0" smtClean="0"/>
              <a:t>re-fitting factors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Factor Analysis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researchers recommend conducting item selection based on face validity – e.g. if it doesn’t look like it should fit, don’t include it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 people think about this?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87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chance to decide on scales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296043"/>
              </p:ext>
            </p:extLst>
          </p:nvPr>
        </p:nvGraphicFramePr>
        <p:xfrm>
          <a:off x="2743200" y="1295400"/>
          <a:ext cx="3483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174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Two algorithms</a:t>
            </a:r>
          </a:p>
          <a:p>
            <a:pPr lvl="1"/>
            <a:r>
              <a:rPr lang="en-US" dirty="0" smtClean="0"/>
              <a:t>Principal axis factoring (PAF)</a:t>
            </a:r>
          </a:p>
          <a:p>
            <a:pPr lvl="2"/>
            <a:r>
              <a:rPr lang="en-US" dirty="0" smtClean="0"/>
              <a:t>Fits to shared variance between variables</a:t>
            </a:r>
          </a:p>
          <a:p>
            <a:pPr lvl="1"/>
            <a:r>
              <a:rPr lang="en-US" dirty="0" smtClean="0"/>
              <a:t>Principal components analysis (</a:t>
            </a:r>
            <a:r>
              <a:rPr lang="en-US" dirty="0"/>
              <a:t>PCA)</a:t>
            </a:r>
          </a:p>
          <a:p>
            <a:pPr lvl="2"/>
            <a:r>
              <a:rPr lang="en-US" dirty="0"/>
              <a:t>Fits to </a:t>
            </a:r>
            <a:r>
              <a:rPr lang="en-US" dirty="0" smtClean="0"/>
              <a:t>all variance </a:t>
            </a:r>
            <a:r>
              <a:rPr lang="en-US" dirty="0"/>
              <a:t>between </a:t>
            </a:r>
            <a:r>
              <a:rPr lang="en-US" dirty="0" smtClean="0"/>
              <a:t>variables, including variance unique to specific variables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reading discusses PAF</a:t>
            </a:r>
          </a:p>
          <a:p>
            <a:r>
              <a:rPr lang="en-US" dirty="0" smtClean="0"/>
              <a:t>PCA a little more common these days</a:t>
            </a:r>
          </a:p>
          <a:p>
            <a:endParaRPr lang="en-US" dirty="0"/>
          </a:p>
          <a:p>
            <a:r>
              <a:rPr lang="en-US" dirty="0" smtClean="0"/>
              <a:t>Very similar, especially as number of variables increases</a:t>
            </a:r>
          </a:p>
        </p:txBody>
      </p:sp>
    </p:spTree>
    <p:extLst>
      <p:ext uri="{BB962C8B-B14F-4D97-AF65-F5344CB8AC3E}">
        <p14:creationId xmlns:p14="http://schemas.microsoft.com/office/powerpoint/2010/main" val="1350722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 to find lines, planes, and </a:t>
            </a:r>
            <a:r>
              <a:rPr lang="en-US" dirty="0" err="1" smtClean="0"/>
              <a:t>hyperplanes</a:t>
            </a:r>
            <a:r>
              <a:rPr lang="en-US" dirty="0" smtClean="0"/>
              <a:t> in the K-dimensional space</a:t>
            </a:r>
            <a:r>
              <a:rPr lang="en-US" dirty="0"/>
              <a:t> </a:t>
            </a:r>
            <a:r>
              <a:rPr lang="en-US" dirty="0" smtClean="0"/>
              <a:t>(K variables)</a:t>
            </a:r>
          </a:p>
          <a:p>
            <a:endParaRPr lang="en-US" dirty="0"/>
          </a:p>
          <a:p>
            <a:r>
              <a:rPr lang="en-US" dirty="0" smtClean="0"/>
              <a:t>Which best fit the data</a:t>
            </a:r>
          </a:p>
        </p:txBody>
      </p:sp>
    </p:spTree>
    <p:extLst>
      <p:ext uri="{BB962C8B-B14F-4D97-AF65-F5344CB8AC3E}">
        <p14:creationId xmlns:p14="http://schemas.microsoft.com/office/powerpoint/2010/main" val="3415316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From Eriksson et al (2006)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543800" cy="561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021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factor tries to find a combination of variable-weightings that gets the best fit to the data</a:t>
            </a:r>
          </a:p>
          <a:p>
            <a:r>
              <a:rPr lang="en-US" dirty="0" smtClean="0"/>
              <a:t>Second factor tries to find a combination of variable-weightings that best fits the remaining unexplained variance</a:t>
            </a:r>
          </a:p>
          <a:p>
            <a:r>
              <a:rPr lang="en-US" dirty="0" smtClean="0"/>
              <a:t>Third factor </a:t>
            </a:r>
            <a:r>
              <a:rPr lang="en-US" dirty="0"/>
              <a:t>tries to find a combination of variable-weightings that best fits the remaining unexplained </a:t>
            </a:r>
            <a:r>
              <a:rPr lang="en-US" dirty="0" smtClean="0"/>
              <a:t>variance…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4916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are then made orthogonal (e.g. uncorrelated to each other)</a:t>
            </a:r>
          </a:p>
          <a:p>
            <a:pPr lvl="1"/>
            <a:r>
              <a:rPr lang="en-US" dirty="0" smtClean="0"/>
              <a:t>Uses statistical process called factor rotation, which takes a set of factors and re-fits to maintain equal fit while minimizing factor correlation</a:t>
            </a:r>
          </a:p>
          <a:p>
            <a:pPr lvl="1"/>
            <a:r>
              <a:rPr lang="en-US" dirty="0" smtClean="0"/>
              <a:t>Essentially, there is a large equivalence class of possible solutions; factor rotation tries to find the solution that minimizes between-factor </a:t>
            </a:r>
            <a:r>
              <a:rPr lang="en-US" dirty="0"/>
              <a:t>correlation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5579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proportion of the variance in the original variables is explained by the factoring?</a:t>
            </a:r>
            <a:br>
              <a:rPr lang="en-US" dirty="0" smtClean="0"/>
            </a:br>
            <a:r>
              <a:rPr lang="en-US" dirty="0" smtClean="0"/>
              <a:t>(e.g. r</a:t>
            </a:r>
            <a:r>
              <a:rPr lang="en-US" baseline="30000" dirty="0" smtClean="0"/>
              <a:t>2 </a:t>
            </a:r>
            <a:r>
              <a:rPr lang="en-US" dirty="0" smtClean="0"/>
              <a:t>– called in Factor Analysis land an estimate of the </a:t>
            </a:r>
            <a:r>
              <a:rPr lang="en-US" i="1" dirty="0" smtClean="0"/>
              <a:t>communality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Better to use cross-validated r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Still not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87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factors?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Best approach: decide using cross-validated r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Alternate approach: drop any factor with fewer than 3 strong loadings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Alternate approach: add factors until you get an incomprehensible factor</a:t>
            </a:r>
          </a:p>
          <a:p>
            <a:pPr lvl="1"/>
            <a:r>
              <a:rPr lang="en-US" dirty="0" smtClean="0"/>
              <a:t>But one person’s incomprehensible factor is another person’s research finding!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53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factors?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Best approach: decide using cross-validated r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Alternate approach: drop any factor with fewer than 3 strong loadings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Alternate approach: add factors until you get an incomprehensible factor</a:t>
            </a:r>
          </a:p>
          <a:p>
            <a:pPr lvl="1"/>
            <a:r>
              <a:rPr lang="en-US" dirty="0" smtClean="0"/>
              <a:t>But one person’s incomprehensible factor is another person’s research finding!</a:t>
            </a:r>
          </a:p>
          <a:p>
            <a:pPr lvl="1"/>
            <a:r>
              <a:rPr lang="en-US" dirty="0" smtClean="0"/>
              <a:t>WTF!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4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 of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a large data space with many </a:t>
            </a:r>
            <a:r>
              <a:rPr lang="en-US" dirty="0" smtClean="0"/>
              <a:t>quantitative* variables</a:t>
            </a:r>
            <a:endParaRPr lang="en-US" dirty="0" smtClean="0"/>
          </a:p>
          <a:p>
            <a:r>
              <a:rPr lang="en-US" dirty="0" smtClean="0"/>
              <a:t>You want to reduce that data space into a smaller number </a:t>
            </a:r>
            <a:r>
              <a:rPr lang="en-US" dirty="0" smtClean="0"/>
              <a:t>of factors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8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Relatively robust to violations of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Non-linearity of relationships between variables</a:t>
            </a:r>
          </a:p>
          <a:p>
            <a:pPr lvl="1"/>
            <a:r>
              <a:rPr lang="en-US" dirty="0" smtClean="0"/>
              <a:t>Leads to weaker associations</a:t>
            </a:r>
          </a:p>
          <a:p>
            <a:r>
              <a:rPr lang="en-US" dirty="0" smtClean="0"/>
              <a:t>Outliers</a:t>
            </a:r>
            <a:endParaRPr lang="en-US" dirty="0"/>
          </a:p>
          <a:p>
            <a:pPr lvl="1"/>
            <a:r>
              <a:rPr lang="en-US" dirty="0"/>
              <a:t>Leads to weaker associations</a:t>
            </a:r>
          </a:p>
          <a:p>
            <a:r>
              <a:rPr lang="en-US" dirty="0" smtClean="0"/>
              <a:t>Low correlations between variables</a:t>
            </a:r>
            <a:endParaRPr lang="en-US" dirty="0"/>
          </a:p>
          <a:p>
            <a:pPr lvl="1"/>
            <a:r>
              <a:rPr lang="en-US" dirty="0"/>
              <a:t>Leads to weaker associations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55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Desired Amount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 least 5 data points per variable (</a:t>
            </a:r>
            <a:r>
              <a:rPr lang="en-US" dirty="0" err="1" smtClean="0"/>
              <a:t>Gorsuch</a:t>
            </a:r>
            <a:r>
              <a:rPr lang="en-US" dirty="0" smtClean="0"/>
              <a:t>, 1983)</a:t>
            </a:r>
          </a:p>
          <a:p>
            <a:r>
              <a:rPr lang="en-US" dirty="0" smtClean="0"/>
              <a:t>At least 3-6 data points per variable (</a:t>
            </a:r>
            <a:r>
              <a:rPr lang="en-US" dirty="0" err="1" smtClean="0"/>
              <a:t>Cattell</a:t>
            </a:r>
            <a:r>
              <a:rPr lang="en-US" dirty="0" smtClean="0"/>
              <a:t>, 1978)</a:t>
            </a:r>
          </a:p>
          <a:p>
            <a:endParaRPr lang="en-US" dirty="0" smtClean="0"/>
          </a:p>
          <a:p>
            <a:r>
              <a:rPr lang="en-US" dirty="0" smtClean="0"/>
              <a:t>At least 100 total data points (</a:t>
            </a:r>
            <a:r>
              <a:rPr lang="en-US" dirty="0" err="1" smtClean="0"/>
              <a:t>Gorsuch</a:t>
            </a:r>
            <a:r>
              <a:rPr lang="en-US" dirty="0" smtClean="0"/>
              <a:t>, 1983)</a:t>
            </a:r>
          </a:p>
          <a:p>
            <a:r>
              <a:rPr lang="en-US" dirty="0" err="1"/>
              <a:t>Comrey</a:t>
            </a:r>
            <a:r>
              <a:rPr lang="en-US" dirty="0"/>
              <a:t> and Lee (1992) </a:t>
            </a:r>
            <a:r>
              <a:rPr lang="en-US" dirty="0" smtClean="0"/>
              <a:t>guidelines for total sample size</a:t>
            </a:r>
          </a:p>
          <a:p>
            <a:pPr lvl="1"/>
            <a:r>
              <a:rPr lang="en-US" dirty="0" smtClean="0"/>
              <a:t>100</a:t>
            </a:r>
            <a:r>
              <a:rPr lang="en-US" dirty="0"/>
              <a:t>= </a:t>
            </a:r>
            <a:r>
              <a:rPr lang="en-US" dirty="0" smtClean="0"/>
              <a:t>poor </a:t>
            </a:r>
          </a:p>
          <a:p>
            <a:pPr lvl="1"/>
            <a:r>
              <a:rPr lang="en-US" dirty="0" smtClean="0"/>
              <a:t>200 </a:t>
            </a:r>
            <a:r>
              <a:rPr lang="en-US" dirty="0"/>
              <a:t>= </a:t>
            </a:r>
            <a:r>
              <a:rPr lang="en-US" dirty="0" smtClean="0"/>
              <a:t>fair</a:t>
            </a:r>
          </a:p>
          <a:p>
            <a:pPr lvl="1"/>
            <a:r>
              <a:rPr lang="en-US" dirty="0" smtClean="0"/>
              <a:t>300 </a:t>
            </a:r>
            <a:r>
              <a:rPr lang="en-US" dirty="0"/>
              <a:t>= </a:t>
            </a:r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500 </a:t>
            </a:r>
            <a:r>
              <a:rPr lang="en-US" dirty="0"/>
              <a:t>= very </a:t>
            </a:r>
            <a:r>
              <a:rPr lang="en-US" dirty="0" smtClean="0"/>
              <a:t>good </a:t>
            </a:r>
          </a:p>
          <a:p>
            <a:pPr lvl="1"/>
            <a:r>
              <a:rPr lang="en-US" dirty="0" smtClean="0"/>
              <a:t>1,000 </a:t>
            </a:r>
            <a:r>
              <a:rPr lang="en-US" dirty="0"/>
              <a:t>or more = </a:t>
            </a:r>
            <a:r>
              <a:rPr lang="en-US" dirty="0" smtClean="0"/>
              <a:t>excellent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64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Desired Amount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 least 5 data points per variable (</a:t>
            </a:r>
            <a:r>
              <a:rPr lang="en-US" dirty="0" err="1" smtClean="0"/>
              <a:t>Gorsuch</a:t>
            </a:r>
            <a:r>
              <a:rPr lang="en-US" dirty="0" smtClean="0"/>
              <a:t>, 1983)</a:t>
            </a:r>
          </a:p>
          <a:p>
            <a:r>
              <a:rPr lang="en-US" dirty="0" smtClean="0"/>
              <a:t>At least 3-6 data points per variable (</a:t>
            </a:r>
            <a:r>
              <a:rPr lang="en-US" dirty="0" err="1" smtClean="0"/>
              <a:t>Cattell</a:t>
            </a:r>
            <a:r>
              <a:rPr lang="en-US" dirty="0" smtClean="0"/>
              <a:t>, 1978)</a:t>
            </a:r>
          </a:p>
          <a:p>
            <a:endParaRPr lang="en-US" dirty="0" smtClean="0"/>
          </a:p>
          <a:p>
            <a:r>
              <a:rPr lang="en-US" dirty="0" smtClean="0"/>
              <a:t>At least 100 total data points (</a:t>
            </a:r>
            <a:r>
              <a:rPr lang="en-US" dirty="0" err="1" smtClean="0"/>
              <a:t>Gorsuch</a:t>
            </a:r>
            <a:r>
              <a:rPr lang="en-US" dirty="0" smtClean="0"/>
              <a:t>, 1983)</a:t>
            </a:r>
          </a:p>
          <a:p>
            <a:r>
              <a:rPr lang="en-US" dirty="0" err="1"/>
              <a:t>Comrey</a:t>
            </a:r>
            <a:r>
              <a:rPr lang="en-US" dirty="0"/>
              <a:t> and Lee (1992) </a:t>
            </a:r>
            <a:r>
              <a:rPr lang="en-US" dirty="0" smtClean="0"/>
              <a:t>guidelines for total sample size</a:t>
            </a:r>
          </a:p>
          <a:p>
            <a:pPr lvl="1"/>
            <a:r>
              <a:rPr lang="en-US" dirty="0" smtClean="0"/>
              <a:t>100</a:t>
            </a:r>
            <a:r>
              <a:rPr lang="en-US" dirty="0"/>
              <a:t>= </a:t>
            </a:r>
            <a:r>
              <a:rPr lang="en-US" dirty="0" smtClean="0"/>
              <a:t>poor </a:t>
            </a:r>
          </a:p>
          <a:p>
            <a:pPr lvl="1"/>
            <a:r>
              <a:rPr lang="en-US" dirty="0" smtClean="0"/>
              <a:t>200 </a:t>
            </a:r>
            <a:r>
              <a:rPr lang="en-US" dirty="0"/>
              <a:t>= </a:t>
            </a:r>
            <a:r>
              <a:rPr lang="en-US" dirty="0" smtClean="0"/>
              <a:t>fair</a:t>
            </a:r>
          </a:p>
          <a:p>
            <a:pPr lvl="1"/>
            <a:r>
              <a:rPr lang="en-US" dirty="0" smtClean="0"/>
              <a:t>300 </a:t>
            </a:r>
            <a:r>
              <a:rPr lang="en-US" dirty="0"/>
              <a:t>= </a:t>
            </a:r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500 </a:t>
            </a:r>
            <a:r>
              <a:rPr lang="en-US" dirty="0"/>
              <a:t>= very </a:t>
            </a:r>
            <a:r>
              <a:rPr lang="en-US" dirty="0" smtClean="0"/>
              <a:t>good </a:t>
            </a:r>
          </a:p>
          <a:p>
            <a:pPr lvl="1"/>
            <a:r>
              <a:rPr lang="en-US" dirty="0" smtClean="0"/>
              <a:t>1,000 </a:t>
            </a:r>
            <a:r>
              <a:rPr lang="en-US" dirty="0"/>
              <a:t>or more = </a:t>
            </a:r>
            <a:r>
              <a:rPr lang="en-US" dirty="0" smtClean="0"/>
              <a:t>excellent</a:t>
            </a:r>
          </a:p>
          <a:p>
            <a:pPr lvl="1"/>
            <a:endParaRPr lang="en-US" dirty="0"/>
          </a:p>
          <a:p>
            <a:r>
              <a:rPr lang="en-US" dirty="0" smtClean="0"/>
              <a:t>My opinion: cross-validation controls for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29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Desired Amount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important for confirmatory factor analysis than exploratory factor analysis</a:t>
            </a:r>
          </a:p>
          <a:p>
            <a:endParaRPr lang="en-US" dirty="0"/>
          </a:p>
          <a:p>
            <a:r>
              <a:rPr lang="en-US" dirty="0" smtClean="0"/>
              <a:t>Why might this be?</a:t>
            </a:r>
          </a:p>
        </p:txBody>
      </p:sp>
    </p:spTree>
    <p:extLst>
      <p:ext uri="{BB962C8B-B14F-4D97-AF65-F5344CB8AC3E}">
        <p14:creationId xmlns:p14="http://schemas.microsoft.com/office/powerpoint/2010/main" val="592786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 you’ve done a factor analysis,</a:t>
            </a:r>
            <a:br>
              <a:rPr lang="en-US" dirty="0" smtClean="0"/>
            </a:br>
            <a:r>
              <a:rPr lang="en-US" dirty="0" smtClean="0"/>
              <a:t>and you’ve got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thing to do before you publish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71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 you’ve done a factor analysis,</a:t>
            </a:r>
            <a:br>
              <a:rPr lang="en-US" dirty="0" smtClean="0"/>
            </a:br>
            <a:r>
              <a:rPr lang="en-US" dirty="0" smtClean="0"/>
              <a:t>and you’ve got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thing to do before you publish</a:t>
            </a:r>
          </a:p>
          <a:p>
            <a:endParaRPr lang="en-US" dirty="0"/>
          </a:p>
          <a:p>
            <a:r>
              <a:rPr lang="en-US" dirty="0" smtClean="0"/>
              <a:t>Check internal reliability of scales</a:t>
            </a:r>
          </a:p>
          <a:p>
            <a:endParaRPr lang="en-US" dirty="0"/>
          </a:p>
          <a:p>
            <a:r>
              <a:rPr lang="en-US" dirty="0" err="1" smtClean="0"/>
              <a:t>Cronbach’s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87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Cronbach’s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 = number of items</a:t>
            </a:r>
          </a:p>
          <a:p>
            <a:r>
              <a:rPr lang="en-US" dirty="0" smtClean="0"/>
              <a:t>C = average inter-item covariance (averaged at subject level)</a:t>
            </a:r>
          </a:p>
          <a:p>
            <a:r>
              <a:rPr lang="en-US" dirty="0" smtClean="0"/>
              <a:t>V = average variance (averaged at subject level)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708506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377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Cronbach’s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: magic numbers</a:t>
            </a:r>
            <a:br>
              <a:rPr lang="en-US" dirty="0" smtClean="0"/>
            </a:br>
            <a:r>
              <a:rPr lang="en-US" dirty="0" smtClean="0"/>
              <a:t>(George &amp; Mallory, 2003)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&gt; 0.9 Excellent</a:t>
            </a:r>
          </a:p>
          <a:p>
            <a:r>
              <a:rPr lang="en-US" dirty="0" smtClean="0"/>
              <a:t>0.8-0.9 Good</a:t>
            </a:r>
          </a:p>
          <a:p>
            <a:r>
              <a:rPr lang="en-US" dirty="0" smtClean="0"/>
              <a:t>0.7-0.8 Acceptable</a:t>
            </a:r>
          </a:p>
          <a:p>
            <a:r>
              <a:rPr lang="en-US" dirty="0" smtClean="0"/>
              <a:t>0.6-0.7 Questionable</a:t>
            </a:r>
          </a:p>
          <a:p>
            <a:r>
              <a:rPr lang="en-US" dirty="0" smtClean="0"/>
              <a:t>0.5-0.6 Poor</a:t>
            </a:r>
          </a:p>
          <a:p>
            <a:r>
              <a:rPr lang="en-US" dirty="0" smtClean="0"/>
              <a:t>&lt; 0.5 Unacceptable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91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Clustering</a:t>
            </a:r>
          </a:p>
          <a:p>
            <a:endParaRPr lang="en-US" dirty="0"/>
          </a:p>
          <a:p>
            <a:r>
              <a:rPr lang="en-US" dirty="0" smtClean="0"/>
              <a:t>Not the same as factor analysis</a:t>
            </a:r>
          </a:p>
          <a:p>
            <a:pPr lvl="1"/>
            <a:r>
              <a:rPr lang="en-US" dirty="0" smtClean="0"/>
              <a:t>Factor analysis finds how data features/variables/items group together</a:t>
            </a:r>
          </a:p>
          <a:p>
            <a:pPr lvl="1"/>
            <a:r>
              <a:rPr lang="en-US" dirty="0" smtClean="0"/>
              <a:t>Clustering finds how data points/students group together</a:t>
            </a:r>
          </a:p>
          <a:p>
            <a:pPr lvl="1"/>
            <a:endParaRPr lang="en-US" dirty="0"/>
          </a:p>
          <a:p>
            <a:r>
              <a:rPr lang="en-US" dirty="0" smtClean="0"/>
              <a:t>In many cases, one problem can be transformed into the other</a:t>
            </a:r>
          </a:p>
          <a:p>
            <a:r>
              <a:rPr lang="en-US" dirty="0" smtClean="0"/>
              <a:t>But conceptually still not the same </a:t>
            </a:r>
            <a:r>
              <a:rPr lang="en-US" dirty="0" smtClean="0"/>
              <a:t>thing</a:t>
            </a:r>
          </a:p>
          <a:p>
            <a:endParaRPr lang="en-US" dirty="0"/>
          </a:p>
          <a:p>
            <a:r>
              <a:rPr lang="en-US" dirty="0" smtClean="0"/>
              <a:t>Next class!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96693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 of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have a large data space with many </a:t>
            </a:r>
            <a:r>
              <a:rPr lang="en-US" dirty="0" smtClean="0"/>
              <a:t>quantitative* variables</a:t>
            </a:r>
            <a:endParaRPr lang="en-US" dirty="0" smtClean="0"/>
          </a:p>
          <a:p>
            <a:r>
              <a:rPr lang="en-US" dirty="0" smtClean="0"/>
              <a:t>You want to reduce that data space into a smaller number </a:t>
            </a:r>
            <a:r>
              <a:rPr lang="en-US" dirty="0" smtClean="0"/>
              <a:t>of factors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 -- there is also a variant for categorical and dichotomous data, Latent Class Factor Analysis (LCFA --</a:t>
            </a:r>
            <a:br>
              <a:rPr lang="en-US" dirty="0" smtClean="0"/>
            </a:br>
            <a:r>
              <a:rPr lang="en-US" dirty="0" err="1" smtClean="0"/>
              <a:t>Magidson</a:t>
            </a:r>
            <a:r>
              <a:rPr lang="en-US" dirty="0" smtClean="0"/>
              <a:t> &amp; </a:t>
            </a:r>
            <a:r>
              <a:rPr lang="en-US" dirty="0" err="1" smtClean="0"/>
              <a:t>Vermunt</a:t>
            </a:r>
            <a:r>
              <a:rPr lang="en-US" dirty="0" smtClean="0"/>
              <a:t>, 2001; </a:t>
            </a:r>
            <a:r>
              <a:rPr lang="en-US" dirty="0" err="1" smtClean="0"/>
              <a:t>Vermunt</a:t>
            </a:r>
            <a:r>
              <a:rPr lang="en-US" dirty="0" smtClean="0"/>
              <a:t> &amp; </a:t>
            </a:r>
            <a:r>
              <a:rPr lang="en-US" dirty="0" err="1" smtClean="0"/>
              <a:t>Magidson</a:t>
            </a:r>
            <a:r>
              <a:rPr lang="en-US" dirty="0" smtClean="0"/>
              <a:t>, 2004)</a:t>
            </a:r>
            <a:r>
              <a:rPr lang="en-US" dirty="0" smtClean="0"/>
              <a:t>, as well as a variant for mixed data types, Exponential Family Principal Component Analysis (EPCA – Collins et al., 2001)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82597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Wednesday, March 14</a:t>
            </a:r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Clustering</a:t>
            </a:r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Witten, I.H., Frank, E. (2005)</a:t>
            </a:r>
            <a:r>
              <a:rPr lang="en-US" i="1" dirty="0"/>
              <a:t>Data Mining: Practical Machine Learning Tools and Techniques.</a:t>
            </a:r>
            <a:r>
              <a:rPr lang="en-US" dirty="0"/>
              <a:t> Sections 4.8, 6.6.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7. 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 2 of </a:t>
            </a:r>
            <a:r>
              <a:rPr lang="en-US" dirty="0" smtClean="0"/>
              <a:t>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large data space with many </a:t>
            </a:r>
            <a:r>
              <a:rPr lang="en-US" dirty="0"/>
              <a:t>quantitative </a:t>
            </a:r>
            <a:r>
              <a:rPr lang="en-US" dirty="0" smtClean="0"/>
              <a:t>variables</a:t>
            </a:r>
            <a:endParaRPr lang="en-US" dirty="0" smtClean="0"/>
          </a:p>
          <a:p>
            <a:r>
              <a:rPr lang="en-US" dirty="0" smtClean="0"/>
              <a:t>You want to understand the structure that unifies these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6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have a questionnaire with 100 items</a:t>
            </a:r>
          </a:p>
          <a:p>
            <a:endParaRPr lang="en-US" dirty="0"/>
          </a:p>
          <a:p>
            <a:r>
              <a:rPr lang="en-US" dirty="0" smtClean="0"/>
              <a:t>Do the 100 items group into a smaller number of factors</a:t>
            </a:r>
          </a:p>
          <a:p>
            <a:pPr lvl="1"/>
            <a:r>
              <a:rPr lang="en-US" dirty="0" smtClean="0"/>
              <a:t>E.g. Do the 100 items actually tap only </a:t>
            </a:r>
            <a:r>
              <a:rPr lang="en-US" dirty="0" smtClean="0"/>
              <a:t>6 deeper constructs?</a:t>
            </a:r>
            <a:endParaRPr lang="en-US" dirty="0" smtClean="0"/>
          </a:p>
          <a:p>
            <a:pPr lvl="1"/>
            <a:r>
              <a:rPr lang="en-US" dirty="0" smtClean="0"/>
              <a:t>Can the 100 items be divided into 6 scales?</a:t>
            </a:r>
          </a:p>
          <a:p>
            <a:pPr lvl="1"/>
            <a:r>
              <a:rPr lang="en-US" dirty="0" smtClean="0"/>
              <a:t>Which </a:t>
            </a:r>
            <a:r>
              <a:rPr lang="en-US" dirty="0" smtClean="0"/>
              <a:t>items fit poorly in their scales?</a:t>
            </a:r>
          </a:p>
          <a:p>
            <a:pPr lvl="1"/>
            <a:endParaRPr lang="en-US" dirty="0"/>
          </a:p>
          <a:p>
            <a:r>
              <a:rPr lang="en-US" dirty="0" smtClean="0"/>
              <a:t>Common </a:t>
            </a:r>
            <a:r>
              <a:rPr lang="en-US" dirty="0" smtClean="0"/>
              <a:t>in </a:t>
            </a:r>
            <a:r>
              <a:rPr lang="en-US" dirty="0" smtClean="0"/>
              <a:t>attempting to design questionnaire with scales and sub-scales</a:t>
            </a:r>
          </a:p>
        </p:txBody>
      </p:sp>
    </p:spTree>
    <p:extLst>
      <p:ext uri="{BB962C8B-B14F-4D97-AF65-F5344CB8AC3E}">
        <p14:creationId xmlns:p14="http://schemas.microsoft.com/office/powerpoint/2010/main" val="371955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have a set of 600 features of student behavior</a:t>
            </a:r>
          </a:p>
          <a:p>
            <a:endParaRPr lang="en-US" dirty="0"/>
          </a:p>
          <a:p>
            <a:r>
              <a:rPr lang="en-US" dirty="0" smtClean="0"/>
              <a:t>You want to reduce the data space before running a classification algorithm</a:t>
            </a:r>
          </a:p>
          <a:p>
            <a:endParaRPr lang="en-US" dirty="0"/>
          </a:p>
          <a:p>
            <a:r>
              <a:rPr lang="en-US" dirty="0" smtClean="0"/>
              <a:t>Do the 600 features group into a smaller number of </a:t>
            </a:r>
            <a:r>
              <a:rPr lang="en-US" dirty="0" smtClean="0"/>
              <a:t>factors?</a:t>
            </a:r>
            <a:endParaRPr lang="en-US" dirty="0" smtClean="0"/>
          </a:p>
          <a:p>
            <a:pPr lvl="1"/>
            <a:r>
              <a:rPr lang="en-US" dirty="0" smtClean="0"/>
              <a:t>E.g. Do the 600 </a:t>
            </a:r>
            <a:r>
              <a:rPr lang="en-US" dirty="0" smtClean="0"/>
              <a:t>features </a:t>
            </a:r>
            <a:r>
              <a:rPr lang="en-US" dirty="0" smtClean="0"/>
              <a:t>actually tap only 15 deeper </a:t>
            </a:r>
            <a:r>
              <a:rPr lang="en-US" dirty="0" smtClean="0"/>
              <a:t>constructs?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3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from my work</a:t>
            </a:r>
            <a:br>
              <a:rPr lang="en-US" dirty="0" smtClean="0"/>
            </a:br>
            <a:r>
              <a:rPr lang="en-US" dirty="0" smtClean="0"/>
              <a:t>(Baker et al., 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developed </a:t>
            </a:r>
            <a:r>
              <a:rPr lang="en-US" dirty="0" smtClean="0"/>
              <a:t>a taxonomy of 79 design features that a Cognitive Tutor lesson could possess</a:t>
            </a:r>
          </a:p>
          <a:p>
            <a:endParaRPr lang="en-US" dirty="0"/>
          </a:p>
          <a:p>
            <a:r>
              <a:rPr lang="en-US" dirty="0" smtClean="0"/>
              <a:t>We wanted to reduce the data space before running </a:t>
            </a:r>
            <a:r>
              <a:rPr lang="en-US" dirty="0" smtClean="0"/>
              <a:t>statistical </a:t>
            </a:r>
            <a:r>
              <a:rPr lang="en-US" dirty="0" smtClean="0"/>
              <a:t>significance tests</a:t>
            </a:r>
          </a:p>
          <a:p>
            <a:endParaRPr lang="en-US" dirty="0"/>
          </a:p>
          <a:p>
            <a:r>
              <a:rPr lang="en-US" dirty="0" smtClean="0"/>
              <a:t>Do the 79 design features group into a smaller number of </a:t>
            </a:r>
            <a:r>
              <a:rPr lang="en-US" dirty="0" smtClean="0"/>
              <a:t>factors?</a:t>
            </a:r>
            <a:endParaRPr lang="en-US" dirty="0" smtClean="0"/>
          </a:p>
          <a:p>
            <a:pPr lvl="1"/>
            <a:r>
              <a:rPr lang="en-US" dirty="0" smtClean="0"/>
              <a:t>E.g. Do the 79 features actually group into 6 major dimensions of tutor design?</a:t>
            </a:r>
          </a:p>
          <a:p>
            <a:pPr lvl="1"/>
            <a:r>
              <a:rPr lang="en-US" dirty="0" smtClean="0"/>
              <a:t>The answer was yes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2771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 smtClean="0"/>
              <a:t>variable groupings in bottom-up fashion</a:t>
            </a:r>
          </a:p>
          <a:p>
            <a:pPr lvl="1"/>
            <a:r>
              <a:rPr lang="en-US" dirty="0" smtClean="0"/>
              <a:t>More common in EDM/DM</a:t>
            </a:r>
          </a:p>
          <a:p>
            <a:r>
              <a:rPr lang="en-US" dirty="0"/>
              <a:t>Confirmatory</a:t>
            </a:r>
          </a:p>
          <a:p>
            <a:pPr lvl="1"/>
            <a:r>
              <a:rPr lang="en-US" dirty="0"/>
              <a:t>Take existing structure, verify its goodness</a:t>
            </a:r>
          </a:p>
          <a:p>
            <a:pPr lvl="1"/>
            <a:r>
              <a:rPr lang="en-US" dirty="0" smtClean="0"/>
              <a:t>More common in Psychometrics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0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8148</TotalTime>
  <Words>1748</Words>
  <Application>Microsoft Office PowerPoint</Application>
  <PresentationFormat>On-screen Show (4:3)</PresentationFormat>
  <Paragraphs>622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Advanced Methods and Analysis for the Learning and Social Sciences</vt:lpstr>
      <vt:lpstr>Today’s Class</vt:lpstr>
      <vt:lpstr>Goal 1 of Factor Analysis</vt:lpstr>
      <vt:lpstr>Goal 1 of Factor Analysis</vt:lpstr>
      <vt:lpstr>Goal 2 of Factor Analysis</vt:lpstr>
      <vt:lpstr>Classic Example</vt:lpstr>
      <vt:lpstr>Another Example</vt:lpstr>
      <vt:lpstr>Example from my work (Baker et al., 2009)</vt:lpstr>
      <vt:lpstr>Two types of Factor Analysis</vt:lpstr>
      <vt:lpstr>Mathematical Assumption in most Factor Analysis</vt:lpstr>
      <vt:lpstr>Example</vt:lpstr>
      <vt:lpstr>Computing a Factor Score Can we write equation for F1?</vt:lpstr>
      <vt:lpstr>Which variables load strongly on F1?</vt:lpstr>
      <vt:lpstr>Wait… what’s a “strong” loading?</vt:lpstr>
      <vt:lpstr>Which variables load strongly on F2?</vt:lpstr>
      <vt:lpstr>Which variables load strongly on F3?</vt:lpstr>
      <vt:lpstr>Which variables don’t fit this scheme?</vt:lpstr>
      <vt:lpstr>Assign items to factors to create scales</vt:lpstr>
      <vt:lpstr>Item Selection</vt:lpstr>
      <vt:lpstr>Item Selection</vt:lpstr>
      <vt:lpstr>Final chance to decide on scales</vt:lpstr>
      <vt:lpstr>How does it work mathematically?</vt:lpstr>
      <vt:lpstr>How does it work mathematically?</vt:lpstr>
      <vt:lpstr>Figure From Eriksson et al (2006)</vt:lpstr>
      <vt:lpstr>How does it work mathematically?</vt:lpstr>
      <vt:lpstr>How does it work mathematically?</vt:lpstr>
      <vt:lpstr>Goodness</vt:lpstr>
      <vt:lpstr>How many factors?</vt:lpstr>
      <vt:lpstr>How many factors?</vt:lpstr>
      <vt:lpstr>Relatively robust to violations of assumptions</vt:lpstr>
      <vt:lpstr>Desired Amount of Data</vt:lpstr>
      <vt:lpstr>Desired Amount of Data</vt:lpstr>
      <vt:lpstr>Desired Amount of Data</vt:lpstr>
      <vt:lpstr>OK you’ve done a factor analysis, and you’ve got scales</vt:lpstr>
      <vt:lpstr>OK you’ve done a factor analysis, and you’ve got scales</vt:lpstr>
      <vt:lpstr>Cronbach’s a</vt:lpstr>
      <vt:lpstr>Cronbach’s a: magic numbers (George &amp; Mallory, 2003)</vt:lpstr>
      <vt:lpstr>Related Topic</vt:lpstr>
      <vt:lpstr>Asgn. 7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735</cp:revision>
  <dcterms:created xsi:type="dcterms:W3CDTF">2010-01-07T20:34:12Z</dcterms:created>
  <dcterms:modified xsi:type="dcterms:W3CDTF">2012-03-09T17:52:00Z</dcterms:modified>
</cp:coreProperties>
</file>