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486" r:id="rId4"/>
    <p:sldId id="493" r:id="rId5"/>
    <p:sldId id="487" r:id="rId6"/>
    <p:sldId id="488" r:id="rId7"/>
    <p:sldId id="489" r:id="rId8"/>
    <p:sldId id="490" r:id="rId9"/>
    <p:sldId id="491" r:id="rId10"/>
    <p:sldId id="494" r:id="rId11"/>
    <p:sldId id="496" r:id="rId12"/>
    <p:sldId id="495" r:id="rId13"/>
    <p:sldId id="492" r:id="rId14"/>
    <p:sldId id="499" r:id="rId15"/>
    <p:sldId id="500" r:id="rId16"/>
    <p:sldId id="501" r:id="rId17"/>
    <p:sldId id="502" r:id="rId18"/>
    <p:sldId id="505" r:id="rId19"/>
    <p:sldId id="509" r:id="rId20"/>
    <p:sldId id="510" r:id="rId21"/>
    <p:sldId id="506" r:id="rId22"/>
    <p:sldId id="507" r:id="rId23"/>
    <p:sldId id="508" r:id="rId24"/>
    <p:sldId id="511" r:id="rId25"/>
    <p:sldId id="513" r:id="rId26"/>
    <p:sldId id="514" r:id="rId27"/>
    <p:sldId id="515" r:id="rId28"/>
    <p:sldId id="516" r:id="rId29"/>
    <p:sldId id="517" r:id="rId30"/>
    <p:sldId id="518" r:id="rId31"/>
    <p:sldId id="519" r:id="rId32"/>
    <p:sldId id="520" r:id="rId33"/>
    <p:sldId id="521" r:id="rId34"/>
    <p:sldId id="512" r:id="rId35"/>
    <p:sldId id="485" r:id="rId36"/>
    <p:sldId id="412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60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March 26,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customers rent Star Wars, then the Empire Strikes Back, then Return of the Jedi</a:t>
            </a:r>
          </a:p>
          <a:p>
            <a:endParaRPr lang="en-US" dirty="0"/>
          </a:p>
          <a:p>
            <a:r>
              <a:rPr lang="en-US" dirty="0" smtClean="0"/>
              <a:t>Doesn’t matter if they rent other stuff in-between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1958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customers buy </a:t>
            </a:r>
            <a:r>
              <a:rPr lang="en-US" dirty="0" smtClean="0"/>
              <a:t>flowers, </a:t>
            </a:r>
            <a:r>
              <a:rPr lang="en-US" dirty="0" smtClean="0"/>
              <a:t>and then buy diapers AND diaper cream several months later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80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learners become confused, then game the system, then become frustrated, then complete gaming the system, then become re-engaged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590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Constraints than 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If-then elements do not need to occur in the same data point</a:t>
            </a:r>
          </a:p>
          <a:p>
            <a:r>
              <a:rPr lang="en-US" dirty="0" smtClean="0"/>
              <a:t>Instead</a:t>
            </a:r>
          </a:p>
          <a:p>
            <a:pPr lvl="1"/>
            <a:r>
              <a:rPr lang="en-US" dirty="0" smtClean="0"/>
              <a:t>If-then elements should have same user (or other organizing variable)</a:t>
            </a:r>
          </a:p>
          <a:p>
            <a:pPr lvl="1"/>
            <a:r>
              <a:rPr lang="en-US" dirty="0" smtClean="0"/>
              <a:t>If elements can be within a certain time window of each other</a:t>
            </a:r>
          </a:p>
          <a:p>
            <a:pPr lvl="1"/>
            <a:r>
              <a:rPr lang="en-US" dirty="0" smtClean="0"/>
              <a:t>Then element time should be within a certain window after if times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4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subsequences in data with high support</a:t>
            </a:r>
          </a:p>
          <a:p>
            <a:endParaRPr lang="en-US" dirty="0"/>
          </a:p>
          <a:p>
            <a:r>
              <a:rPr lang="en-US" dirty="0" smtClean="0"/>
              <a:t>Support calculated as number of sequences that contain subsequence, divided by total number of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74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subsequences with high support? (What is their support?)</a:t>
            </a:r>
          </a:p>
          <a:p>
            <a:endParaRPr lang="en-US" dirty="0"/>
          </a:p>
          <a:p>
            <a:r>
              <a:rPr lang="en-US" dirty="0" smtClean="0"/>
              <a:t>Chuck: a, </a:t>
            </a:r>
            <a:r>
              <a:rPr lang="en-US" dirty="0" err="1" smtClean="0"/>
              <a:t>abc</a:t>
            </a:r>
            <a:r>
              <a:rPr lang="en-US" dirty="0" smtClean="0"/>
              <a:t>, ac, de, </a:t>
            </a:r>
            <a:r>
              <a:rPr lang="en-US" dirty="0" err="1" smtClean="0"/>
              <a:t>cef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Darlene: </a:t>
            </a:r>
            <a:r>
              <a:rPr lang="en-US" dirty="0" err="1" smtClean="0"/>
              <a:t>af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acd</a:t>
            </a:r>
            <a:r>
              <a:rPr lang="en-US" dirty="0" smtClean="0"/>
              <a:t>, </a:t>
            </a:r>
            <a:r>
              <a:rPr lang="en-US" dirty="0" err="1" smtClean="0"/>
              <a:t>dabc</a:t>
            </a:r>
            <a:r>
              <a:rPr lang="en-US" dirty="0" smtClean="0"/>
              <a:t>, </a:t>
            </a:r>
            <a:r>
              <a:rPr lang="en-US" dirty="0" err="1" smtClean="0"/>
              <a:t>ef</a:t>
            </a:r>
            <a:endParaRPr lang="en-US" dirty="0" smtClean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8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9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SPM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GSP (Generalized Sequential Pattern)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Algorithm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Srikant</a:t>
            </a:r>
            <a:r>
              <a:rPr lang="en-US" dirty="0" smtClean="0"/>
              <a:t> &amp; </a:t>
            </a:r>
            <a:r>
              <a:rPr lang="en-US" dirty="0" err="1" smtClean="0"/>
              <a:t>Agrawal</a:t>
            </a:r>
            <a:r>
              <a:rPr lang="en-US" dirty="0" smtClean="0"/>
              <a:t>, 1996)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54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transformed from individual actions to sequences by user</a:t>
            </a:r>
          </a:p>
          <a:p>
            <a:endParaRPr lang="en-US" dirty="0"/>
          </a:p>
          <a:p>
            <a:r>
              <a:rPr lang="en-US" dirty="0" smtClean="0"/>
              <a:t>E.g.</a:t>
            </a:r>
          </a:p>
          <a:p>
            <a:r>
              <a:rPr lang="en-US" dirty="0" smtClean="0"/>
              <a:t>Bob: {GAMING and BORED, OFF-TASK </a:t>
            </a:r>
            <a:r>
              <a:rPr lang="en-US" dirty="0"/>
              <a:t>and BORED</a:t>
            </a:r>
            <a:r>
              <a:rPr lang="en-US" dirty="0" smtClean="0"/>
              <a:t>, ON-TASK </a:t>
            </a:r>
            <a:r>
              <a:rPr lang="en-US" dirty="0"/>
              <a:t>and BORED</a:t>
            </a:r>
            <a:r>
              <a:rPr lang="en-US" dirty="0" smtClean="0"/>
              <a:t>, GAMING </a:t>
            </a:r>
            <a:r>
              <a:rPr lang="en-US" dirty="0"/>
              <a:t>and BORED</a:t>
            </a:r>
            <a:r>
              <a:rPr lang="en-US" dirty="0" smtClean="0"/>
              <a:t>, GAMING</a:t>
            </a:r>
            <a:r>
              <a:rPr lang="en-US" dirty="0"/>
              <a:t> and </a:t>
            </a:r>
            <a:r>
              <a:rPr lang="en-US" dirty="0" smtClean="0"/>
              <a:t>FRUSTRATED, ON-TASK and BORED}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9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Sequential Pattern Mining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some cases, time also included</a:t>
            </a:r>
          </a:p>
          <a:p>
            <a:endParaRPr lang="en-US" dirty="0"/>
          </a:p>
          <a:p>
            <a:r>
              <a:rPr lang="en-US" dirty="0" smtClean="0"/>
              <a:t>E.g.</a:t>
            </a:r>
          </a:p>
          <a:p>
            <a:r>
              <a:rPr lang="en-US" dirty="0" smtClean="0"/>
              <a:t>Bob: {GAMING and BORED 5:05:20, OFF-TASK </a:t>
            </a:r>
            <a:r>
              <a:rPr lang="en-US" dirty="0"/>
              <a:t>and </a:t>
            </a:r>
            <a:r>
              <a:rPr lang="en-US" dirty="0" smtClean="0"/>
              <a:t>BORED 5:05:40, ON-TASK </a:t>
            </a:r>
            <a:r>
              <a:rPr lang="en-US" dirty="0"/>
              <a:t>and </a:t>
            </a:r>
            <a:r>
              <a:rPr lang="en-US" dirty="0" smtClean="0"/>
              <a:t>BORED 5:06:00, GAMING </a:t>
            </a:r>
            <a:r>
              <a:rPr lang="en-US" dirty="0"/>
              <a:t>and </a:t>
            </a:r>
            <a:r>
              <a:rPr lang="en-US" dirty="0" smtClean="0"/>
              <a:t>BORED 5:06:20, GAMING</a:t>
            </a:r>
            <a:r>
              <a:rPr lang="en-US" dirty="0"/>
              <a:t> and </a:t>
            </a:r>
            <a:r>
              <a:rPr lang="en-US" dirty="0" smtClean="0"/>
              <a:t>FRUSTRATED 5:06:40, ON-TASK and BORED 5:07:00}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20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Take the whole set of sequences of length 1</a:t>
            </a:r>
          </a:p>
          <a:p>
            <a:pPr lvl="1"/>
            <a:r>
              <a:rPr lang="en-US" dirty="0" smtClean="0"/>
              <a:t>May include “</a:t>
            </a:r>
            <a:r>
              <a:rPr lang="en-US" dirty="0" err="1" smtClean="0"/>
              <a:t>ANDed</a:t>
            </a:r>
            <a:r>
              <a:rPr lang="en-US" dirty="0" smtClean="0"/>
              <a:t>” combinations at same time</a:t>
            </a:r>
          </a:p>
          <a:p>
            <a:r>
              <a:rPr lang="en-US" dirty="0" smtClean="0"/>
              <a:t>Find which sequences of length 1 have support over pre-chosen threshold</a:t>
            </a:r>
          </a:p>
          <a:p>
            <a:r>
              <a:rPr lang="en-US" dirty="0" smtClean="0"/>
              <a:t>Compose potential sequences out of pairs of sequences of length 1 with acceptable support</a:t>
            </a:r>
          </a:p>
          <a:p>
            <a:r>
              <a:rPr lang="en-US" dirty="0" smtClean="0"/>
              <a:t>Find which </a:t>
            </a:r>
            <a:r>
              <a:rPr lang="en-US" dirty="0"/>
              <a:t>sequences of length </a:t>
            </a:r>
            <a:r>
              <a:rPr lang="en-US" dirty="0" smtClean="0"/>
              <a:t>2 </a:t>
            </a:r>
            <a:r>
              <a:rPr lang="en-US" dirty="0"/>
              <a:t>have support over pre-chosen threshold</a:t>
            </a:r>
          </a:p>
          <a:p>
            <a:r>
              <a:rPr lang="en-US" dirty="0"/>
              <a:t>Compose potential sequences out of </a:t>
            </a:r>
            <a:r>
              <a:rPr lang="en-US" dirty="0" smtClean="0"/>
              <a:t>triplets of </a:t>
            </a:r>
            <a:r>
              <a:rPr lang="en-US" dirty="0"/>
              <a:t>sequences of </a:t>
            </a:r>
            <a:r>
              <a:rPr lang="en-US" dirty="0" smtClean="0"/>
              <a:t>length 1 and 2 with </a:t>
            </a:r>
            <a:r>
              <a:rPr lang="en-US" dirty="0"/>
              <a:t>acceptable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Continue until no new sequences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13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execute GPS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min support =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94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min support = 50%</a:t>
            </a:r>
          </a:p>
          <a:p>
            <a:endParaRPr lang="en-US" dirty="0"/>
          </a:p>
          <a:p>
            <a:r>
              <a:rPr lang="en-US" dirty="0" smtClean="0"/>
              <a:t>Chuck: a, </a:t>
            </a:r>
            <a:r>
              <a:rPr lang="en-US" dirty="0" err="1" smtClean="0"/>
              <a:t>abc</a:t>
            </a:r>
            <a:r>
              <a:rPr lang="en-US" dirty="0" smtClean="0"/>
              <a:t>, ac, de, </a:t>
            </a:r>
            <a:r>
              <a:rPr lang="en-US" dirty="0" err="1" smtClean="0"/>
              <a:t>cef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Darlene: </a:t>
            </a:r>
            <a:r>
              <a:rPr lang="en-US" dirty="0" err="1" smtClean="0"/>
              <a:t>af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acd</a:t>
            </a:r>
            <a:r>
              <a:rPr lang="en-US" dirty="0" smtClean="0"/>
              <a:t>, </a:t>
            </a:r>
            <a:r>
              <a:rPr lang="en-US" dirty="0" err="1" smtClean="0"/>
              <a:t>dabc</a:t>
            </a:r>
            <a:r>
              <a:rPr lang="en-US" dirty="0" smtClean="0"/>
              <a:t>, </a:t>
            </a:r>
            <a:r>
              <a:rPr lang="en-US" dirty="0" err="1" smtClean="0"/>
              <a:t>ef</a:t>
            </a:r>
            <a:endParaRPr lang="en-US" dirty="0" smtClean="0"/>
          </a:p>
          <a:p>
            <a:r>
              <a:rPr lang="en-US" dirty="0" err="1" smtClean="0"/>
              <a:t>Egoberto</a:t>
            </a:r>
            <a:r>
              <a:rPr lang="en-US" dirty="0" smtClean="0"/>
              <a:t>: </a:t>
            </a:r>
            <a:r>
              <a:rPr lang="en-US" dirty="0" err="1" smtClean="0"/>
              <a:t>aef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aceh</a:t>
            </a:r>
            <a:r>
              <a:rPr lang="en-US" dirty="0" smtClean="0"/>
              <a:t>, d, </a:t>
            </a:r>
            <a:r>
              <a:rPr lang="en-US" dirty="0" err="1" smtClean="0"/>
              <a:t>ae</a:t>
            </a:r>
            <a:endParaRPr lang="en-US" dirty="0" smtClean="0"/>
          </a:p>
          <a:p>
            <a:r>
              <a:rPr lang="en-US" dirty="0" smtClean="0"/>
              <a:t>Francine: a, </a:t>
            </a:r>
            <a:r>
              <a:rPr lang="en-US" dirty="0" err="1" smtClean="0"/>
              <a:t>bc</a:t>
            </a:r>
            <a:r>
              <a:rPr lang="en-US" dirty="0" smtClean="0"/>
              <a:t>, </a:t>
            </a:r>
            <a:r>
              <a:rPr lang="en-US" dirty="0" err="1" smtClean="0"/>
              <a:t>acf</a:t>
            </a:r>
            <a:r>
              <a:rPr lang="en-US" dirty="0" smtClean="0"/>
              <a:t>, d, </a:t>
            </a:r>
            <a:r>
              <a:rPr lang="en-US" dirty="0" err="1" smtClean="0"/>
              <a:t>abeg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4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Free-Span</a:t>
            </a:r>
          </a:p>
          <a:p>
            <a:r>
              <a:rPr lang="en-US" dirty="0" smtClean="0"/>
              <a:t>Prefix-Span</a:t>
            </a:r>
          </a:p>
          <a:p>
            <a:endParaRPr lang="en-US" dirty="0"/>
          </a:p>
          <a:p>
            <a:r>
              <a:rPr lang="en-US" dirty="0" smtClean="0"/>
              <a:t>Select sub-sets of data to search within</a:t>
            </a:r>
          </a:p>
          <a:p>
            <a:endParaRPr lang="en-US" dirty="0"/>
          </a:p>
          <a:p>
            <a:r>
              <a:rPr lang="en-US" dirty="0" smtClean="0"/>
              <a:t>Faster, but same basic idea as in GPS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76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in educational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1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three ways that </a:t>
            </a:r>
            <a:r>
              <a:rPr lang="en-US" dirty="0" err="1" smtClean="0"/>
              <a:t>Perera</a:t>
            </a:r>
            <a:r>
              <a:rPr lang="en-US" dirty="0" smtClean="0"/>
              <a:t> et al. (2009) used sequential pattern mining?</a:t>
            </a:r>
          </a:p>
          <a:p>
            <a:endParaRPr lang="en-US" dirty="0"/>
          </a:p>
          <a:p>
            <a:r>
              <a:rPr lang="en-US" dirty="0" smtClean="0"/>
              <a:t>What did they learn, and how did they use the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01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collaborative tool use by different group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members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In all cases, they found common patterns and then looked at how support differed for successful and unsuccessful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61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914400" lvl="1" indent="-514350"/>
            <a:r>
              <a:rPr lang="en-US" dirty="0" smtClean="0"/>
              <a:t>Successful groups used ticketing </a:t>
            </a:r>
            <a:r>
              <a:rPr lang="en-US" dirty="0"/>
              <a:t>system more than </a:t>
            </a:r>
            <a:r>
              <a:rPr lang="en-US" dirty="0" smtClean="0"/>
              <a:t>the wiki; weaker groups used wiki more</a:t>
            </a:r>
          </a:p>
          <a:p>
            <a:pPr marL="914400" lvl="1" indent="-514350"/>
            <a:r>
              <a:rPr lang="en-US" dirty="0" smtClean="0"/>
              <a:t>Patterns were particularly strong for group leaders</a:t>
            </a:r>
          </a:p>
        </p:txBody>
      </p:sp>
    </p:spTree>
    <p:extLst>
      <p:ext uri="{BB962C8B-B14F-4D97-AF65-F5344CB8AC3E}">
        <p14:creationId xmlns:p14="http://schemas.microsoft.com/office/powerpoint/2010/main" val="309237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Sequences of collaborative tool use by different group members</a:t>
            </a:r>
            <a:endParaRPr lang="en-US" dirty="0"/>
          </a:p>
          <a:p>
            <a:pPr marL="914400" lvl="1" indent="-514350"/>
            <a:r>
              <a:rPr lang="en-US" dirty="0" smtClean="0"/>
              <a:t>Successful groups characterized by leader opening ticket and other student working on ticket</a:t>
            </a:r>
          </a:p>
          <a:p>
            <a:pPr marL="914400" lvl="1" indent="-514350"/>
            <a:r>
              <a:rPr lang="en-US" dirty="0" smtClean="0"/>
              <a:t>Successful groups characterized by students other than leader opening ticket, and other students working on ticket</a:t>
            </a:r>
          </a:p>
        </p:txBody>
      </p:sp>
    </p:spTree>
    <p:extLst>
      <p:ext uri="{BB962C8B-B14F-4D97-AF65-F5344CB8AC3E}">
        <p14:creationId xmlns:p14="http://schemas.microsoft.com/office/powerpoint/2010/main" val="136286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</a:p>
          <a:p>
            <a:r>
              <a:rPr lang="en-US" dirty="0" smtClean="0"/>
              <a:t>MOTIF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433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</a:t>
            </a:r>
            <a:r>
              <a:rPr lang="en-US" dirty="0" smtClean="0"/>
              <a:t>members</a:t>
            </a:r>
          </a:p>
          <a:p>
            <a:pPr marL="914400" lvl="1" indent="-514350"/>
            <a:r>
              <a:rPr lang="en-US" dirty="0" smtClean="0"/>
              <a:t>The best groups had interactions around the same resource by multiple students </a:t>
            </a:r>
          </a:p>
          <a:p>
            <a:pPr marL="914400" lvl="1" indent="-514350"/>
            <a:r>
              <a:rPr lang="en-US" dirty="0" smtClean="0"/>
              <a:t>The poor groups did no work on tickets before closing them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608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Zhang et al. (2005)</a:t>
            </a:r>
            <a:br>
              <a:rPr lang="en-US" dirty="0" smtClean="0"/>
            </a:br>
            <a:r>
              <a:rPr lang="en-US" dirty="0" smtClean="0"/>
              <a:t>Romero et al. 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students’ paths through learning resources in order to find and suggest resources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42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Robinet</a:t>
            </a:r>
            <a:r>
              <a:rPr lang="en-US" dirty="0" smtClean="0"/>
              <a:t> et al.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Mine sequences of student actions in a system where students are allowed to skip steps</a:t>
            </a:r>
          </a:p>
          <a:p>
            <a:endParaRPr lang="en-US" dirty="0"/>
          </a:p>
          <a:p>
            <a:r>
              <a:rPr lang="en-US" dirty="0" smtClean="0"/>
              <a:t>In order to infer intermediate/implicit steps during algebraic manipulation </a:t>
            </a:r>
          </a:p>
          <a:p>
            <a:endParaRPr lang="en-US" dirty="0"/>
          </a:p>
          <a:p>
            <a:r>
              <a:rPr lang="en-US" dirty="0" smtClean="0"/>
              <a:t>In other words, if some students have A-&gt;B-&gt;C</a:t>
            </a:r>
          </a:p>
          <a:p>
            <a:r>
              <a:rPr lang="en-US" dirty="0" smtClean="0"/>
              <a:t>Infer that A-&gt;C has B in the middle</a:t>
            </a:r>
          </a:p>
          <a:p>
            <a:endParaRPr lang="en-US" dirty="0"/>
          </a:p>
          <a:p>
            <a:r>
              <a:rPr lang="en-US" dirty="0" smtClean="0"/>
              <a:t>Aids with choosing remedial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38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could sequential pattern mining be used for in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9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</a:p>
          <a:p>
            <a:endParaRPr lang="en-US" dirty="0"/>
          </a:p>
          <a:p>
            <a:r>
              <a:rPr lang="en-US" dirty="0" smtClean="0"/>
              <a:t>Let’s look at solutions from</a:t>
            </a:r>
          </a:p>
          <a:p>
            <a:pPr lvl="1"/>
            <a:r>
              <a:rPr lang="en-US" dirty="0" smtClean="0"/>
              <a:t>Sweet</a:t>
            </a:r>
          </a:p>
          <a:p>
            <a:pPr lvl="1"/>
            <a:r>
              <a:rPr lang="en-US" dirty="0" smtClean="0"/>
              <a:t>Mike W.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56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Wednesday, March 28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Learning Curves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Martin, B., </a:t>
            </a:r>
            <a:r>
              <a:rPr lang="en-US" dirty="0" err="1"/>
              <a:t>Mitrovic</a:t>
            </a:r>
            <a:r>
              <a:rPr lang="en-US" dirty="0"/>
              <a:t>, A., </a:t>
            </a:r>
            <a:r>
              <a:rPr lang="en-US" dirty="0" err="1"/>
              <a:t>Koedinger</a:t>
            </a:r>
            <a:r>
              <a:rPr lang="en-US" dirty="0"/>
              <a:t>, K.R., </a:t>
            </a:r>
            <a:r>
              <a:rPr lang="en-US" dirty="0" err="1"/>
              <a:t>Mathan</a:t>
            </a:r>
            <a:r>
              <a:rPr lang="en-US" dirty="0"/>
              <a:t>, S. (2011) Evaluating and improving adaptive educational systems with learning curves. </a:t>
            </a:r>
            <a:r>
              <a:rPr lang="en-US" i="1" dirty="0"/>
              <a:t>User Modeling and User-Adapted Interaction</a:t>
            </a:r>
            <a:r>
              <a:rPr lang="en-US" dirty="0"/>
              <a:t>, 21 (3), </a:t>
            </a:r>
            <a:r>
              <a:rPr lang="en-US" dirty="0" smtClean="0"/>
              <a:t>249-283.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MOTIF Extraction can be seen as a type of sequential pattern mining</a:t>
            </a:r>
          </a:p>
          <a:p>
            <a:pPr lvl="1"/>
            <a:r>
              <a:rPr lang="en-US" dirty="0" smtClean="0"/>
              <a:t>Though MOTIFs can also be non-sequential, like in the </a:t>
            </a:r>
            <a:r>
              <a:rPr lang="en-US" dirty="0" err="1" smtClean="0"/>
              <a:t>Shananbrook</a:t>
            </a:r>
            <a:r>
              <a:rPr lang="en-US" dirty="0" smtClean="0"/>
              <a:t> et al paper</a:t>
            </a:r>
          </a:p>
          <a:p>
            <a:endParaRPr lang="en-US" dirty="0"/>
          </a:p>
          <a:p>
            <a:r>
              <a:rPr lang="en-US" dirty="0" smtClean="0"/>
              <a:t>Some SPM algorithms find simpler patterns than MOTIF, other algorithms find more complex patterns than MOTIF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5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algorithms for Sequential Pattern Mining similar to Association Rule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6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automatically find if-then rules within the data set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776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automatically find temporal patterns within the data set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00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diapers,</a:t>
            </a:r>
          </a:p>
          <a:p>
            <a:r>
              <a:rPr lang="en-US" dirty="0" smtClean="0"/>
              <a:t>Person X buys beer</a:t>
            </a:r>
          </a:p>
          <a:p>
            <a:endParaRPr lang="en-US" dirty="0"/>
          </a:p>
          <a:p>
            <a:r>
              <a:rPr lang="en-US" dirty="0" smtClean="0"/>
              <a:t>Purchases occur </a:t>
            </a:r>
            <a:r>
              <a:rPr lang="en-US" i="1" dirty="0" smtClean="0"/>
              <a:t>at the same time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915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novel Foundation now,</a:t>
            </a:r>
          </a:p>
          <a:p>
            <a:r>
              <a:rPr lang="en-US" dirty="0" smtClean="0"/>
              <a:t>Person X buys novel Second Foundation in a later transaction</a:t>
            </a:r>
          </a:p>
          <a:p>
            <a:endParaRPr lang="en-US" dirty="0"/>
          </a:p>
          <a:p>
            <a:r>
              <a:rPr lang="en-US" dirty="0" smtClean="0"/>
              <a:t>Conclusion: recommend Second Foundation to people who have previously purchased Foundation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726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9237</TotalTime>
  <Words>1008</Words>
  <Application>Microsoft Office PowerPoint</Application>
  <PresentationFormat>On-screen Show (4:3)</PresentationFormat>
  <Paragraphs>154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Advanced Methods and Analysis for the Learning and Social Sciences</vt:lpstr>
      <vt:lpstr>Today’s Class</vt:lpstr>
      <vt:lpstr>Related to</vt:lpstr>
      <vt:lpstr>Similarities</vt:lpstr>
      <vt:lpstr>Similarities</vt:lpstr>
      <vt:lpstr>Association Rule Mining</vt:lpstr>
      <vt:lpstr>Sequential Pattern Mining</vt:lpstr>
      <vt:lpstr>ARM Example</vt:lpstr>
      <vt:lpstr>SPM Example</vt:lpstr>
      <vt:lpstr>SPM Example</vt:lpstr>
      <vt:lpstr>SPM Example</vt:lpstr>
      <vt:lpstr>SPM Example</vt:lpstr>
      <vt:lpstr>Different Constraints than ARM</vt:lpstr>
      <vt:lpstr>Sequential Pattern Mining</vt:lpstr>
      <vt:lpstr>Sequential Pattern Mining</vt:lpstr>
      <vt:lpstr>Questions? Comments?</vt:lpstr>
      <vt:lpstr>Algorithms for SPM</vt:lpstr>
      <vt:lpstr>GSP (Generalized Sequential Pattern)</vt:lpstr>
      <vt:lpstr>Data pre-processing</vt:lpstr>
      <vt:lpstr>Data pre-processing</vt:lpstr>
      <vt:lpstr>Algorithm</vt:lpstr>
      <vt:lpstr>Let’s execute GPS algorithm</vt:lpstr>
      <vt:lpstr>Let’s execute GPS algorithm</vt:lpstr>
      <vt:lpstr>Other algorithms</vt:lpstr>
      <vt:lpstr>Uses in educational domains</vt:lpstr>
      <vt:lpstr>Perera et al. (2009)</vt:lpstr>
      <vt:lpstr>Perera et al. (2009)</vt:lpstr>
      <vt:lpstr>Perera et al. (2009): Important Findings</vt:lpstr>
      <vt:lpstr>Perera et al. (2009): Important Findings</vt:lpstr>
      <vt:lpstr>Perera et al. (2009): Important Findings</vt:lpstr>
      <vt:lpstr>Zhang et al. (2005) Romero et al. (2008)</vt:lpstr>
      <vt:lpstr>Robinet et al. (2007)</vt:lpstr>
      <vt:lpstr>What else?</vt:lpstr>
      <vt:lpstr>Asgn. 8</vt:lpstr>
      <vt:lpstr>Asgn. 9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901</cp:revision>
  <dcterms:created xsi:type="dcterms:W3CDTF">2010-01-07T20:34:12Z</dcterms:created>
  <dcterms:modified xsi:type="dcterms:W3CDTF">2012-03-26T16:43:08Z</dcterms:modified>
</cp:coreProperties>
</file>