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6" r:id="rId4"/>
    <p:sldId id="257" r:id="rId5"/>
    <p:sldId id="268" r:id="rId6"/>
    <p:sldId id="259" r:id="rId7"/>
    <p:sldId id="276" r:id="rId8"/>
    <p:sldId id="274" r:id="rId9"/>
    <p:sldId id="275" r:id="rId10"/>
    <p:sldId id="279" r:id="rId11"/>
    <p:sldId id="280" r:id="rId12"/>
    <p:sldId id="281" r:id="rId13"/>
    <p:sldId id="278" r:id="rId14"/>
    <p:sldId id="277" r:id="rId15"/>
    <p:sldId id="285" r:id="rId16"/>
    <p:sldId id="349" r:id="rId17"/>
    <p:sldId id="273" r:id="rId18"/>
    <p:sldId id="282" r:id="rId19"/>
    <p:sldId id="344" r:id="rId20"/>
    <p:sldId id="283" r:id="rId21"/>
    <p:sldId id="345" r:id="rId22"/>
    <p:sldId id="284" r:id="rId23"/>
    <p:sldId id="339" r:id="rId24"/>
    <p:sldId id="340" r:id="rId25"/>
    <p:sldId id="269" r:id="rId26"/>
    <p:sldId id="338" r:id="rId27"/>
    <p:sldId id="265" r:id="rId28"/>
    <p:sldId id="287" r:id="rId29"/>
    <p:sldId id="266" r:id="rId30"/>
    <p:sldId id="289" r:id="rId31"/>
    <p:sldId id="261" r:id="rId32"/>
    <p:sldId id="288" r:id="rId33"/>
    <p:sldId id="290" r:id="rId34"/>
    <p:sldId id="262" r:id="rId35"/>
    <p:sldId id="291" r:id="rId36"/>
    <p:sldId id="270" r:id="rId37"/>
    <p:sldId id="260" r:id="rId38"/>
    <p:sldId id="294" r:id="rId39"/>
    <p:sldId id="295" r:id="rId40"/>
    <p:sldId id="296" r:id="rId41"/>
    <p:sldId id="342" r:id="rId42"/>
    <p:sldId id="341" r:id="rId43"/>
    <p:sldId id="298" r:id="rId44"/>
    <p:sldId id="299" r:id="rId45"/>
    <p:sldId id="300" r:id="rId46"/>
    <p:sldId id="301" r:id="rId47"/>
    <p:sldId id="271" r:id="rId48"/>
    <p:sldId id="263" r:id="rId49"/>
    <p:sldId id="302" r:id="rId50"/>
    <p:sldId id="303" r:id="rId51"/>
    <p:sldId id="304" r:id="rId52"/>
    <p:sldId id="305" r:id="rId53"/>
    <p:sldId id="306" r:id="rId54"/>
    <p:sldId id="309" r:id="rId55"/>
    <p:sldId id="307" r:id="rId56"/>
    <p:sldId id="308" r:id="rId57"/>
    <p:sldId id="310" r:id="rId58"/>
    <p:sldId id="311" r:id="rId59"/>
    <p:sldId id="314" r:id="rId60"/>
    <p:sldId id="346" r:id="rId61"/>
    <p:sldId id="347" r:id="rId62"/>
    <p:sldId id="348" r:id="rId63"/>
    <p:sldId id="312" r:id="rId64"/>
    <p:sldId id="321" r:id="rId65"/>
    <p:sldId id="317" r:id="rId66"/>
    <p:sldId id="320" r:id="rId67"/>
    <p:sldId id="315" r:id="rId68"/>
    <p:sldId id="313"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272" r:id="rId83"/>
    <p:sldId id="264" r:id="rId84"/>
    <p:sldId id="335" r:id="rId85"/>
    <p:sldId id="337" r:id="rId86"/>
    <p:sldId id="343"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E70E0-2D19-4E2B-9B44-483DA528F36D}"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E70E0-2D19-4E2B-9B44-483DA528F36D}"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E70E0-2D19-4E2B-9B44-483DA528F36D}" type="datetimeFigureOut">
              <a:rPr lang="en-US" smtClean="0"/>
              <a:pPr/>
              <a:t>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E70E0-2D19-4E2B-9B44-483DA528F36D}" type="datetimeFigureOut">
              <a:rPr lang="en-US" smtClean="0"/>
              <a:pPr/>
              <a:t>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E70E0-2D19-4E2B-9B44-483DA528F36D}" type="datetimeFigureOut">
              <a:rPr lang="en-US" smtClean="0"/>
              <a:pPr/>
              <a:t>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E70E0-2D19-4E2B-9B44-483DA528F36D}" type="datetimeFigureOut">
              <a:rPr lang="en-US" smtClean="0"/>
              <a:pPr/>
              <a:t>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94BF3-376B-4978-9D27-E18D342AD0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Inappropriately Brief Introduction to </a:t>
            </a:r>
            <a:r>
              <a:rPr lang="en-US" dirty="0" err="1" smtClean="0"/>
              <a:t>Frequentist</a:t>
            </a:r>
            <a:r>
              <a:rPr lang="en-US" dirty="0" smtClean="0"/>
              <a:t> Statistics</a:t>
            </a:r>
            <a:endParaRPr lang="en-US" dirty="0"/>
          </a:p>
        </p:txBody>
      </p:sp>
      <p:sp>
        <p:nvSpPr>
          <p:cNvPr id="3" name="Subtitle 2"/>
          <p:cNvSpPr>
            <a:spLocks noGrp="1"/>
          </p:cNvSpPr>
          <p:nvPr>
            <p:ph type="subTitle" idx="1"/>
          </p:nvPr>
        </p:nvSpPr>
        <p:spPr/>
        <p:txBody>
          <a:bodyPr/>
          <a:lstStyle/>
          <a:p>
            <a:r>
              <a:rPr lang="en-US" dirty="0" smtClean="0"/>
              <a:t>Ryan Baker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p value mean?</a:t>
            </a:r>
            <a:endParaRPr lang="en-US" dirty="0"/>
          </a:p>
        </p:txBody>
      </p:sp>
      <p:sp>
        <p:nvSpPr>
          <p:cNvPr id="3" name="Content Placeholder 2"/>
          <p:cNvSpPr>
            <a:spLocks noGrp="1"/>
          </p:cNvSpPr>
          <p:nvPr>
            <p:ph idx="1"/>
          </p:nvPr>
        </p:nvSpPr>
        <p:spPr/>
        <p:txBody>
          <a:bodyPr>
            <a:normAutofit/>
          </a:bodyPr>
          <a:lstStyle/>
          <a:p>
            <a:r>
              <a:rPr lang="en-US" dirty="0" smtClean="0"/>
              <a:t>It is the probability that, if there really were no effect/no difference</a:t>
            </a:r>
          </a:p>
          <a:p>
            <a:r>
              <a:rPr lang="en-US" dirty="0" smtClean="0"/>
              <a:t>You could still obtain the results you saw, by chance</a:t>
            </a:r>
          </a:p>
          <a:p>
            <a:endParaRPr lang="en-US" dirty="0"/>
          </a:p>
          <a:p>
            <a:r>
              <a:rPr lang="en-US" dirty="0" smtClean="0"/>
              <a:t>Note: NOT the same as “the probability your results were due to chance”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lstStyle/>
          <a:p>
            <a:r>
              <a:rPr lang="en-US" dirty="0" smtClean="0"/>
              <a:t>Imagine the following proposition:</a:t>
            </a:r>
          </a:p>
          <a:p>
            <a:r>
              <a:rPr lang="en-US" dirty="0" smtClean="0"/>
              <a:t>If I am Superman, there is a 90% chance I am wearing blue underwear</a:t>
            </a:r>
          </a:p>
          <a:p>
            <a:pPr>
              <a:buNone/>
            </a:pPr>
            <a:endParaRPr lang="en-US" dirty="0" smtClean="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lstStyle/>
          <a:p>
            <a:r>
              <a:rPr lang="en-US" dirty="0" smtClean="0"/>
              <a:t>Imagine the following proposition:</a:t>
            </a:r>
          </a:p>
          <a:p>
            <a:r>
              <a:rPr lang="en-US" dirty="0" smtClean="0"/>
              <a:t>If I am Superman, there is a 90% chance I am wearing blue underwear</a:t>
            </a:r>
          </a:p>
          <a:p>
            <a:endParaRPr lang="en-US" dirty="0"/>
          </a:p>
          <a:p>
            <a:r>
              <a:rPr lang="en-US" dirty="0" smtClean="0"/>
              <a:t>Not the same as</a:t>
            </a:r>
          </a:p>
          <a:p>
            <a:endParaRPr lang="en-US" dirty="0"/>
          </a:p>
          <a:p>
            <a:r>
              <a:rPr lang="en-US" dirty="0" smtClean="0"/>
              <a:t>If I am wearing blue underwear, there is a 90% chance that I </a:t>
            </a:r>
            <a:r>
              <a:rPr lang="en-US" smtClean="0"/>
              <a:t>am Superman</a:t>
            </a:r>
            <a:endParaRPr lang="en-US" dirty="0" smtClean="0"/>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Two-tailed test</a:t>
            </a:r>
            <a:endParaRPr lang="en-US" dirty="0"/>
          </a:p>
        </p:txBody>
      </p:sp>
      <p:sp>
        <p:nvSpPr>
          <p:cNvPr id="3" name="Content Placeholder 2"/>
          <p:cNvSpPr>
            <a:spLocks noGrp="1"/>
          </p:cNvSpPr>
          <p:nvPr>
            <p:ph idx="1"/>
          </p:nvPr>
        </p:nvSpPr>
        <p:spPr/>
        <p:txBody>
          <a:bodyPr>
            <a:normAutofit lnSpcReduction="10000"/>
          </a:bodyPr>
          <a:lstStyle/>
          <a:p>
            <a:r>
              <a:rPr lang="en-US" dirty="0" smtClean="0"/>
              <a:t>For “two-tailed” tests, multiply p by 2</a:t>
            </a:r>
          </a:p>
          <a:p>
            <a:pPr lvl="1"/>
            <a:r>
              <a:rPr lang="en-US" dirty="0" smtClean="0"/>
              <a:t>Essentially means that you are looking at the probability of seeing the magnitude of difference you saw, in either direction</a:t>
            </a:r>
          </a:p>
          <a:p>
            <a:pPr lvl="1"/>
            <a:r>
              <a:rPr lang="en-US" dirty="0" smtClean="0"/>
              <a:t>Unless you would literally ignore a result going in the opposite direction, you should </a:t>
            </a:r>
            <a:r>
              <a:rPr lang="en-US" b="1" dirty="0" smtClean="0"/>
              <a:t>ALWAYS</a:t>
            </a:r>
            <a:r>
              <a:rPr lang="en-US" dirty="0" smtClean="0"/>
              <a:t> use a two-tailed test for a two-tailed distribution</a:t>
            </a:r>
          </a:p>
          <a:p>
            <a:pPr lvl="1"/>
            <a:r>
              <a:rPr lang="en-US" dirty="0" smtClean="0"/>
              <a:t>Any respectable statistics package and most unrespectable ones will do this for you automatically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 (the “normal curve”)</a:t>
            </a:r>
            <a:br>
              <a:rPr lang="en-US" dirty="0" smtClean="0"/>
            </a:br>
            <a:r>
              <a:rPr lang="en-US" dirty="0" smtClean="0">
                <a:latin typeface="Symbol" pitchFamily="18" charset="2"/>
              </a:rPr>
              <a:t>m </a:t>
            </a:r>
            <a:r>
              <a:rPr lang="en-US" dirty="0" smtClean="0"/>
              <a:t>= 0, </a:t>
            </a:r>
            <a:r>
              <a:rPr lang="en-US" dirty="0" smtClean="0">
                <a:latin typeface="Symbol" pitchFamily="18" charset="2"/>
              </a:rPr>
              <a:t>s </a:t>
            </a:r>
            <a:r>
              <a:rPr lang="en-US" dirty="0" smtClean="0"/>
              <a:t>= 1</a:t>
            </a:r>
            <a:endParaRPr lang="en-US" dirty="0"/>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smtClean="0"/>
              <a:t>  -3                 -2                -1               0               +1              +2               +3</a:t>
            </a:r>
            <a:endParaRPr lang="en-US" dirty="0"/>
          </a:p>
        </p:txBody>
      </p:sp>
      <p:cxnSp>
        <p:nvCxnSpPr>
          <p:cNvPr id="7" name="Straight Connector 6"/>
          <p:cNvCxnSpPr/>
          <p:nvPr/>
        </p:nvCxnSpPr>
        <p:spPr>
          <a:xfrm rot="5400000" flipH="1" flipV="1">
            <a:off x="5334000" y="3962400"/>
            <a:ext cx="1981200"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6172200" y="2514600"/>
            <a:ext cx="2590800" cy="646331"/>
          </a:xfrm>
          <a:prstGeom prst="rect">
            <a:avLst/>
          </a:prstGeom>
          <a:noFill/>
        </p:spPr>
        <p:txBody>
          <a:bodyPr wrap="square" rtlCol="0">
            <a:spAutoFit/>
          </a:bodyPr>
          <a:lstStyle/>
          <a:p>
            <a:r>
              <a:rPr lang="en-US" dirty="0" smtClean="0"/>
              <a:t>Z=1.96 -&gt; p=0.05 for </a:t>
            </a:r>
            <a:br>
              <a:rPr lang="en-US" dirty="0" smtClean="0"/>
            </a:br>
            <a:r>
              <a:rPr lang="en-US" dirty="0" smtClean="0"/>
              <a:t>         two- tailed test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p=0.05</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It is convention to refer to p&lt;=0.05 as “statistically significant”</a:t>
            </a:r>
          </a:p>
          <a:p>
            <a:r>
              <a:rPr lang="en-US" dirty="0" smtClean="0"/>
              <a:t>It is convention to refer to </a:t>
            </a:r>
            <a:r>
              <a:rPr lang="en-US" dirty="0" smtClean="0"/>
              <a:t>p from 0.06 to 0.11 </a:t>
            </a:r>
            <a:r>
              <a:rPr lang="en-US" dirty="0" smtClean="0"/>
              <a:t>as “marginally significant”</a:t>
            </a:r>
          </a:p>
          <a:p>
            <a:r>
              <a:rPr lang="en-US" dirty="0" smtClean="0"/>
              <a:t>It is convention to refer to p&gt;0.11 as “not statistically significant”</a:t>
            </a:r>
          </a:p>
          <a:p>
            <a:endParaRPr lang="en-US" dirty="0"/>
          </a:p>
          <a:p>
            <a:r>
              <a:rPr lang="en-US" dirty="0" smtClean="0"/>
              <a:t>These are </a:t>
            </a:r>
            <a:r>
              <a:rPr lang="en-US" b="1" i="1" dirty="0" smtClean="0"/>
              <a:t>convention</a:t>
            </a:r>
            <a:r>
              <a:rPr lang="en-US" dirty="0" smtClean="0"/>
              <a:t>, not an absolute rule</a:t>
            </a:r>
          </a:p>
          <a:p>
            <a:pPr lvl="1"/>
            <a:r>
              <a:rPr lang="en-US" dirty="0" smtClean="0"/>
              <a:t>Although you wouldn’t know that from the reviewers at some journals!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p=0.05</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Don’t ever say “Group A did better than group B, though it was not statistically significant, p=0.79.”</a:t>
            </a:r>
          </a:p>
          <a:p>
            <a:endParaRPr lang="en-US" dirty="0"/>
          </a:p>
          <a:p>
            <a:r>
              <a:rPr lang="en-US" dirty="0" smtClean="0"/>
              <a:t>You will not get good reviews</a:t>
            </a:r>
            <a:endParaRPr lang="en-US" dirty="0" smtClean="0"/>
          </a:p>
        </p:txBody>
      </p:sp>
    </p:spTree>
    <p:extLst>
      <p:ext uri="{BB962C8B-B14F-4D97-AF65-F5344CB8AC3E}">
        <p14:creationId xmlns:p14="http://schemas.microsoft.com/office/powerpoint/2010/main" val="112816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One-sample Z-test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You have a data set</a:t>
            </a:r>
          </a:p>
          <a:p>
            <a:r>
              <a:rPr lang="en-US" dirty="0" smtClean="0"/>
              <a:t>You want to determine whether the data set is significantly different than a value</a:t>
            </a:r>
          </a:p>
          <a:p>
            <a:endParaRPr lang="en-US" dirty="0" smtClean="0"/>
          </a:p>
          <a:p>
            <a:r>
              <a:rPr lang="en-US" dirty="0" smtClean="0"/>
              <a:t>The applications of this are real (and frequent in my research) but somewhat obscure</a:t>
            </a:r>
          </a:p>
          <a:p>
            <a:endParaRPr lang="en-US" dirty="0" smtClean="0"/>
          </a:p>
          <a:p>
            <a:r>
              <a:rPr lang="en-US" dirty="0" smtClean="0"/>
              <a:t>Simple Example: You want to know if a class’s average gain score was significantly different than 0</a:t>
            </a:r>
          </a:p>
          <a:p>
            <a:endParaRPr lang="en-US" dirty="0" smtClean="0"/>
          </a:p>
          <a:p>
            <a:r>
              <a:rPr lang="en-US" dirty="0" smtClean="0"/>
              <a:t>Trickier Example: You want to know if an affective transition probability is significantly different than 0, where a value of 0 means chance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One-sample Z test</a:t>
            </a:r>
            <a:endParaRPr lang="en-US" dirty="0"/>
          </a:p>
        </p:txBody>
      </p:sp>
      <p:sp>
        <p:nvSpPr>
          <p:cNvPr id="3" name="Content Placeholder 2"/>
          <p:cNvSpPr>
            <a:spLocks noGrp="1"/>
          </p:cNvSpPr>
          <p:nvPr>
            <p:ph idx="1"/>
          </p:nvPr>
        </p:nvSpPr>
        <p:spPr/>
        <p:txBody>
          <a:bodyPr/>
          <a:lstStyle/>
          <a:p>
            <a:pPr>
              <a:buNone/>
            </a:pPr>
            <a:r>
              <a:rPr lang="en-US" dirty="0" smtClean="0"/>
              <a:t> </a:t>
            </a:r>
            <a:br>
              <a:rPr lang="en-US" dirty="0" smtClean="0"/>
            </a:br>
            <a:r>
              <a:rPr lang="en-US" dirty="0" smtClean="0"/>
              <a:t/>
            </a:r>
            <a:br>
              <a:rPr lang="en-US" dirty="0" smtClean="0"/>
            </a:br>
            <a:r>
              <a:rPr lang="en-US" dirty="0" smtClean="0"/>
              <a:t/>
            </a:r>
            <a:br>
              <a:rPr lang="en-US" dirty="0" smtClean="0"/>
            </a:br>
            <a:endParaRPr lang="en-US" dirty="0" smtClean="0"/>
          </a:p>
          <a:p>
            <a:endParaRPr lang="en-US" dirty="0"/>
          </a:p>
          <a:p>
            <a:pPr>
              <a:buNone/>
            </a:pPr>
            <a:r>
              <a:rPr lang="en-US" dirty="0"/>
              <a:t> </a:t>
            </a:r>
            <a:r>
              <a:rPr lang="en-US" dirty="0" smtClean="0"/>
              <a:t>               M</a:t>
            </a:r>
            <a:r>
              <a:rPr lang="en-US" baseline="-25000" dirty="0" smtClean="0"/>
              <a:t>1</a:t>
            </a:r>
            <a:r>
              <a:rPr lang="en-US" dirty="0" smtClean="0"/>
              <a:t> – V</a:t>
            </a:r>
            <a:endParaRPr lang="en-US" baseline="-25000" dirty="0" smtClean="0"/>
          </a:p>
          <a:p>
            <a:pPr>
              <a:buNone/>
            </a:pPr>
            <a:r>
              <a:rPr lang="en-US" baseline="-25000" dirty="0"/>
              <a:t> </a:t>
            </a:r>
            <a:r>
              <a:rPr lang="en-US" baseline="-25000" dirty="0" smtClean="0"/>
              <a:t>             </a:t>
            </a:r>
            <a:r>
              <a:rPr lang="en-US" dirty="0" smtClean="0"/>
              <a:t> </a:t>
            </a:r>
            <a:r>
              <a:rPr lang="en-US" baseline="-25000" dirty="0" smtClean="0"/>
              <a:t>       </a:t>
            </a:r>
            <a:r>
              <a:rPr lang="en-US" dirty="0" err="1" smtClean="0"/>
              <a:t>sqrt</a:t>
            </a:r>
            <a:r>
              <a:rPr lang="en-US" dirty="0" smtClean="0"/>
              <a:t>(SE</a:t>
            </a:r>
            <a:r>
              <a:rPr lang="en-US" baseline="-25000" dirty="0" smtClean="0"/>
              <a:t>1</a:t>
            </a:r>
            <a:r>
              <a:rPr lang="en-US" baseline="30000" dirty="0" smtClean="0"/>
              <a:t>2</a:t>
            </a:r>
            <a:r>
              <a:rPr lang="en-US" dirty="0" smtClean="0"/>
              <a:t>)</a:t>
            </a:r>
            <a:endParaRPr lang="en-US" dirty="0"/>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smtClean="0"/>
              <a:t>Z = </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One-sample Z test</a:t>
            </a:r>
            <a:endParaRPr lang="en-US" dirty="0"/>
          </a:p>
        </p:txBody>
      </p:sp>
      <p:sp>
        <p:nvSpPr>
          <p:cNvPr id="3" name="Content Placeholder 2"/>
          <p:cNvSpPr>
            <a:spLocks noGrp="1"/>
          </p:cNvSpPr>
          <p:nvPr>
            <p:ph idx="1"/>
          </p:nvPr>
        </p:nvSpPr>
        <p:spPr/>
        <p:txBody>
          <a:bodyPr/>
          <a:lstStyle/>
          <a:p>
            <a:pPr>
              <a:buNone/>
            </a:pPr>
            <a:r>
              <a:rPr lang="en-US" dirty="0" smtClean="0"/>
              <a:t> </a:t>
            </a:r>
            <a:br>
              <a:rPr lang="en-US" dirty="0" smtClean="0"/>
            </a:br>
            <a:r>
              <a:rPr lang="en-US" dirty="0" smtClean="0"/>
              <a:t/>
            </a:r>
            <a:br>
              <a:rPr lang="en-US" dirty="0" smtClean="0"/>
            </a:br>
            <a:r>
              <a:rPr lang="en-US" dirty="0" smtClean="0"/>
              <a:t/>
            </a:r>
            <a:br>
              <a:rPr lang="en-US" dirty="0" smtClean="0"/>
            </a:br>
            <a:endParaRPr lang="en-US" dirty="0" smtClean="0"/>
          </a:p>
          <a:p>
            <a:endParaRPr lang="en-US" dirty="0"/>
          </a:p>
          <a:p>
            <a:pPr>
              <a:buNone/>
            </a:pPr>
            <a:r>
              <a:rPr lang="en-US" dirty="0"/>
              <a:t> </a:t>
            </a:r>
            <a:r>
              <a:rPr lang="en-US" dirty="0" smtClean="0"/>
              <a:t>               M</a:t>
            </a:r>
            <a:r>
              <a:rPr lang="en-US" baseline="-25000" dirty="0" smtClean="0"/>
              <a:t>1</a:t>
            </a:r>
            <a:r>
              <a:rPr lang="en-US" dirty="0" smtClean="0"/>
              <a:t> – 0.5</a:t>
            </a:r>
            <a:endParaRPr lang="en-US" baseline="-25000" dirty="0" smtClean="0"/>
          </a:p>
          <a:p>
            <a:pPr>
              <a:buNone/>
            </a:pPr>
            <a:r>
              <a:rPr lang="en-US" baseline="-25000" dirty="0"/>
              <a:t> </a:t>
            </a:r>
            <a:r>
              <a:rPr lang="en-US" baseline="-25000" dirty="0" smtClean="0"/>
              <a:t>             </a:t>
            </a:r>
            <a:r>
              <a:rPr lang="en-US" dirty="0" smtClean="0"/>
              <a:t> </a:t>
            </a:r>
            <a:r>
              <a:rPr lang="en-US" baseline="-25000" dirty="0" smtClean="0"/>
              <a:t>       </a:t>
            </a:r>
            <a:r>
              <a:rPr lang="en-US" dirty="0" err="1" smtClean="0"/>
              <a:t>sqrt</a:t>
            </a:r>
            <a:r>
              <a:rPr lang="en-US" dirty="0" smtClean="0"/>
              <a:t>(SE</a:t>
            </a:r>
            <a:r>
              <a:rPr lang="en-US" baseline="-25000" dirty="0" smtClean="0"/>
              <a:t>1</a:t>
            </a:r>
            <a:r>
              <a:rPr lang="en-US" baseline="30000" dirty="0" smtClean="0"/>
              <a:t>2</a:t>
            </a:r>
            <a:r>
              <a:rPr lang="en-US" dirty="0" smtClean="0"/>
              <a:t>)</a:t>
            </a:r>
            <a:endParaRPr lang="en-US" dirty="0"/>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smtClean="0"/>
              <a:t>Z = </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a:bodyPr>
          <a:lstStyle/>
          <a:p>
            <a:r>
              <a:rPr lang="en-US" dirty="0" smtClean="0"/>
              <a:t>Images in this talk are drawn from the web fairly heavily, under fair use</a:t>
            </a:r>
          </a:p>
          <a:p>
            <a:endParaRPr lang="en-US" dirty="0"/>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Key </a:t>
            </a:r>
            <a:r>
              <a:rPr lang="en-US" dirty="0" err="1" smtClean="0"/>
              <a:t>limitaitons</a:t>
            </a:r>
            <a:endParaRPr lang="en-US" dirty="0"/>
          </a:p>
        </p:txBody>
      </p:sp>
      <p:sp>
        <p:nvSpPr>
          <p:cNvPr id="3" name="Content Placeholder 2"/>
          <p:cNvSpPr>
            <a:spLocks noGrp="1"/>
          </p:cNvSpPr>
          <p:nvPr>
            <p:ph idx="1"/>
          </p:nvPr>
        </p:nvSpPr>
        <p:spPr/>
        <p:txBody>
          <a:bodyPr/>
          <a:lstStyle/>
          <a:p>
            <a:r>
              <a:rPr lang="en-US" dirty="0" smtClean="0"/>
              <a:t>Assumes that your data set is infinite in size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Key </a:t>
            </a:r>
            <a:r>
              <a:rPr lang="en-US" dirty="0" err="1" smtClean="0"/>
              <a:t>limitaitons</a:t>
            </a:r>
            <a:endParaRPr lang="en-US" dirty="0"/>
          </a:p>
        </p:txBody>
      </p:sp>
      <p:sp>
        <p:nvSpPr>
          <p:cNvPr id="3" name="Content Placeholder 2"/>
          <p:cNvSpPr>
            <a:spLocks noGrp="1"/>
          </p:cNvSpPr>
          <p:nvPr>
            <p:ph idx="1"/>
          </p:nvPr>
        </p:nvSpPr>
        <p:spPr/>
        <p:txBody>
          <a:bodyPr/>
          <a:lstStyle/>
          <a:p>
            <a:r>
              <a:rPr lang="en-US" dirty="0" smtClean="0"/>
              <a:t>Assumes that your data set is infinite in size</a:t>
            </a:r>
          </a:p>
          <a:p>
            <a:endParaRPr lang="en-US" dirty="0"/>
          </a:p>
          <a:p>
            <a:r>
              <a:rPr lang="en-US" dirty="0" smtClean="0"/>
              <a:t>I work with big data sets, but I’ve never seen a data set that is infinite in size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In practice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Basically OK for N&gt;120</a:t>
            </a:r>
          </a:p>
          <a:p>
            <a:endParaRPr lang="en-US" dirty="0"/>
          </a:p>
          <a:p>
            <a:r>
              <a:rPr lang="en-US" dirty="0" smtClean="0"/>
              <a:t>Really not OK ever for N&lt;30</a:t>
            </a:r>
          </a:p>
          <a:p>
            <a:endParaRPr lang="en-US" dirty="0"/>
          </a:p>
          <a:p>
            <a:r>
              <a:rPr lang="en-US" dirty="0" smtClean="0"/>
              <a:t>30&lt;N&lt;120 – Judgment call</a:t>
            </a:r>
          </a:p>
          <a:p>
            <a:endParaRPr lang="en-US" dirty="0"/>
          </a:p>
          <a:p>
            <a:r>
              <a:rPr lang="en-US" dirty="0" smtClean="0"/>
              <a:t>In most cases, if N&lt;120, use a t-test or F-test</a:t>
            </a:r>
          </a:p>
          <a:p>
            <a:pPr lvl="1"/>
            <a:r>
              <a:rPr lang="en-US" dirty="0" smtClean="0"/>
              <a:t>More on this in a minute</a:t>
            </a:r>
          </a:p>
          <a:p>
            <a:pPr lvl="1"/>
            <a:endParaRPr lang="en-US" dirty="0"/>
          </a:p>
          <a:p>
            <a:r>
              <a:rPr lang="en-US" dirty="0" smtClean="0"/>
              <a:t>That said, if a t-test or F-test is *feasible* (and it is for most analyses), use them even if N&gt;120</a:t>
            </a:r>
          </a:p>
          <a:p>
            <a:pPr lvl="1"/>
            <a:r>
              <a:rPr lang="en-US" dirty="0" smtClean="0"/>
              <a:t>It’s mathematically almost exactly the same thing</a:t>
            </a:r>
          </a:p>
          <a:p>
            <a:pPr lvl="1"/>
            <a:r>
              <a:rPr lang="en-US" dirty="0" smtClean="0"/>
              <a:t>Clueless reviewers won’t complain</a:t>
            </a:r>
          </a:p>
          <a:p>
            <a:pPr lv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Z statistic is important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more flexible than any other statistic</a:t>
            </a:r>
          </a:p>
          <a:p>
            <a:endParaRPr lang="en-US" dirty="0"/>
          </a:p>
          <a:p>
            <a:r>
              <a:rPr lang="en-US" dirty="0" smtClean="0"/>
              <a:t>You can take any p-value and reverse-convert it to a Z value</a:t>
            </a:r>
          </a:p>
          <a:p>
            <a:r>
              <a:rPr lang="en-US" dirty="0" smtClean="0"/>
              <a:t>You can add or subtract Z values </a:t>
            </a:r>
            <a:r>
              <a:rPr lang="en-US" b="1" i="1" dirty="0" smtClean="0"/>
              <a:t>involving different data sets</a:t>
            </a:r>
            <a:r>
              <a:rPr lang="en-US" dirty="0" smtClean="0"/>
              <a:t> using Stouffer’s test, and get a Z value</a:t>
            </a:r>
          </a:p>
          <a:p>
            <a:endParaRPr lang="en-US" dirty="0"/>
          </a:p>
          <a:p>
            <a:pPr>
              <a:buNone/>
            </a:pPr>
            <a:r>
              <a:rPr lang="en-US" dirty="0"/>
              <a:t>	</a:t>
            </a:r>
            <a:r>
              <a:rPr lang="en-US" dirty="0" smtClean="0"/>
              <a:t>	Z</a:t>
            </a:r>
            <a:r>
              <a:rPr lang="en-US" baseline="-25000" dirty="0" smtClean="0"/>
              <a:t>1</a:t>
            </a:r>
            <a:r>
              <a:rPr lang="en-US" dirty="0" smtClean="0"/>
              <a:t> + Z</a:t>
            </a:r>
            <a:r>
              <a:rPr lang="en-US" baseline="-25000" dirty="0" smtClean="0"/>
              <a:t>2</a:t>
            </a:r>
            <a:r>
              <a:rPr lang="en-US" dirty="0" smtClean="0"/>
              <a:t>				Z</a:t>
            </a:r>
            <a:r>
              <a:rPr lang="en-US" baseline="-25000" dirty="0" smtClean="0"/>
              <a:t>1</a:t>
            </a:r>
            <a:r>
              <a:rPr lang="en-US" dirty="0" smtClean="0"/>
              <a:t> – Z</a:t>
            </a:r>
            <a:r>
              <a:rPr lang="en-US" baseline="-25000" dirty="0" smtClean="0"/>
              <a:t>2</a:t>
            </a:r>
            <a:endParaRPr lang="en-US" dirty="0" smtClean="0"/>
          </a:p>
          <a:p>
            <a:pPr>
              <a:buNone/>
            </a:pPr>
            <a:r>
              <a:rPr lang="en-US" dirty="0" smtClean="0"/>
              <a:t>           </a:t>
            </a:r>
            <a:r>
              <a:rPr lang="en-US" dirty="0" err="1" smtClean="0"/>
              <a:t>sqrt</a:t>
            </a:r>
            <a:r>
              <a:rPr lang="en-US" dirty="0" smtClean="0"/>
              <a:t>(2)                    		</a:t>
            </a:r>
            <a:r>
              <a:rPr lang="en-US" dirty="0" err="1" smtClean="0"/>
              <a:t>sqrt</a:t>
            </a:r>
            <a:r>
              <a:rPr lang="en-US" dirty="0" smtClean="0"/>
              <a:t>(2)</a:t>
            </a:r>
            <a:endParaRPr lang="en-US" dirty="0"/>
          </a:p>
        </p:txBody>
      </p:sp>
      <p:cxnSp>
        <p:nvCxnSpPr>
          <p:cNvPr id="7" name="Straight Connector 6"/>
          <p:cNvCxnSpPr/>
          <p:nvPr/>
        </p:nvCxnSpPr>
        <p:spPr>
          <a:xfrm>
            <a:off x="1295400" y="5410200"/>
            <a:ext cx="12954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943600" y="5410200"/>
            <a:ext cx="129540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0" y="5105400"/>
            <a:ext cx="1447800" cy="553998"/>
          </a:xfrm>
          <a:prstGeom prst="rect">
            <a:avLst/>
          </a:prstGeom>
          <a:noFill/>
        </p:spPr>
        <p:txBody>
          <a:bodyPr wrap="square" rtlCol="0">
            <a:spAutoFit/>
          </a:bodyPr>
          <a:lstStyle/>
          <a:p>
            <a:r>
              <a:rPr lang="en-US" sz="3000" dirty="0" err="1" smtClean="0"/>
              <a:t>Znew</a:t>
            </a:r>
            <a:r>
              <a:rPr lang="en-US" sz="3000" dirty="0" smtClean="0"/>
              <a:t> = </a:t>
            </a:r>
            <a:endParaRPr lang="en-US" sz="3000" dirty="0"/>
          </a:p>
        </p:txBody>
      </p:sp>
      <p:sp>
        <p:nvSpPr>
          <p:cNvPr id="10" name="TextBox 9"/>
          <p:cNvSpPr txBox="1"/>
          <p:nvPr/>
        </p:nvSpPr>
        <p:spPr>
          <a:xfrm>
            <a:off x="4648200" y="5105400"/>
            <a:ext cx="1447800" cy="553998"/>
          </a:xfrm>
          <a:prstGeom prst="rect">
            <a:avLst/>
          </a:prstGeom>
          <a:noFill/>
        </p:spPr>
        <p:txBody>
          <a:bodyPr wrap="square" rtlCol="0">
            <a:spAutoFit/>
          </a:bodyPr>
          <a:lstStyle/>
          <a:p>
            <a:r>
              <a:rPr lang="en-US" sz="3000" dirty="0" err="1" smtClean="0"/>
              <a:t>Znew</a:t>
            </a:r>
            <a:r>
              <a:rPr lang="en-US" sz="3000" dirty="0" smtClean="0"/>
              <a:t> = </a:t>
            </a:r>
            <a:endParaRPr 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 of this…</a:t>
            </a:r>
            <a:endParaRPr lang="en-US" dirty="0"/>
          </a:p>
        </p:txBody>
      </p:sp>
      <p:sp>
        <p:nvSpPr>
          <p:cNvPr id="3" name="Content Placeholder 2"/>
          <p:cNvSpPr>
            <a:spLocks noGrp="1"/>
          </p:cNvSpPr>
          <p:nvPr>
            <p:ph idx="1"/>
          </p:nvPr>
        </p:nvSpPr>
        <p:spPr/>
        <p:txBody>
          <a:bodyPr>
            <a:normAutofit/>
          </a:bodyPr>
          <a:lstStyle/>
          <a:p>
            <a:r>
              <a:rPr lang="en-US" dirty="0" smtClean="0"/>
              <a:t>The Z statistic </a:t>
            </a:r>
            <a:r>
              <a:rPr lang="en-US" dirty="0" smtClean="0"/>
              <a:t>is </a:t>
            </a:r>
            <a:r>
              <a:rPr lang="en-US" dirty="0" smtClean="0"/>
              <a:t>used in </a:t>
            </a:r>
            <a:r>
              <a:rPr lang="en-US" dirty="0" smtClean="0"/>
              <a:t>a </a:t>
            </a:r>
            <a:r>
              <a:rPr lang="en-US" dirty="0" smtClean="0"/>
              <a:t>large number of highly complex analyses, such as meta-analysis and detector comparison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Violations of normality</a:t>
            </a:r>
            <a:endParaRPr lang="en-US" dirty="0"/>
          </a:p>
        </p:txBody>
      </p:sp>
      <p:sp>
        <p:nvSpPr>
          <p:cNvPr id="3" name="Content Placeholder 2"/>
          <p:cNvSpPr>
            <a:spLocks noGrp="1"/>
          </p:cNvSpPr>
          <p:nvPr>
            <p:ph idx="1"/>
          </p:nvPr>
        </p:nvSpPr>
        <p:spPr/>
        <p:txBody>
          <a:bodyPr/>
          <a:lstStyle/>
          <a:p>
            <a:r>
              <a:rPr lang="en-US" dirty="0" smtClean="0"/>
              <a:t>Z tests assume that your data is approximately normally distributed</a:t>
            </a:r>
          </a:p>
          <a:p>
            <a:endParaRPr lang="en-US" dirty="0"/>
          </a:p>
          <a:p>
            <a:r>
              <a:rPr lang="en-US" dirty="0" smtClean="0"/>
              <a:t>When this is not true, it is called a “violation of normality”</a:t>
            </a:r>
          </a:p>
          <a:p>
            <a:endParaRPr lang="en-US" dirty="0"/>
          </a:p>
          <a:p>
            <a:r>
              <a:rPr lang="en-US" dirty="0" smtClean="0"/>
              <a:t>There are tests you can do to check if this is a problem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Violations of normality</a:t>
            </a:r>
            <a:endParaRPr lang="en-US" dirty="0"/>
          </a:p>
        </p:txBody>
      </p:sp>
      <p:sp>
        <p:nvSpPr>
          <p:cNvPr id="3" name="Content Placeholder 2"/>
          <p:cNvSpPr>
            <a:spLocks noGrp="1"/>
          </p:cNvSpPr>
          <p:nvPr>
            <p:ph idx="1"/>
          </p:nvPr>
        </p:nvSpPr>
        <p:spPr/>
        <p:txBody>
          <a:bodyPr/>
          <a:lstStyle/>
          <a:p>
            <a:r>
              <a:rPr lang="en-US" dirty="0" smtClean="0"/>
              <a:t>This issue applies to t, F, and Chi-squared too!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a:t>
            </a:r>
            <a:endParaRPr lang="en-US" dirty="0"/>
          </a:p>
        </p:txBody>
      </p:sp>
      <p:sp>
        <p:nvSpPr>
          <p:cNvPr id="3" name="Content Placeholder 2"/>
          <p:cNvSpPr>
            <a:spLocks noGrp="1"/>
          </p:cNvSpPr>
          <p:nvPr>
            <p:ph idx="1"/>
          </p:nvPr>
        </p:nvSpPr>
        <p:spPr/>
        <p:txBody>
          <a:bodyPr/>
          <a:lstStyle/>
          <a:p>
            <a:endParaRPr lang="en-US"/>
          </a:p>
        </p:txBody>
      </p:sp>
      <p:pic>
        <p:nvPicPr>
          <p:cNvPr id="24578" name="Picture 2" descr="http://faculty.chass.ncsu.edu/garson/PA765/skew.jpg"/>
          <p:cNvPicPr>
            <a:picLocks noChangeAspect="1" noChangeArrowheads="1"/>
          </p:cNvPicPr>
          <p:nvPr/>
        </p:nvPicPr>
        <p:blipFill>
          <a:blip r:embed="rId2" cstate="print"/>
          <a:srcRect/>
          <a:stretch>
            <a:fillRect/>
          </a:stretch>
        </p:blipFill>
        <p:spPr bwMode="auto">
          <a:xfrm>
            <a:off x="1600200" y="1524000"/>
            <a:ext cx="6400800" cy="526337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a:t>
            </a:r>
            <a:endParaRPr lang="en-US" dirty="0"/>
          </a:p>
        </p:txBody>
      </p:sp>
      <p:sp>
        <p:nvSpPr>
          <p:cNvPr id="3" name="Content Placeholder 2"/>
          <p:cNvSpPr>
            <a:spLocks noGrp="1"/>
          </p:cNvSpPr>
          <p:nvPr>
            <p:ph idx="1"/>
          </p:nvPr>
        </p:nvSpPr>
        <p:spPr/>
        <p:txBody>
          <a:bodyPr/>
          <a:lstStyle/>
          <a:p>
            <a:r>
              <a:rPr lang="en-US" dirty="0" smtClean="0"/>
              <a:t>Not a huge problem</a:t>
            </a:r>
          </a:p>
          <a:p>
            <a:endParaRPr lang="en-US" dirty="0"/>
          </a:p>
          <a:p>
            <a:r>
              <a:rPr lang="en-US" dirty="0" smtClean="0"/>
              <a:t>You can usually transform the data by taking the logarithm or </a:t>
            </a:r>
            <a:r>
              <a:rPr lang="en-US" dirty="0" err="1" smtClean="0"/>
              <a:t>exponentiating</a:t>
            </a:r>
            <a:r>
              <a:rPr lang="en-US" dirty="0" smtClean="0"/>
              <a:t>, to cure this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Kurtosis</a:t>
            </a:r>
            <a:endParaRPr lang="en-US" dirty="0"/>
          </a:p>
        </p:txBody>
      </p:sp>
      <p:pic>
        <p:nvPicPr>
          <p:cNvPr id="25602" name="Picture 2" descr="http://www.pqsystems.com/eline/2001/02/kurtosis.gif"/>
          <p:cNvPicPr>
            <a:picLocks noChangeAspect="1" noChangeArrowheads="1"/>
          </p:cNvPicPr>
          <p:nvPr/>
        </p:nvPicPr>
        <p:blipFill>
          <a:blip r:embed="rId2" cstate="print"/>
          <a:srcRect/>
          <a:stretch>
            <a:fillRect/>
          </a:stretch>
        </p:blipFill>
        <p:spPr bwMode="auto">
          <a:xfrm>
            <a:off x="533400" y="1828800"/>
            <a:ext cx="8164280" cy="4191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There are </a:t>
            </a:r>
            <a:r>
              <a:rPr lang="en-US" b="1" i="1" dirty="0" smtClean="0"/>
              <a:t>many</a:t>
            </a:r>
            <a:r>
              <a:rPr lang="en-US" dirty="0" smtClean="0"/>
              <a:t> topics I’m not covering here</a:t>
            </a:r>
          </a:p>
          <a:p>
            <a:pPr lvl="1"/>
            <a:r>
              <a:rPr lang="en-US" dirty="0" smtClean="0"/>
              <a:t>I am not using all the terminology that a stats course would use</a:t>
            </a:r>
          </a:p>
          <a:p>
            <a:pPr lvl="1"/>
            <a:r>
              <a:rPr lang="en-US" dirty="0" smtClean="0"/>
              <a:t>I will refer to many advanced topics that I won’t discuss in detail today, so that you know where to look further</a:t>
            </a:r>
          </a:p>
          <a:p>
            <a:pPr lvl="1"/>
            <a:r>
              <a:rPr lang="en-US" dirty="0" smtClean="0"/>
              <a:t>I am not covering </a:t>
            </a:r>
            <a:r>
              <a:rPr lang="en-US" b="1" i="1" dirty="0" smtClean="0"/>
              <a:t>anything</a:t>
            </a:r>
            <a:r>
              <a:rPr lang="en-US" dirty="0" smtClean="0"/>
              <a:t> in real detail</a:t>
            </a:r>
          </a:p>
          <a:p>
            <a:endParaRPr lang="en-US" dirty="0"/>
          </a:p>
          <a:p>
            <a:r>
              <a:rPr lang="en-US" dirty="0" smtClean="0"/>
              <a:t>A 2-hour lecture is no substitute for a statistics class</a:t>
            </a:r>
          </a:p>
          <a:p>
            <a:pPr lvl="1"/>
            <a:r>
              <a:rPr lang="en-US" dirty="0" smtClean="0"/>
              <a:t>Caveat emptor</a:t>
            </a:r>
          </a:p>
          <a:p>
            <a:endParaRPr lang="en-US" dirty="0"/>
          </a:p>
          <a:p>
            <a:r>
              <a:rPr lang="en-US" dirty="0" smtClean="0"/>
              <a:t>It may, however, make the rest of the semester clearer</a:t>
            </a:r>
          </a:p>
          <a:p>
            <a:pPr lvl="1"/>
            <a:r>
              <a:rPr lang="en-US" dirty="0" smtClean="0"/>
              <a:t>And give you ideas about what to look up and learn in the future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Kurtosis</a:t>
            </a:r>
            <a:endParaRPr lang="en-US" dirty="0"/>
          </a:p>
        </p:txBody>
      </p:sp>
      <p:sp>
        <p:nvSpPr>
          <p:cNvPr id="3" name="Content Placeholder 2"/>
          <p:cNvSpPr>
            <a:spLocks noGrp="1"/>
          </p:cNvSpPr>
          <p:nvPr>
            <p:ph idx="1"/>
          </p:nvPr>
        </p:nvSpPr>
        <p:spPr/>
        <p:txBody>
          <a:bodyPr/>
          <a:lstStyle/>
          <a:p>
            <a:r>
              <a:rPr lang="en-US" dirty="0" err="1" smtClean="0"/>
              <a:t>Platykurtic</a:t>
            </a:r>
            <a:r>
              <a:rPr lang="en-US" dirty="0" smtClean="0"/>
              <a:t> data isn’t a big problem</a:t>
            </a:r>
          </a:p>
          <a:p>
            <a:r>
              <a:rPr lang="en-US" dirty="0" smtClean="0"/>
              <a:t>Leptokurtic data </a:t>
            </a:r>
            <a:r>
              <a:rPr lang="en-US" b="1" i="1" dirty="0" smtClean="0"/>
              <a:t>is</a:t>
            </a:r>
            <a:r>
              <a:rPr lang="en-US" dirty="0" smtClean="0"/>
              <a:t> a big problem</a:t>
            </a:r>
          </a:p>
          <a:p>
            <a:endParaRPr lang="en-US" dirty="0"/>
          </a:p>
          <a:p>
            <a:r>
              <a:rPr lang="en-US" dirty="0" smtClean="0"/>
              <a:t>Poisson Regression (</a:t>
            </a:r>
            <a:r>
              <a:rPr lang="en-US" dirty="0" err="1" smtClean="0"/>
              <a:t>df</a:t>
            </a:r>
            <a:r>
              <a:rPr lang="en-US" dirty="0" smtClean="0"/>
              <a:t>=1) is the answer</a:t>
            </a:r>
          </a:p>
          <a:p>
            <a:pPr lvl="1"/>
            <a:r>
              <a:rPr lang="en-US" dirty="0" smtClean="0"/>
              <a:t>Won’t say much more than that today </a:t>
            </a:r>
            <a:r>
              <a:rPr lang="en-US" dirty="0" smtClean="0">
                <a:sym typeface="Wingdings" pitchFamily="2" charset="2"/>
              </a:rPr>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Poisson distribution</a:t>
            </a:r>
            <a:endParaRPr lang="en-US" dirty="0"/>
          </a:p>
        </p:txBody>
      </p:sp>
      <p:pic>
        <p:nvPicPr>
          <p:cNvPr id="20482" name="Picture 2" descr="http://www.csounds.com/manual/html/images/Poisson_distribution_PMF.png"/>
          <p:cNvPicPr>
            <a:picLocks noChangeAspect="1" noChangeArrowheads="1"/>
          </p:cNvPicPr>
          <p:nvPr/>
        </p:nvPicPr>
        <p:blipFill>
          <a:blip r:embed="rId2" cstate="print"/>
          <a:srcRect/>
          <a:stretch>
            <a:fillRect/>
          </a:stretch>
        </p:blipFill>
        <p:spPr bwMode="auto">
          <a:xfrm>
            <a:off x="914400" y="1371600"/>
            <a:ext cx="7239000" cy="542925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Bimodal Distribution</a:t>
            </a:r>
            <a:endParaRPr lang="en-US" dirty="0"/>
          </a:p>
        </p:txBody>
      </p:sp>
      <p:pic>
        <p:nvPicPr>
          <p:cNvPr id="51202" name="Picture 2" descr="http://www.lhup.edu/~dsimanek/scenario/errorman/meas2-3.gif"/>
          <p:cNvPicPr>
            <a:picLocks noChangeAspect="1" noChangeArrowheads="1"/>
          </p:cNvPicPr>
          <p:nvPr/>
        </p:nvPicPr>
        <p:blipFill>
          <a:blip r:embed="rId2" cstate="print"/>
          <a:srcRect/>
          <a:stretch>
            <a:fillRect/>
          </a:stretch>
        </p:blipFill>
        <p:spPr bwMode="auto">
          <a:xfrm>
            <a:off x="1981200" y="1371600"/>
            <a:ext cx="5181600" cy="531446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Bimodal Distribution</a:t>
            </a:r>
            <a:endParaRPr lang="en-US" dirty="0"/>
          </a:p>
        </p:txBody>
      </p:sp>
      <p:sp>
        <p:nvSpPr>
          <p:cNvPr id="3" name="Content Placeholder 2"/>
          <p:cNvSpPr>
            <a:spLocks noGrp="1"/>
          </p:cNvSpPr>
          <p:nvPr>
            <p:ph idx="1"/>
          </p:nvPr>
        </p:nvSpPr>
        <p:spPr/>
        <p:txBody>
          <a:bodyPr/>
          <a:lstStyle/>
          <a:p>
            <a:r>
              <a:rPr lang="en-US" dirty="0" smtClean="0"/>
              <a:t>Can be dealt with by fitting the data as a function of two normal curves</a:t>
            </a:r>
          </a:p>
          <a:p>
            <a:pPr marL="742950" lvl="2" indent="-342900"/>
            <a:r>
              <a:rPr lang="en-US" dirty="0" smtClean="0"/>
              <a:t>Won’t say any more than that today </a:t>
            </a:r>
            <a:r>
              <a:rPr lang="en-US" dirty="0" smtClean="0">
                <a:sym typeface="Wingdings" pitchFamily="2" charset="2"/>
              </a:rPr>
              <a:t></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Zipf</a:t>
            </a:r>
            <a:r>
              <a:rPr lang="en-US" dirty="0" smtClean="0"/>
              <a:t> distribution</a:t>
            </a:r>
            <a:endParaRPr lang="en-US" dirty="0"/>
          </a:p>
        </p:txBody>
      </p:sp>
      <p:sp>
        <p:nvSpPr>
          <p:cNvPr id="3" name="Content Placeholder 2"/>
          <p:cNvSpPr>
            <a:spLocks noGrp="1"/>
          </p:cNvSpPr>
          <p:nvPr>
            <p:ph idx="1"/>
          </p:nvPr>
        </p:nvSpPr>
        <p:spPr/>
        <p:txBody>
          <a:bodyPr/>
          <a:lstStyle/>
          <a:p>
            <a:endParaRPr lang="en-US"/>
          </a:p>
        </p:txBody>
      </p:sp>
      <p:pic>
        <p:nvPicPr>
          <p:cNvPr id="21508" name="Picture 4" descr="http://www.alistapart.com/d/testingsearchforrelevancyandprecision/Figure_2.gif"/>
          <p:cNvPicPr>
            <a:picLocks noChangeAspect="1" noChangeArrowheads="1"/>
          </p:cNvPicPr>
          <p:nvPr/>
        </p:nvPicPr>
        <p:blipFill>
          <a:blip r:embed="rId2" cstate="print"/>
          <a:srcRect t="11200"/>
          <a:stretch>
            <a:fillRect/>
          </a:stretch>
        </p:blipFill>
        <p:spPr bwMode="auto">
          <a:xfrm>
            <a:off x="533400" y="2443277"/>
            <a:ext cx="8023860" cy="395843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Zipf</a:t>
            </a:r>
            <a:r>
              <a:rPr lang="en-US" dirty="0" smtClean="0"/>
              <a:t> distribution</a:t>
            </a:r>
            <a:endParaRPr lang="en-US" dirty="0"/>
          </a:p>
        </p:txBody>
      </p:sp>
      <p:sp>
        <p:nvSpPr>
          <p:cNvPr id="3" name="Content Placeholder 2"/>
          <p:cNvSpPr>
            <a:spLocks noGrp="1"/>
          </p:cNvSpPr>
          <p:nvPr>
            <p:ph idx="1"/>
          </p:nvPr>
        </p:nvSpPr>
        <p:spPr/>
        <p:txBody>
          <a:bodyPr/>
          <a:lstStyle/>
          <a:p>
            <a:r>
              <a:rPr lang="en-US" dirty="0" smtClean="0"/>
              <a:t>Common in data sets involving correlated choices</a:t>
            </a:r>
          </a:p>
          <a:p>
            <a:pPr lvl="1"/>
            <a:r>
              <a:rPr lang="en-US" dirty="0" smtClean="0"/>
              <a:t>Population of cities, Popularity of books</a:t>
            </a:r>
          </a:p>
          <a:p>
            <a:pPr lvl="1"/>
            <a:endParaRPr lang="en-US" dirty="0"/>
          </a:p>
          <a:p>
            <a:r>
              <a:rPr lang="en-US" dirty="0" smtClean="0"/>
              <a:t>Rare in educational data</a:t>
            </a:r>
          </a:p>
          <a:p>
            <a:endParaRPr lang="en-US" dirty="0"/>
          </a:p>
          <a:p>
            <a:r>
              <a:rPr lang="en-US" dirty="0" smtClean="0"/>
              <a:t>Possible to use Poisson Regression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 distribution</a:t>
            </a:r>
            <a:endParaRPr lang="en-US" dirty="0"/>
          </a:p>
        </p:txBody>
      </p:sp>
      <p:pic>
        <p:nvPicPr>
          <p:cNvPr id="18436" name="Picture 4" descr="http://cnx.org/content/m13495/latest/t_distribution.gif"/>
          <p:cNvPicPr>
            <a:picLocks noChangeAspect="1" noChangeArrowheads="1"/>
          </p:cNvPicPr>
          <p:nvPr/>
        </p:nvPicPr>
        <p:blipFill>
          <a:blip r:embed="rId2" cstate="print"/>
          <a:srcRect/>
          <a:stretch>
            <a:fillRect/>
          </a:stretch>
        </p:blipFill>
        <p:spPr bwMode="auto">
          <a:xfrm>
            <a:off x="228600" y="1981200"/>
            <a:ext cx="8588874" cy="35814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endParaRPr lang="en-US" dirty="0"/>
          </a:p>
        </p:txBody>
      </p:sp>
      <p:sp>
        <p:nvSpPr>
          <p:cNvPr id="3" name="Content Placeholder 2"/>
          <p:cNvSpPr>
            <a:spLocks noGrp="1"/>
          </p:cNvSpPr>
          <p:nvPr>
            <p:ph idx="1"/>
          </p:nvPr>
        </p:nvSpPr>
        <p:spPr/>
        <p:txBody>
          <a:bodyPr/>
          <a:lstStyle/>
          <a:p>
            <a:r>
              <a:rPr lang="en-US" dirty="0" smtClean="0"/>
              <a:t>N= infinity </a:t>
            </a:r>
            <a:r>
              <a:rPr lang="en-US" dirty="0" smtClean="0">
                <a:sym typeface="Wingdings" pitchFamily="2" charset="2"/>
              </a:rPr>
              <a:t> t = Z</a:t>
            </a:r>
          </a:p>
          <a:p>
            <a:r>
              <a:rPr lang="en-US" dirty="0" smtClean="0">
                <a:sym typeface="Wingdings" pitchFamily="2" charset="2"/>
              </a:rPr>
              <a:t>N&gt; 120  t almost equals Z</a:t>
            </a:r>
          </a:p>
          <a:p>
            <a:r>
              <a:rPr lang="en-US" dirty="0" smtClean="0">
                <a:sym typeface="Wingdings" pitchFamily="2" charset="2"/>
              </a:rPr>
              <a:t>30&lt;N&lt;120  t is lower than Z</a:t>
            </a:r>
          </a:p>
          <a:p>
            <a:r>
              <a:rPr lang="en-US" dirty="0" smtClean="0">
                <a:sym typeface="Wingdings" pitchFamily="2" charset="2"/>
              </a:rPr>
              <a:t>N&lt;30  t is </a:t>
            </a:r>
            <a:r>
              <a:rPr lang="en-US" b="1" i="1" dirty="0" smtClean="0">
                <a:sym typeface="Wingdings" pitchFamily="2" charset="2"/>
              </a:rPr>
              <a:t>much</a:t>
            </a:r>
            <a:r>
              <a:rPr lang="en-US" dirty="0" smtClean="0">
                <a:sym typeface="Wingdings" pitchFamily="2" charset="2"/>
              </a:rPr>
              <a:t> lower than Z</a:t>
            </a:r>
          </a:p>
          <a:p>
            <a:endParaRPr lang="en-US" dirty="0">
              <a:sym typeface="Wingdings" pitchFamily="2" charset="2"/>
            </a:endParaRPr>
          </a:p>
          <a:p>
            <a:r>
              <a:rPr lang="en-US" dirty="0" smtClean="0">
                <a:sym typeface="Wingdings" pitchFamily="2" charset="2"/>
              </a:rPr>
              <a:t>(When picking a t distribution, you actually use N-1, the degrees of freedom)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matter?</a:t>
            </a:r>
            <a:endParaRPr lang="en-US" dirty="0"/>
          </a:p>
        </p:txBody>
      </p:sp>
      <p:sp>
        <p:nvSpPr>
          <p:cNvPr id="3" name="Content Placeholder 2"/>
          <p:cNvSpPr>
            <a:spLocks noGrp="1"/>
          </p:cNvSpPr>
          <p:nvPr>
            <p:ph idx="1"/>
          </p:nvPr>
        </p:nvSpPr>
        <p:spPr/>
        <p:txBody>
          <a:bodyPr/>
          <a:lstStyle/>
          <a:p>
            <a:r>
              <a:rPr lang="en-US" dirty="0" smtClean="0"/>
              <a:t>Using Z instead of t will give you a lower p value</a:t>
            </a:r>
          </a:p>
          <a:p>
            <a:endParaRPr lang="en-US" dirty="0"/>
          </a:p>
          <a:p>
            <a:r>
              <a:rPr lang="en-US" dirty="0" smtClean="0"/>
              <a:t>Your </a:t>
            </a:r>
            <a:r>
              <a:rPr lang="en-US" dirty="0" smtClean="0"/>
              <a:t>result </a:t>
            </a:r>
            <a:r>
              <a:rPr lang="en-US" b="1" i="1" dirty="0" smtClean="0"/>
              <a:t>looks</a:t>
            </a:r>
            <a:r>
              <a:rPr lang="en-US" dirty="0" smtClean="0"/>
              <a:t> statistically significant</a:t>
            </a:r>
          </a:p>
          <a:p>
            <a:endParaRPr lang="en-US" dirty="0"/>
          </a:p>
          <a:p>
            <a:r>
              <a:rPr lang="en-US" dirty="0" smtClean="0"/>
              <a:t>When it really </a:t>
            </a:r>
            <a:r>
              <a:rPr lang="en-US" b="1" i="1" dirty="0" smtClean="0"/>
              <a:t>isn’t</a:t>
            </a: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Topics</a:t>
            </a:r>
            <a:endParaRPr lang="en-US" dirty="0"/>
          </a:p>
        </p:txBody>
      </p:sp>
      <p:sp>
        <p:nvSpPr>
          <p:cNvPr id="3" name="Content Placeholder 2"/>
          <p:cNvSpPr>
            <a:spLocks noGrp="1"/>
          </p:cNvSpPr>
          <p:nvPr>
            <p:ph idx="1"/>
          </p:nvPr>
        </p:nvSpPr>
        <p:spPr/>
        <p:txBody>
          <a:bodyPr>
            <a:normAutofit/>
          </a:bodyPr>
          <a:lstStyle/>
          <a:p>
            <a:r>
              <a:rPr lang="en-US" dirty="0" smtClean="0"/>
              <a:t>Z</a:t>
            </a:r>
          </a:p>
          <a:p>
            <a:r>
              <a:rPr lang="en-US" dirty="0" smtClean="0"/>
              <a:t>Violations of normality</a:t>
            </a:r>
          </a:p>
          <a:p>
            <a:r>
              <a:rPr lang="en-US" dirty="0" smtClean="0"/>
              <a:t>T</a:t>
            </a:r>
          </a:p>
          <a:p>
            <a:r>
              <a:rPr lang="en-US" dirty="0" smtClean="0"/>
              <a:t>F</a:t>
            </a:r>
          </a:p>
          <a:p>
            <a:r>
              <a:rPr lang="en-US" dirty="0" smtClean="0"/>
              <a:t>Linear models</a:t>
            </a:r>
          </a:p>
          <a:p>
            <a:r>
              <a:rPr lang="en-US" dirty="0" smtClean="0"/>
              <a:t>Chi-squared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Two-sample t test</a:t>
            </a:r>
            <a:br>
              <a:rPr lang="en-US" dirty="0" smtClean="0"/>
            </a:br>
            <a:r>
              <a:rPr lang="en-US" dirty="0" smtClean="0"/>
              <a:t>(often just called “t test”)</a:t>
            </a:r>
            <a:endParaRPr lang="en-US" dirty="0"/>
          </a:p>
        </p:txBody>
      </p:sp>
      <p:sp>
        <p:nvSpPr>
          <p:cNvPr id="3" name="Content Placeholder 2"/>
          <p:cNvSpPr>
            <a:spLocks noGrp="1"/>
          </p:cNvSpPr>
          <p:nvPr>
            <p:ph idx="1"/>
          </p:nvPr>
        </p:nvSpPr>
        <p:spPr/>
        <p:txBody>
          <a:bodyPr/>
          <a:lstStyle/>
          <a:p>
            <a:r>
              <a:rPr lang="en-US" dirty="0" smtClean="0"/>
              <a:t>You have two groups, and a value for each member of each group</a:t>
            </a:r>
          </a:p>
          <a:p>
            <a:r>
              <a:rPr lang="en-US" dirty="0" smtClean="0"/>
              <a:t>You want to know if the values are significantly different for the two groups</a:t>
            </a:r>
          </a:p>
          <a:p>
            <a:endParaRPr lang="en-US" dirty="0"/>
          </a:p>
          <a:p>
            <a:pPr>
              <a:buNone/>
            </a:pPr>
            <a:endParaRPr lang="en-US" dirty="0"/>
          </a:p>
          <a:p>
            <a:pPr>
              <a:buNone/>
            </a:pPr>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Two-sample t test</a:t>
            </a:r>
            <a:br>
              <a:rPr lang="en-US" dirty="0" smtClean="0"/>
            </a:br>
            <a:r>
              <a:rPr lang="en-US" dirty="0" smtClean="0"/>
              <a:t>(often just called “t test”)</a:t>
            </a:r>
            <a:endParaRPr lang="en-US" dirty="0"/>
          </a:p>
        </p:txBody>
      </p:sp>
      <p:sp>
        <p:nvSpPr>
          <p:cNvPr id="3" name="Content Placeholder 2"/>
          <p:cNvSpPr>
            <a:spLocks noGrp="1"/>
          </p:cNvSpPr>
          <p:nvPr>
            <p:ph idx="1"/>
          </p:nvPr>
        </p:nvSpPr>
        <p:spPr/>
        <p:txBody>
          <a:bodyPr/>
          <a:lstStyle/>
          <a:p>
            <a:r>
              <a:rPr lang="en-US" dirty="0" smtClean="0"/>
              <a:t>There’s approximately a quadrillion ways to write this formula</a:t>
            </a:r>
          </a:p>
          <a:p>
            <a:endParaRPr lang="en-US" dirty="0"/>
          </a:p>
          <a:p>
            <a:pPr>
              <a:buNone/>
            </a:pPr>
            <a:endParaRPr lang="en-US" dirty="0" smtClean="0"/>
          </a:p>
          <a:p>
            <a:endParaRPr lang="en-US" dirty="0" smtClean="0"/>
          </a:p>
          <a:p>
            <a:endParaRPr lang="en-US" dirty="0"/>
          </a:p>
        </p:txBody>
      </p:sp>
      <p:pic>
        <p:nvPicPr>
          <p:cNvPr id="8" name="Picture 7" descr="473a40b099857f4a3e808f9b3fac3fcf.png"/>
          <p:cNvPicPr>
            <a:picLocks noChangeAspect="1"/>
          </p:cNvPicPr>
          <p:nvPr/>
        </p:nvPicPr>
        <p:blipFill>
          <a:blip r:embed="rId2" cstate="print"/>
          <a:stretch>
            <a:fillRect/>
          </a:stretch>
        </p:blipFill>
        <p:spPr>
          <a:xfrm>
            <a:off x="2438400" y="5029200"/>
            <a:ext cx="3664990" cy="1647825"/>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Usually, S is computed as the standard deviation of both groups, pooled together</a:t>
            </a:r>
          </a:p>
          <a:p>
            <a:endParaRPr lang="en-US" dirty="0"/>
          </a:p>
          <a:p>
            <a:r>
              <a:rPr lang="en-US" dirty="0" smtClean="0"/>
              <a:t>In rare cases where the two groups have very different standard deviations, S is computed separately for each group and then pooled</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Assumption</a:t>
            </a:r>
            <a:endParaRPr lang="en-US" dirty="0"/>
          </a:p>
        </p:txBody>
      </p:sp>
      <p:sp>
        <p:nvSpPr>
          <p:cNvPr id="3" name="Content Placeholder 2"/>
          <p:cNvSpPr>
            <a:spLocks noGrp="1"/>
          </p:cNvSpPr>
          <p:nvPr>
            <p:ph idx="1"/>
          </p:nvPr>
        </p:nvSpPr>
        <p:spPr/>
        <p:txBody>
          <a:bodyPr/>
          <a:lstStyle/>
          <a:p>
            <a:r>
              <a:rPr lang="en-US" dirty="0" smtClean="0"/>
              <a:t>t (and Z for that matter) assume that the data points are independent</a:t>
            </a:r>
          </a:p>
          <a:p>
            <a:pPr lvl="1"/>
            <a:r>
              <a:rPr lang="en-US" dirty="0"/>
              <a:t>e</a:t>
            </a:r>
            <a:r>
              <a:rPr lang="en-US" dirty="0" smtClean="0"/>
              <a:t>.g. there is no important factor connecting some but not all of your points to each other within a group</a:t>
            </a:r>
          </a:p>
          <a:p>
            <a:pPr lvl="1"/>
            <a:endParaRPr lang="en-US" dirty="0"/>
          </a:p>
          <a:p>
            <a:r>
              <a:rPr lang="en-US" dirty="0" smtClean="0"/>
              <a:t>Example of violation of independence:</a:t>
            </a:r>
          </a:p>
          <a:p>
            <a:pPr lvl="1"/>
            <a:r>
              <a:rPr lang="en-US" dirty="0" smtClean="0"/>
              <a:t>You have 1000 data points from 20 students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Assumption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you have non-independent data</a:t>
            </a:r>
          </a:p>
          <a:p>
            <a:pPr lvl="1"/>
            <a:r>
              <a:rPr lang="en-US" dirty="0" smtClean="0"/>
              <a:t>Either average within each student</a:t>
            </a:r>
          </a:p>
          <a:p>
            <a:pPr lvl="1"/>
            <a:r>
              <a:rPr lang="en-US" dirty="0" smtClean="0"/>
              <a:t>Or do an F-test with a student-level term</a:t>
            </a:r>
          </a:p>
          <a:p>
            <a:pPr lvl="1"/>
            <a:endParaRPr lang="en-US" dirty="0"/>
          </a:p>
          <a:p>
            <a:r>
              <a:rPr lang="en-US" dirty="0" smtClean="0"/>
              <a:t>Not all types of non-independence matter equally…</a:t>
            </a:r>
          </a:p>
          <a:p>
            <a:pPr lvl="1"/>
            <a:r>
              <a:rPr lang="en-US" dirty="0" smtClean="0"/>
              <a:t>If you have data from 10 classrooms, data is non-independent at this level too</a:t>
            </a:r>
          </a:p>
          <a:p>
            <a:pPr lvl="1"/>
            <a:r>
              <a:rPr lang="en-US" dirty="0" smtClean="0"/>
              <a:t>But this is </a:t>
            </a:r>
            <a:r>
              <a:rPr lang="en-US" dirty="0" smtClean="0"/>
              <a:t>sometimes ignored </a:t>
            </a:r>
            <a:r>
              <a:rPr lang="en-US" dirty="0" smtClean="0"/>
              <a:t>in analysis when there’s </a:t>
            </a:r>
            <a:r>
              <a:rPr lang="en-US" dirty="0" smtClean="0"/>
              <a:t>not an </a:t>
            </a:r>
            <a:r>
              <a:rPr lang="en-US" dirty="0" smtClean="0"/>
              <a:t>a priori reason to believe the class matters</a:t>
            </a:r>
          </a:p>
          <a:p>
            <a:pPr lvl="2"/>
            <a:r>
              <a:rPr lang="en-US" dirty="0" smtClean="0"/>
              <a:t>You can take class-level variables into account, if it seems to matter, by using an F-test with a class-level term, or by setting up a Hierarchical Linear Model</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degrees of freedom assume </a:t>
            </a:r>
            <a:r>
              <a:rPr lang="en-US" dirty="0" smtClean="0"/>
              <a:t>independence between data points</a:t>
            </a:r>
            <a:endParaRPr lang="en-US" dirty="0" smtClean="0"/>
          </a:p>
          <a:p>
            <a:endParaRPr lang="en-US" dirty="0"/>
          </a:p>
          <a:p>
            <a:r>
              <a:rPr lang="en-US" dirty="0" smtClean="0"/>
              <a:t>If you violate independence, you will appear to have a bigger data set</a:t>
            </a:r>
          </a:p>
          <a:p>
            <a:endParaRPr lang="en-US" dirty="0"/>
          </a:p>
          <a:p>
            <a:r>
              <a:rPr lang="en-US" dirty="0" smtClean="0"/>
              <a:t>Which will lower p and increase the probability of getting statistical significance when the effect is not really statistically significant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paired t-test</a:t>
            </a:r>
            <a:endParaRPr lang="en-US" dirty="0"/>
          </a:p>
        </p:txBody>
      </p:sp>
      <p:sp>
        <p:nvSpPr>
          <p:cNvPr id="3" name="Content Placeholder 2"/>
          <p:cNvSpPr>
            <a:spLocks noGrp="1"/>
          </p:cNvSpPr>
          <p:nvPr>
            <p:ph idx="1"/>
          </p:nvPr>
        </p:nvSpPr>
        <p:spPr/>
        <p:txBody>
          <a:bodyPr/>
          <a:lstStyle/>
          <a:p>
            <a:r>
              <a:rPr lang="en-US" dirty="0" smtClean="0"/>
              <a:t>A special test for when you have two values for each student (or other type of organizing data), and you want to find whether one value is significantly higher than the other</a:t>
            </a:r>
          </a:p>
          <a:p>
            <a:endParaRPr lang="en-US" dirty="0"/>
          </a:p>
          <a:p>
            <a:r>
              <a:rPr lang="en-US" dirty="0" smtClean="0"/>
              <a:t>Example: Do students do better on the post-test than on the pre-test?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distribution</a:t>
            </a:r>
            <a:endParaRPr lang="en-US" dirty="0"/>
          </a:p>
        </p:txBody>
      </p:sp>
      <p:pic>
        <p:nvPicPr>
          <p:cNvPr id="22530" name="Picture 2" descr="http://content.answers.com/main/content/img/oxford/Oxford_Statistics/0199541454.f-distribution.3.jpg"/>
          <p:cNvPicPr>
            <a:picLocks noChangeAspect="1" noChangeArrowheads="1"/>
          </p:cNvPicPr>
          <p:nvPr/>
        </p:nvPicPr>
        <p:blipFill>
          <a:blip r:embed="rId2" cstate="print"/>
          <a:srcRect/>
          <a:stretch>
            <a:fillRect/>
          </a:stretch>
        </p:blipFill>
        <p:spPr bwMode="auto">
          <a:xfrm>
            <a:off x="685800" y="1905000"/>
            <a:ext cx="8073838" cy="41910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t>
            </a:r>
            <a:endParaRPr lang="en-US" dirty="0"/>
          </a:p>
        </p:txBody>
      </p:sp>
      <p:sp>
        <p:nvSpPr>
          <p:cNvPr id="3" name="Content Placeholder 2"/>
          <p:cNvSpPr>
            <a:spLocks noGrp="1"/>
          </p:cNvSpPr>
          <p:nvPr>
            <p:ph idx="1"/>
          </p:nvPr>
        </p:nvSpPr>
        <p:spPr/>
        <p:txBody>
          <a:bodyPr/>
          <a:lstStyle/>
          <a:p>
            <a:r>
              <a:rPr lang="en-US" dirty="0" smtClean="0"/>
              <a:t>First of all, F has two types of degrees of freedom</a:t>
            </a:r>
          </a:p>
          <a:p>
            <a:r>
              <a:rPr lang="en-US" dirty="0" smtClean="0"/>
              <a:t>“Numerator” degrees of freedom – corresponds to the number of factors in your model</a:t>
            </a:r>
          </a:p>
          <a:p>
            <a:r>
              <a:rPr lang="en-US" dirty="0" smtClean="0"/>
              <a:t>“Denominator” degrees of freedom – corresponds to the number of data points, minus the number of factors, minus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t>
            </a:r>
            <a:endParaRPr lang="en-US" dirty="0"/>
          </a:p>
        </p:txBody>
      </p:sp>
      <p:sp>
        <p:nvSpPr>
          <p:cNvPr id="3" name="Content Placeholder 2"/>
          <p:cNvSpPr>
            <a:spLocks noGrp="1"/>
          </p:cNvSpPr>
          <p:nvPr>
            <p:ph idx="1"/>
          </p:nvPr>
        </p:nvSpPr>
        <p:spPr/>
        <p:txBody>
          <a:bodyPr/>
          <a:lstStyle/>
          <a:p>
            <a:r>
              <a:rPr lang="en-US" dirty="0" smtClean="0"/>
              <a:t>If your model has 1 factor</a:t>
            </a:r>
          </a:p>
          <a:p>
            <a:r>
              <a:rPr lang="en-US" dirty="0" smtClean="0"/>
              <a:t>Then the F distribution is exactly equal to the t distribution, squared</a:t>
            </a:r>
          </a:p>
          <a:p>
            <a:endParaRPr lang="en-US" dirty="0"/>
          </a:p>
          <a:p>
            <a:endParaRPr lang="en-US" dirty="0"/>
          </a:p>
          <a:p>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t>
            </a:r>
            <a:endParaRPr lang="en-US" dirty="0"/>
          </a:p>
        </p:txBody>
      </p:sp>
      <p:sp>
        <p:nvSpPr>
          <p:cNvPr id="3" name="Content Placeholder 2"/>
          <p:cNvSpPr>
            <a:spLocks noGrp="1"/>
          </p:cNvSpPr>
          <p:nvPr>
            <p:ph idx="1"/>
          </p:nvPr>
        </p:nvSpPr>
        <p:spPr/>
        <p:txBody>
          <a:bodyPr/>
          <a:lstStyle/>
          <a:p>
            <a:r>
              <a:rPr lang="en-US" dirty="0" smtClean="0"/>
              <a:t>Unlike Z and t, F cannot have negative values (look at it)</a:t>
            </a:r>
          </a:p>
          <a:p>
            <a:r>
              <a:rPr lang="en-US" dirty="0" smtClean="0"/>
              <a:t>Thus F is </a:t>
            </a:r>
            <a:r>
              <a:rPr lang="en-US" dirty="0" smtClean="0"/>
              <a:t>always a </a:t>
            </a:r>
            <a:r>
              <a:rPr lang="en-US" b="1" i="1" dirty="0" smtClean="0"/>
              <a:t>one-tailed </a:t>
            </a:r>
            <a:r>
              <a:rPr lang="en-US" dirty="0" smtClean="0"/>
              <a:t>test (look at </a:t>
            </a:r>
            <a:r>
              <a:rPr lang="en-US" dirty="0" smtClean="0"/>
              <a:t>the function)</a:t>
            </a:r>
            <a:endParaRPr lang="en-US" dirty="0"/>
          </a:p>
          <a:p>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use the F test?</a:t>
            </a:r>
            <a:endParaRPr lang="en-US" dirty="0"/>
          </a:p>
        </p:txBody>
      </p:sp>
      <p:sp>
        <p:nvSpPr>
          <p:cNvPr id="3" name="Content Placeholder 2"/>
          <p:cNvSpPr>
            <a:spLocks noGrp="1"/>
          </p:cNvSpPr>
          <p:nvPr>
            <p:ph idx="1"/>
          </p:nvPr>
        </p:nvSpPr>
        <p:spPr/>
        <p:txBody>
          <a:bodyPr/>
          <a:lstStyle/>
          <a:p>
            <a:r>
              <a:rPr lang="en-US" dirty="0" smtClean="0"/>
              <a:t>You can include multiple factors</a:t>
            </a:r>
          </a:p>
          <a:p>
            <a:endParaRPr lang="en-US" dirty="0"/>
          </a:p>
          <a:p>
            <a:r>
              <a:rPr lang="en-US" dirty="0" smtClean="0"/>
              <a:t>Makes it possible to</a:t>
            </a:r>
          </a:p>
          <a:p>
            <a:pPr lvl="1"/>
            <a:r>
              <a:rPr lang="en-US" dirty="0" smtClean="0"/>
              <a:t>Test for multiple factors at the same time (is factor A still significant, if factor B is in the model?)</a:t>
            </a:r>
          </a:p>
          <a:p>
            <a:pPr lvl="1"/>
            <a:r>
              <a:rPr lang="en-US" dirty="0" smtClean="0"/>
              <a:t>Address non-independence </a:t>
            </a:r>
            <a:r>
              <a:rPr lang="en-US" dirty="0" smtClean="0"/>
              <a:t>by including a student term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ANOVA</a:t>
            </a:r>
            <a:endParaRPr lang="en-US" dirty="0"/>
          </a:p>
        </p:txBody>
      </p:sp>
      <p:sp>
        <p:nvSpPr>
          <p:cNvPr id="3" name="Content Placeholder 2"/>
          <p:cNvSpPr>
            <a:spLocks noGrp="1"/>
          </p:cNvSpPr>
          <p:nvPr>
            <p:ph idx="1"/>
          </p:nvPr>
        </p:nvSpPr>
        <p:spPr/>
        <p:txBody>
          <a:bodyPr/>
          <a:lstStyle/>
          <a:p>
            <a:r>
              <a:rPr lang="en-US" dirty="0" smtClean="0"/>
              <a:t>“Analysis of variance”</a:t>
            </a:r>
          </a:p>
          <a:p>
            <a:endParaRPr lang="en-US" dirty="0"/>
          </a:p>
          <a:p>
            <a:r>
              <a:rPr lang="en-US" dirty="0" smtClean="0"/>
              <a:t>A way of seeing how much of the variance in your dependent variable is explained by your explanatory/independent variables</a:t>
            </a:r>
          </a:p>
          <a:p>
            <a:endParaRPr lang="en-US" dirty="0"/>
          </a:p>
          <a:p>
            <a:r>
              <a:rPr lang="en-US" dirty="0" smtClean="0"/>
              <a:t>When people say “F test”, they usually mean ANOVA</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you can test for</a:t>
            </a:r>
            <a:endParaRPr lang="en-US" dirty="0"/>
          </a:p>
        </p:txBody>
      </p:sp>
      <p:sp>
        <p:nvSpPr>
          <p:cNvPr id="3" name="Content Placeholder 2"/>
          <p:cNvSpPr>
            <a:spLocks noGrp="1"/>
          </p:cNvSpPr>
          <p:nvPr>
            <p:ph idx="1"/>
          </p:nvPr>
        </p:nvSpPr>
        <p:spPr/>
        <p:txBody>
          <a:bodyPr/>
          <a:lstStyle/>
          <a:p>
            <a:r>
              <a:rPr lang="en-US" dirty="0" smtClean="0"/>
              <a:t>Is the overall model </a:t>
            </a:r>
            <a:r>
              <a:rPr lang="en-US" dirty="0" smtClean="0"/>
              <a:t>better than chance?</a:t>
            </a:r>
            <a:endParaRPr lang="en-US" dirty="0" smtClean="0"/>
          </a:p>
          <a:p>
            <a:endParaRPr lang="en-US" dirty="0"/>
          </a:p>
          <a:p>
            <a:r>
              <a:rPr lang="en-US" dirty="0" smtClean="0"/>
              <a:t>Given a model with factors A and B (or A,B,C…), is factor D a statistically significant predictor when already controlling for the other factors?</a:t>
            </a:r>
          </a:p>
          <a:p>
            <a:pPr lvl="1"/>
            <a:r>
              <a:rPr lang="en-US" dirty="0" smtClean="0"/>
              <a:t>Called an extra-sum-of-squares F-test – will be explained momentarily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ANOVA</a:t>
            </a:r>
            <a:endParaRPr lang="en-US" dirty="0"/>
          </a:p>
        </p:txBody>
      </p:sp>
      <p:sp>
        <p:nvSpPr>
          <p:cNvPr id="3" name="Content Placeholder 2"/>
          <p:cNvSpPr>
            <a:spLocks noGrp="1"/>
          </p:cNvSpPr>
          <p:nvPr>
            <p:ph idx="1"/>
          </p:nvPr>
        </p:nvSpPr>
        <p:spPr/>
        <p:txBody>
          <a:bodyPr/>
          <a:lstStyle/>
          <a:p>
            <a:r>
              <a:rPr lang="en-US" dirty="0" smtClean="0"/>
              <a:t>When you test a model using ANOVA</a:t>
            </a:r>
          </a:p>
          <a:p>
            <a:pPr lvl="1"/>
            <a:r>
              <a:rPr lang="en-US" dirty="0" smtClean="0"/>
              <a:t>Not going to go into the math today, stats classes usually devote 3-4 lectures to that</a:t>
            </a:r>
          </a:p>
          <a:p>
            <a:pPr lvl="1"/>
            <a:endParaRPr lang="en-US" dirty="0"/>
          </a:p>
          <a:p>
            <a:r>
              <a:rPr lang="en-US" dirty="0" smtClean="0"/>
              <a:t>You will get output that looks like</a:t>
            </a:r>
          </a:p>
          <a:p>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03692" y="1219200"/>
            <a:ext cx="8740308" cy="3962400"/>
          </a:xfrm>
          <a:prstGeom prst="rect">
            <a:avLst/>
          </a:prstGeom>
          <a:noFill/>
          <a:ln w="9525">
            <a:noFill/>
            <a:miter lim="800000"/>
            <a:headEnd/>
            <a:tailEnd/>
          </a:ln>
        </p:spPr>
      </p:pic>
      <p:sp>
        <p:nvSpPr>
          <p:cNvPr id="6" name="TextBox 5"/>
          <p:cNvSpPr txBox="1"/>
          <p:nvPr/>
        </p:nvSpPr>
        <p:spPr>
          <a:xfrm>
            <a:off x="685800" y="5257800"/>
            <a:ext cx="2286000" cy="646331"/>
          </a:xfrm>
          <a:prstGeom prst="rect">
            <a:avLst/>
          </a:prstGeom>
          <a:noFill/>
        </p:spPr>
        <p:txBody>
          <a:bodyPr wrap="square" rtlCol="0">
            <a:spAutoFit/>
          </a:bodyPr>
          <a:lstStyle/>
          <a:p>
            <a:r>
              <a:rPr lang="en-US" dirty="0" smtClean="0"/>
              <a:t>Overall model fit (more on this later)</a:t>
            </a:r>
            <a:endParaRPr lang="en-US" dirty="0"/>
          </a:p>
        </p:txBody>
      </p:sp>
      <p:cxnSp>
        <p:nvCxnSpPr>
          <p:cNvPr id="8" name="Straight Arrow Connector 7"/>
          <p:cNvCxnSpPr/>
          <p:nvPr/>
        </p:nvCxnSpPr>
        <p:spPr>
          <a:xfrm rot="5400000" flipH="1" flipV="1">
            <a:off x="1447800" y="51054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657600" y="5334000"/>
            <a:ext cx="2286000" cy="646331"/>
          </a:xfrm>
          <a:prstGeom prst="rect">
            <a:avLst/>
          </a:prstGeom>
          <a:noFill/>
        </p:spPr>
        <p:txBody>
          <a:bodyPr wrap="square" rtlCol="0">
            <a:spAutoFit/>
          </a:bodyPr>
          <a:lstStyle/>
          <a:p>
            <a:r>
              <a:rPr lang="en-US" dirty="0" smtClean="0"/>
              <a:t>Not a preferred stat anymore</a:t>
            </a:r>
            <a:endParaRPr lang="en-US" dirty="0"/>
          </a:p>
        </p:txBody>
      </p:sp>
      <p:cxnSp>
        <p:nvCxnSpPr>
          <p:cNvPr id="10" name="Straight Arrow Connector 9"/>
          <p:cNvCxnSpPr/>
          <p:nvPr/>
        </p:nvCxnSpPr>
        <p:spPr>
          <a:xfrm rot="10800000">
            <a:off x="3733800" y="4953000"/>
            <a:ext cx="838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1066800"/>
            <a:ext cx="1219200" cy="646331"/>
          </a:xfrm>
          <a:prstGeom prst="rect">
            <a:avLst/>
          </a:prstGeom>
          <a:noFill/>
        </p:spPr>
        <p:txBody>
          <a:bodyPr wrap="square" rtlCol="0">
            <a:spAutoFit/>
          </a:bodyPr>
          <a:lstStyle/>
          <a:p>
            <a:r>
              <a:rPr lang="en-US" dirty="0" smtClean="0"/>
              <a:t>Overall model</a:t>
            </a:r>
            <a:endParaRPr lang="en-US" dirty="0"/>
          </a:p>
        </p:txBody>
      </p:sp>
      <p:cxnSp>
        <p:nvCxnSpPr>
          <p:cNvPr id="14" name="Straight Arrow Connector 13"/>
          <p:cNvCxnSpPr/>
          <p:nvPr/>
        </p:nvCxnSpPr>
        <p:spPr>
          <a:xfrm rot="5400000">
            <a:off x="6972300" y="1790700"/>
            <a:ext cx="9906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239000" y="4953000"/>
            <a:ext cx="1219200" cy="646331"/>
          </a:xfrm>
          <a:prstGeom prst="rect">
            <a:avLst/>
          </a:prstGeom>
          <a:noFill/>
        </p:spPr>
        <p:txBody>
          <a:bodyPr wrap="square" rtlCol="0">
            <a:spAutoFit/>
          </a:bodyPr>
          <a:lstStyle/>
          <a:p>
            <a:r>
              <a:rPr lang="en-US" dirty="0" smtClean="0"/>
              <a:t>Individual factors</a:t>
            </a:r>
            <a:endParaRPr lang="en-US" dirty="0"/>
          </a:p>
        </p:txBody>
      </p:sp>
      <p:cxnSp>
        <p:nvCxnSpPr>
          <p:cNvPr id="18" name="Straight Arrow Connector 17"/>
          <p:cNvCxnSpPr/>
          <p:nvPr/>
        </p:nvCxnSpPr>
        <p:spPr>
          <a:xfrm rot="16200000" flipV="1">
            <a:off x="6629400" y="4038600"/>
            <a:ext cx="1143000" cy="685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6" idx="0"/>
          </p:cNvCxnSpPr>
          <p:nvPr/>
        </p:nvCxnSpPr>
        <p:spPr>
          <a:xfrm rot="16200000" flipV="1">
            <a:off x="6705600" y="3810000"/>
            <a:ext cx="15240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models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 correlation</a:t>
            </a:r>
            <a:br>
              <a:rPr lang="en-US" dirty="0" smtClean="0"/>
            </a:br>
            <a:r>
              <a:rPr lang="en-US" dirty="0" smtClean="0"/>
              <a:t>(Pearson’s correlation)</a:t>
            </a:r>
            <a:endParaRPr lang="en-US" dirty="0"/>
          </a:p>
        </p:txBody>
      </p:sp>
      <p:sp>
        <p:nvSpPr>
          <p:cNvPr id="3" name="Content Placeholder 2"/>
          <p:cNvSpPr>
            <a:spLocks noGrp="1"/>
          </p:cNvSpPr>
          <p:nvPr>
            <p:ph idx="1"/>
          </p:nvPr>
        </p:nvSpPr>
        <p:spPr/>
        <p:txBody>
          <a:bodyPr/>
          <a:lstStyle/>
          <a:p>
            <a:r>
              <a:rPr lang="en-US" dirty="0" smtClean="0"/>
              <a:t>r(A,B) =</a:t>
            </a:r>
          </a:p>
          <a:p>
            <a:r>
              <a:rPr lang="en-US" dirty="0" smtClean="0"/>
              <a:t>When A’s value changes, does B change in the same direction?</a:t>
            </a:r>
          </a:p>
          <a:p>
            <a:endParaRPr lang="en-US" dirty="0"/>
          </a:p>
          <a:p>
            <a:r>
              <a:rPr lang="en-US" dirty="0" smtClean="0"/>
              <a:t>Assumes a linear relationship</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“good correlation”?</a:t>
            </a:r>
            <a:endParaRPr lang="en-US" dirty="0"/>
          </a:p>
        </p:txBody>
      </p:sp>
      <p:sp>
        <p:nvSpPr>
          <p:cNvPr id="3" name="Content Placeholder 2"/>
          <p:cNvSpPr>
            <a:spLocks noGrp="1"/>
          </p:cNvSpPr>
          <p:nvPr>
            <p:ph idx="1"/>
          </p:nvPr>
        </p:nvSpPr>
        <p:spPr/>
        <p:txBody>
          <a:bodyPr/>
          <a:lstStyle/>
          <a:p>
            <a:r>
              <a:rPr lang="en-US" dirty="0" smtClean="0"/>
              <a:t>1.0 – perfect</a:t>
            </a:r>
          </a:p>
          <a:p>
            <a:r>
              <a:rPr lang="en-US" dirty="0" smtClean="0"/>
              <a:t>0.0 – none</a:t>
            </a:r>
          </a:p>
          <a:p>
            <a:r>
              <a:rPr lang="en-US" dirty="0" smtClean="0"/>
              <a:t>-1.0 – perfectly negatively correlated</a:t>
            </a:r>
          </a:p>
          <a:p>
            <a:endParaRPr lang="en-US" dirty="0" smtClean="0"/>
          </a:p>
          <a:p>
            <a:endParaRPr lang="en-US" dirty="0"/>
          </a:p>
          <a:p>
            <a:r>
              <a:rPr lang="en-US" dirty="0" smtClean="0"/>
              <a:t>In between – depends on the field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 (the “normal curve”)</a:t>
            </a:r>
            <a:br>
              <a:rPr lang="en-US" dirty="0" smtClean="0"/>
            </a:br>
            <a:r>
              <a:rPr lang="en-US" dirty="0" smtClean="0"/>
              <a:t>(“the Gaussian distribution”)</a:t>
            </a:r>
            <a:endParaRPr lang="en-US" dirty="0"/>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“good correlation”?</a:t>
            </a:r>
            <a:endParaRPr lang="en-US" dirty="0"/>
          </a:p>
        </p:txBody>
      </p:sp>
      <p:sp>
        <p:nvSpPr>
          <p:cNvPr id="3" name="Content Placeholder 2"/>
          <p:cNvSpPr>
            <a:spLocks noGrp="1"/>
          </p:cNvSpPr>
          <p:nvPr>
            <p:ph idx="1"/>
          </p:nvPr>
        </p:nvSpPr>
        <p:spPr/>
        <p:txBody>
          <a:bodyPr>
            <a:normAutofit lnSpcReduction="10000"/>
          </a:bodyPr>
          <a:lstStyle/>
          <a:p>
            <a:r>
              <a:rPr lang="en-US" dirty="0" smtClean="0"/>
              <a:t>1.0 – perfect</a:t>
            </a:r>
          </a:p>
          <a:p>
            <a:r>
              <a:rPr lang="en-US" dirty="0" smtClean="0"/>
              <a:t>0.0 – none</a:t>
            </a:r>
          </a:p>
          <a:p>
            <a:r>
              <a:rPr lang="en-US" dirty="0" smtClean="0"/>
              <a:t>-1.0 – perfectly negatively correlated</a:t>
            </a:r>
          </a:p>
          <a:p>
            <a:endParaRPr lang="en-US" dirty="0"/>
          </a:p>
          <a:p>
            <a:r>
              <a:rPr lang="en-US" dirty="0" smtClean="0"/>
              <a:t>In between – depends on the field</a:t>
            </a:r>
          </a:p>
          <a:p>
            <a:endParaRPr lang="en-US" dirty="0"/>
          </a:p>
          <a:p>
            <a:r>
              <a:rPr lang="en-US" dirty="0" smtClean="0"/>
              <a:t>In physics – correlation of 0.8 is weak!</a:t>
            </a:r>
          </a:p>
          <a:p>
            <a:r>
              <a:rPr lang="en-US" dirty="0" smtClean="0"/>
              <a:t>In education – correlation of 0.3 is good</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correlations</a:t>
            </a:r>
            <a:endParaRPr lang="en-US" dirty="0"/>
          </a:p>
        </p:txBody>
      </p:sp>
      <p:sp>
        <p:nvSpPr>
          <p:cNvPr id="3" name="Content Placeholder 2"/>
          <p:cNvSpPr>
            <a:spLocks noGrp="1"/>
          </p:cNvSpPr>
          <p:nvPr>
            <p:ph idx="1"/>
          </p:nvPr>
        </p:nvSpPr>
        <p:spPr/>
        <p:txBody>
          <a:bodyPr/>
          <a:lstStyle/>
          <a:p>
            <a:r>
              <a:rPr lang="en-US" dirty="0" smtClean="0"/>
              <a:t>Gaming the system and learning – around </a:t>
            </a:r>
            <a:br>
              <a:rPr lang="en-US" dirty="0" smtClean="0"/>
            </a:br>
            <a:r>
              <a:rPr lang="en-US" dirty="0" smtClean="0"/>
              <a:t>-0.35</a:t>
            </a:r>
          </a:p>
          <a:p>
            <a:r>
              <a:rPr lang="en-US" dirty="0" smtClean="0"/>
              <a:t>Off-task behavior and learning – around -0.2</a:t>
            </a:r>
          </a:p>
          <a:p>
            <a:r>
              <a:rPr lang="en-US" dirty="0" smtClean="0"/>
              <a:t>Amount of smoking </a:t>
            </a:r>
            <a:r>
              <a:rPr lang="en-US" dirty="0" smtClean="0"/>
              <a:t>and lifespan – around -0.3</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small correlations OK in education?</a:t>
            </a:r>
            <a:endParaRPr lang="en-US" dirty="0"/>
          </a:p>
        </p:txBody>
      </p:sp>
      <p:sp>
        <p:nvSpPr>
          <p:cNvPr id="3" name="Content Placeholder 2"/>
          <p:cNvSpPr>
            <a:spLocks noGrp="1"/>
          </p:cNvSpPr>
          <p:nvPr>
            <p:ph idx="1"/>
          </p:nvPr>
        </p:nvSpPr>
        <p:spPr/>
        <p:txBody>
          <a:bodyPr/>
          <a:lstStyle/>
          <a:p>
            <a:r>
              <a:rPr lang="en-US" dirty="0" smtClean="0"/>
              <a:t>Lots and lots of factors contribute to just about any dependent measure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correlation values</a:t>
            </a:r>
            <a:endParaRPr lang="en-US" dirty="0"/>
          </a:p>
        </p:txBody>
      </p:sp>
      <p:pic>
        <p:nvPicPr>
          <p:cNvPr id="6" name="Content Placeholder 5" descr="800px-Correlation_examples.png"/>
          <p:cNvPicPr>
            <a:picLocks noGrp="1" noChangeAspect="1"/>
          </p:cNvPicPr>
          <p:nvPr>
            <p:ph idx="1"/>
          </p:nvPr>
        </p:nvPicPr>
        <p:blipFill>
          <a:blip r:embed="rId2" cstate="print"/>
          <a:stretch>
            <a:fillRect/>
          </a:stretch>
        </p:blipFill>
        <p:spPr>
          <a:xfrm>
            <a:off x="457200" y="2134965"/>
            <a:ext cx="8229600" cy="3456432"/>
          </a:xfrm>
        </p:spPr>
      </p:pic>
      <p:sp>
        <p:nvSpPr>
          <p:cNvPr id="26626" name="AutoShape 2"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correlation, different functions</a:t>
            </a:r>
            <a:endParaRPr lang="en-US" dirty="0"/>
          </a:p>
        </p:txBody>
      </p:sp>
      <p:pic>
        <p:nvPicPr>
          <p:cNvPr id="4" name="Content Placeholder 3" descr="800px-Anscombe.svg.png"/>
          <p:cNvPicPr>
            <a:picLocks noGrp="1" noChangeAspect="1"/>
          </p:cNvPicPr>
          <p:nvPr>
            <p:ph idx="1"/>
          </p:nvPr>
        </p:nvPicPr>
        <p:blipFill>
          <a:blip r:embed="rId2" cstate="print"/>
          <a:stretch>
            <a:fillRect/>
          </a:stretch>
        </p:blipFill>
        <p:spPr>
          <a:xfrm>
            <a:off x="1262338" y="1600200"/>
            <a:ext cx="6619324" cy="4525963"/>
          </a:xfr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slogan</a:t>
            </a:r>
            <a:endParaRPr lang="en-US" dirty="0"/>
          </a:p>
        </p:txBody>
      </p:sp>
      <p:sp>
        <p:nvSpPr>
          <p:cNvPr id="3" name="Content Placeholder 2"/>
          <p:cNvSpPr>
            <a:spLocks noGrp="1"/>
          </p:cNvSpPr>
          <p:nvPr>
            <p:ph idx="1"/>
          </p:nvPr>
        </p:nvSpPr>
        <p:spPr/>
        <p:txBody>
          <a:bodyPr/>
          <a:lstStyle/>
          <a:p>
            <a:r>
              <a:rPr lang="en-US" dirty="0" smtClean="0"/>
              <a:t>“Correlation is not causation”</a:t>
            </a:r>
          </a:p>
          <a:p>
            <a:endParaRPr lang="en-US" dirty="0"/>
          </a:p>
          <a:p>
            <a:r>
              <a:rPr lang="en-US" dirty="0" smtClean="0"/>
              <a:t>If A and B are strongly correlated, it can mean</a:t>
            </a:r>
            <a:endParaRPr lang="en-US" dirty="0"/>
          </a:p>
        </p:txBody>
      </p:sp>
      <p:sp>
        <p:nvSpPr>
          <p:cNvPr id="5" name="TextBox 4"/>
          <p:cNvSpPr txBox="1"/>
          <p:nvPr/>
        </p:nvSpPr>
        <p:spPr>
          <a:xfrm>
            <a:off x="914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a:t>
            </a:r>
            <a:endParaRPr lang="en-US" dirty="0"/>
          </a:p>
        </p:txBody>
      </p:sp>
      <p:sp>
        <p:nvSpPr>
          <p:cNvPr id="6" name="TextBox 5"/>
          <p:cNvSpPr txBox="1"/>
          <p:nvPr/>
        </p:nvSpPr>
        <p:spPr>
          <a:xfrm>
            <a:off x="2057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B</a:t>
            </a:r>
            <a:endParaRPr lang="en-US" dirty="0"/>
          </a:p>
        </p:txBody>
      </p:sp>
      <p:cxnSp>
        <p:nvCxnSpPr>
          <p:cNvPr id="8" name="Straight Arrow Connector 7"/>
          <p:cNvCxnSpPr>
            <a:stCxn id="5" idx="3"/>
            <a:endCxn id="6" idx="1"/>
          </p:cNvCxnSpPr>
          <p:nvPr/>
        </p:nvCxnSpPr>
        <p:spPr>
          <a:xfrm>
            <a:off x="1447800" y="4178588"/>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914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a:t>
            </a:r>
            <a:endParaRPr lang="en-US" dirty="0"/>
          </a:p>
        </p:txBody>
      </p:sp>
      <p:sp>
        <p:nvSpPr>
          <p:cNvPr id="10" name="TextBox 9"/>
          <p:cNvSpPr txBox="1"/>
          <p:nvPr/>
        </p:nvSpPr>
        <p:spPr>
          <a:xfrm>
            <a:off x="2057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B</a:t>
            </a:r>
            <a:endParaRPr lang="en-US" dirty="0"/>
          </a:p>
        </p:txBody>
      </p:sp>
      <p:cxnSp>
        <p:nvCxnSpPr>
          <p:cNvPr id="11" name="Straight Arrow Connector 10"/>
          <p:cNvCxnSpPr>
            <a:stCxn id="9" idx="3"/>
            <a:endCxn id="10" idx="1"/>
          </p:cNvCxnSpPr>
          <p:nvPr/>
        </p:nvCxnSpPr>
        <p:spPr>
          <a:xfrm>
            <a:off x="1447800" y="5270213"/>
            <a:ext cx="6096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191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a:t>
            </a:r>
            <a:endParaRPr lang="en-US" dirty="0"/>
          </a:p>
        </p:txBody>
      </p:sp>
      <p:sp>
        <p:nvSpPr>
          <p:cNvPr id="13" name="TextBox 12"/>
          <p:cNvSpPr txBox="1"/>
          <p:nvPr/>
        </p:nvSpPr>
        <p:spPr>
          <a:xfrm>
            <a:off x="5334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B</a:t>
            </a:r>
            <a:endParaRPr lang="en-US" dirty="0"/>
          </a:p>
        </p:txBody>
      </p:sp>
      <p:sp>
        <p:nvSpPr>
          <p:cNvPr id="15" name="TextBox 14"/>
          <p:cNvSpPr txBox="1"/>
          <p:nvPr/>
        </p:nvSpPr>
        <p:spPr>
          <a:xfrm>
            <a:off x="4800600" y="39110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C</a:t>
            </a:r>
            <a:endParaRPr lang="en-US" dirty="0"/>
          </a:p>
        </p:txBody>
      </p:sp>
      <p:cxnSp>
        <p:nvCxnSpPr>
          <p:cNvPr id="16" name="Straight Arrow Connector 15"/>
          <p:cNvCxnSpPr/>
          <p:nvPr/>
        </p:nvCxnSpPr>
        <p:spPr>
          <a:xfrm>
            <a:off x="50292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rot="10800000" flipV="1">
            <a:off x="45720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r>
              <a:rPr lang="en-US" baseline="30000" dirty="0" smtClean="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correlation, squared</a:t>
            </a:r>
          </a:p>
          <a:p>
            <a:endParaRPr lang="en-US" dirty="0"/>
          </a:p>
          <a:p>
            <a:r>
              <a:rPr lang="en-US" dirty="0" smtClean="0"/>
              <a:t>Also a measure of what percentage of variance in dependent measure is explained by a model</a:t>
            </a:r>
          </a:p>
          <a:p>
            <a:endParaRPr lang="en-US" dirty="0"/>
          </a:p>
          <a:p>
            <a:r>
              <a:rPr lang="en-US" dirty="0" smtClean="0"/>
              <a:t>If you are predicting A with B,C,D,E</a:t>
            </a:r>
          </a:p>
          <a:p>
            <a:pPr lvl="1"/>
            <a:r>
              <a:rPr lang="en-US" dirty="0" smtClean="0"/>
              <a:t>r</a:t>
            </a:r>
            <a:r>
              <a:rPr lang="en-US" baseline="30000" dirty="0" smtClean="0"/>
              <a:t>2</a:t>
            </a:r>
            <a:r>
              <a:rPr lang="en-US" dirty="0" smtClean="0"/>
              <a:t> is often used as the measure of model goodness rather than r (depends on the community)</a:t>
            </a:r>
          </a:p>
          <a:p>
            <a:pPr lvl="1"/>
            <a:r>
              <a:rPr lang="en-US" dirty="0" smtClean="0"/>
              <a:t>Remember the output earlier</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correlation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The correlation between A and B, controlling for C, is the </a:t>
            </a:r>
            <a:r>
              <a:rPr lang="en-US" b="1" i="1" dirty="0" smtClean="0"/>
              <a:t>partial correlation</a:t>
            </a:r>
          </a:p>
          <a:p>
            <a:endParaRPr lang="en-US" b="1" i="1" dirty="0"/>
          </a:p>
          <a:p>
            <a:r>
              <a:rPr lang="en-US" dirty="0" smtClean="0"/>
              <a:t>Important when C is predictive of both A and B</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Content Placeholder 2"/>
          <p:cNvSpPr>
            <a:spLocks noGrp="1"/>
          </p:cNvSpPr>
          <p:nvPr>
            <p:ph idx="1"/>
          </p:nvPr>
        </p:nvSpPr>
        <p:spPr/>
        <p:txBody>
          <a:bodyPr/>
          <a:lstStyle/>
          <a:p>
            <a:r>
              <a:rPr lang="en-US" dirty="0" smtClean="0"/>
              <a:t>It is very feasible to compute whether a linear correlation is statistically significantly different than chance</a:t>
            </a:r>
          </a:p>
          <a:p>
            <a:endParaRPr lang="en-US" dirty="0"/>
          </a:p>
          <a:p>
            <a:r>
              <a:rPr lang="en-US" dirty="0" smtClean="0"/>
              <a:t>Several formulas, a couple of the easiest are on the inside cover of Rosenthal &amp; </a:t>
            </a:r>
            <a:r>
              <a:rPr lang="en-US" dirty="0" err="1" smtClean="0"/>
              <a:t>Rosnow</a:t>
            </a:r>
            <a:r>
              <a:rPr lang="en-US" dirty="0" smtClean="0"/>
              <a:t>, 1991</a:t>
            </a:r>
          </a:p>
          <a:p>
            <a:pPr lvl="1"/>
            <a:r>
              <a:rPr lang="en-US" dirty="0" smtClean="0"/>
              <a:t>Not required for this class, but buy it!</a:t>
            </a:r>
            <a:r>
              <a:rPr lang="en-US" dirty="0" smtClean="0"/>
              <a:t> </a:t>
            </a:r>
            <a:endParaRPr 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Finds a linear model (a line) relating one or more independent variables (A, B, C, D…) to a dependent variable (Y)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 (the “normal curve”)</a:t>
            </a:r>
            <a:br>
              <a:rPr lang="en-US" dirty="0" smtClean="0"/>
            </a:br>
            <a:r>
              <a:rPr lang="en-US" dirty="0" smtClean="0">
                <a:latin typeface="Symbol" pitchFamily="18" charset="2"/>
              </a:rPr>
              <a:t>m </a:t>
            </a:r>
            <a:r>
              <a:rPr lang="en-US" dirty="0" smtClean="0"/>
              <a:t>= 0, </a:t>
            </a:r>
            <a:r>
              <a:rPr lang="en-US" dirty="0" smtClean="0">
                <a:latin typeface="Symbol" pitchFamily="18" charset="2"/>
              </a:rPr>
              <a:t>s </a:t>
            </a:r>
            <a:r>
              <a:rPr lang="en-US" dirty="0" smtClean="0"/>
              <a:t>= 1</a:t>
            </a:r>
            <a:endParaRPr lang="en-US" dirty="0"/>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smtClean="0"/>
              <a:t>  -3                 -2                -1               0               +1              +2               +3</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Let’s say our dependent variable Y is student post-test score</a:t>
            </a:r>
            <a:endParaRPr lang="en-US" dirty="0"/>
          </a:p>
          <a:p>
            <a:endParaRPr lang="en-US" dirty="0" smtClean="0"/>
          </a:p>
          <a:p>
            <a:r>
              <a:rPr lang="en-US" dirty="0" smtClean="0"/>
              <a:t>Let’s say we want to model it as a function of the pre-test score -- A</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 + 1A</a:t>
            </a:r>
            <a:endParaRPr lang="en-US" dirty="0"/>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086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0.1 + 1A</a:t>
            </a:r>
            <a:endParaRPr lang="en-US" dirty="0"/>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2705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-0.1 + 1A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3909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 + 2A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009900" y="3695700"/>
            <a:ext cx="3124200" cy="16764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 + 0.5A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46482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0.2 + 0.5A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37338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Linear Regression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The values of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a:t>
            </a:r>
            <a:r>
              <a:rPr lang="en-US" dirty="0" smtClean="0"/>
              <a:t>and</a:t>
            </a:r>
            <a:r>
              <a:rPr lang="en-US" dirty="0" smtClean="0">
                <a:latin typeface="Symbol" pitchFamily="18" charset="2"/>
              </a:rPr>
              <a:t> a</a:t>
            </a:r>
            <a:r>
              <a:rPr lang="en-US" baseline="-25000" dirty="0" smtClean="0">
                <a:latin typeface="Symbol" pitchFamily="18" charset="2"/>
              </a:rPr>
              <a:t>1</a:t>
            </a:r>
            <a:r>
              <a:rPr lang="en-US" dirty="0"/>
              <a:t> </a:t>
            </a:r>
            <a:r>
              <a:rPr lang="en-US" dirty="0" smtClean="0"/>
              <a:t>are selected to get the closest fit between the model and the data</a:t>
            </a:r>
          </a:p>
          <a:p>
            <a:pPr lvl="1"/>
            <a:r>
              <a:rPr lang="en-US" dirty="0" smtClean="0"/>
              <a:t>Goodness of fit, during fitting, typically defined as “the sum of squared residuals” – a residual is the distance between a point and the prediction for that </a:t>
            </a:r>
            <a:r>
              <a:rPr lang="en-US" dirty="0" smtClean="0"/>
              <a:t>point</a:t>
            </a:r>
          </a:p>
          <a:p>
            <a:pPr lvl="2"/>
            <a:r>
              <a:rPr lang="en-US" dirty="0" smtClean="0"/>
              <a:t>Very closely related to RMSE used in data mining</a:t>
            </a:r>
            <a:endParaRPr lang="en-US" dirty="0" smtClean="0"/>
          </a:p>
          <a:p>
            <a:pPr lvl="1"/>
            <a:endParaRPr lang="en-US" dirty="0"/>
          </a:p>
          <a:p>
            <a:pPr lvl="1"/>
            <a:r>
              <a:rPr lang="en-US" dirty="0" smtClean="0"/>
              <a:t>Goodness of fit after fitting usually assessed with r</a:t>
            </a:r>
            <a:r>
              <a:rPr lang="en-US" baseline="30000" dirty="0" smtClean="0"/>
              <a:t>2</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Linear Regression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Possible to have many independent variables</a:t>
            </a:r>
          </a:p>
          <a:p>
            <a:endParaRPr lang="en-US" dirty="0"/>
          </a:p>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r>
              <a:rPr lang="en-US" dirty="0" smtClean="0">
                <a:latin typeface="Symbol" pitchFamily="18" charset="2"/>
              </a:rPr>
              <a:t> + a</a:t>
            </a:r>
            <a:r>
              <a:rPr lang="en-US" baseline="-25000" dirty="0" smtClean="0">
                <a:latin typeface="Symbol" pitchFamily="18" charset="2"/>
              </a:rPr>
              <a:t>2</a:t>
            </a:r>
            <a:r>
              <a:rPr lang="en-US" dirty="0" smtClean="0"/>
              <a:t>B</a:t>
            </a:r>
            <a:r>
              <a:rPr lang="en-US" dirty="0" smtClean="0">
                <a:latin typeface="Symbol" pitchFamily="18" charset="2"/>
              </a:rPr>
              <a:t> + a</a:t>
            </a:r>
            <a:r>
              <a:rPr lang="en-US" baseline="-25000" dirty="0" smtClean="0">
                <a:latin typeface="Symbol" pitchFamily="18" charset="2"/>
              </a:rPr>
              <a:t>3</a:t>
            </a:r>
            <a:r>
              <a:rPr lang="en-US" dirty="0" smtClean="0"/>
              <a:t>C</a:t>
            </a:r>
            <a:r>
              <a:rPr lang="en-US" dirty="0" smtClean="0">
                <a:latin typeface="Symbol" pitchFamily="18" charset="2"/>
              </a:rPr>
              <a:t> + a</a:t>
            </a:r>
            <a:r>
              <a:rPr lang="en-US" baseline="-25000" dirty="0" smtClean="0">
                <a:latin typeface="Symbol" pitchFamily="18" charset="2"/>
              </a:rPr>
              <a:t>4</a:t>
            </a:r>
            <a:r>
              <a:rPr lang="en-US" dirty="0" smtClean="0"/>
              <a:t>D</a:t>
            </a:r>
            <a:r>
              <a:rPr lang="en-US" dirty="0" smtClean="0">
                <a:latin typeface="Symbol" pitchFamily="18" charset="2"/>
              </a:rPr>
              <a:t> + a</a:t>
            </a:r>
            <a:r>
              <a:rPr lang="en-US" baseline="-25000" dirty="0" smtClean="0">
                <a:latin typeface="Symbol" pitchFamily="18" charset="2"/>
              </a:rPr>
              <a:t>5</a:t>
            </a:r>
            <a:r>
              <a:rPr lang="en-US" dirty="0" smtClean="0"/>
              <a:t>E</a:t>
            </a:r>
          </a:p>
          <a:p>
            <a:endParaRPr lang="en-US" dirty="0"/>
          </a:p>
          <a:p>
            <a:pPr>
              <a:buNone/>
            </a:pP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Case</a:t>
            </a:r>
            <a:endParaRPr lang="en-US" dirty="0"/>
          </a:p>
        </p:txBody>
      </p:sp>
      <p:sp>
        <p:nvSpPr>
          <p:cNvPr id="3" name="Content Placeholder 2"/>
          <p:cNvSpPr>
            <a:spLocks noGrp="1"/>
          </p:cNvSpPr>
          <p:nvPr>
            <p:ph idx="1"/>
          </p:nvPr>
        </p:nvSpPr>
        <p:spPr>
          <a:xfrm>
            <a:off x="457200" y="1600200"/>
            <a:ext cx="7848600" cy="4525963"/>
          </a:xfrm>
        </p:spPr>
        <p:txBody>
          <a:bodyPr/>
          <a:lstStyle/>
          <a:p>
            <a:r>
              <a:rPr lang="en-US" dirty="0" smtClean="0"/>
              <a:t>It is typical to plot the relationship between the predicted variable and the model prediction</a:t>
            </a:r>
          </a:p>
          <a:p>
            <a:endParaRPr lang="en-US" dirty="0"/>
          </a:p>
          <a:p>
            <a:endParaRPr lang="en-US" dirty="0"/>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Two-sample Z test</a:t>
            </a:r>
            <a:endParaRPr lang="en-US" dirty="0"/>
          </a:p>
        </p:txBody>
      </p:sp>
      <p:sp>
        <p:nvSpPr>
          <p:cNvPr id="3" name="Content Placeholder 2"/>
          <p:cNvSpPr>
            <a:spLocks noGrp="1"/>
          </p:cNvSpPr>
          <p:nvPr>
            <p:ph idx="1"/>
          </p:nvPr>
        </p:nvSpPr>
        <p:spPr/>
        <p:txBody>
          <a:bodyPr/>
          <a:lstStyle/>
          <a:p>
            <a:r>
              <a:rPr lang="en-US" dirty="0" smtClean="0"/>
              <a:t>You have two groups, and a value for each member of each group</a:t>
            </a:r>
          </a:p>
          <a:p>
            <a:r>
              <a:rPr lang="en-US" dirty="0" smtClean="0"/>
              <a:t>You want to know if the values are significantly different for the two groups</a:t>
            </a:r>
          </a:p>
          <a:p>
            <a:endParaRPr lang="en-US" dirty="0"/>
          </a:p>
          <a:p>
            <a:pPr>
              <a:buNone/>
            </a:pPr>
            <a:r>
              <a:rPr lang="en-US" dirty="0"/>
              <a:t> </a:t>
            </a:r>
            <a:r>
              <a:rPr lang="en-US" dirty="0" smtClean="0"/>
              <a:t>               M</a:t>
            </a:r>
            <a:r>
              <a:rPr lang="en-US" baseline="-25000" dirty="0" smtClean="0"/>
              <a:t>1</a:t>
            </a:r>
            <a:r>
              <a:rPr lang="en-US" dirty="0" smtClean="0"/>
              <a:t> – M</a:t>
            </a:r>
            <a:r>
              <a:rPr lang="en-US" baseline="-25000" dirty="0" smtClean="0"/>
              <a:t>2</a:t>
            </a:r>
          </a:p>
          <a:p>
            <a:pPr>
              <a:buNone/>
            </a:pPr>
            <a:r>
              <a:rPr lang="en-US" baseline="-25000" dirty="0"/>
              <a:t> </a:t>
            </a:r>
            <a:r>
              <a:rPr lang="en-US" baseline="-25000" dirty="0" smtClean="0"/>
              <a:t>             </a:t>
            </a:r>
            <a:r>
              <a:rPr lang="en-US" dirty="0" smtClean="0"/>
              <a:t> </a:t>
            </a:r>
            <a:r>
              <a:rPr lang="en-US" baseline="-25000" dirty="0" smtClean="0"/>
              <a:t> </a:t>
            </a:r>
            <a:r>
              <a:rPr lang="en-US" dirty="0" err="1" smtClean="0"/>
              <a:t>sqrt</a:t>
            </a:r>
            <a:r>
              <a:rPr lang="en-US" dirty="0" smtClean="0"/>
              <a:t>(SE</a:t>
            </a:r>
            <a:r>
              <a:rPr lang="en-US" baseline="-25000" dirty="0" smtClean="0"/>
              <a:t>1</a:t>
            </a:r>
            <a:r>
              <a:rPr lang="en-US" baseline="30000" dirty="0" smtClean="0"/>
              <a:t>2</a:t>
            </a:r>
            <a:r>
              <a:rPr lang="en-US" dirty="0" smtClean="0"/>
              <a:t> + SE</a:t>
            </a:r>
            <a:r>
              <a:rPr lang="en-US" baseline="-25000" dirty="0" smtClean="0"/>
              <a:t>2</a:t>
            </a:r>
            <a:r>
              <a:rPr lang="en-US" baseline="30000" dirty="0" smtClean="0"/>
              <a:t>2</a:t>
            </a:r>
            <a:r>
              <a:rPr lang="en-US" dirty="0" smtClean="0"/>
              <a:t>)</a:t>
            </a:r>
            <a:endParaRPr lang="en-US" dirty="0"/>
          </a:p>
        </p:txBody>
      </p:sp>
      <p:cxnSp>
        <p:nvCxnSpPr>
          <p:cNvPr id="5" name="Straight Connector 4"/>
          <p:cNvCxnSpPr/>
          <p:nvPr/>
        </p:nvCxnSpPr>
        <p:spPr>
          <a:xfrm>
            <a:off x="1524000" y="49530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smtClean="0"/>
              <a:t>Z = </a:t>
            </a:r>
            <a:endParaRPr lang="en-US" sz="3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model significant?</a:t>
            </a:r>
            <a:endParaRPr lang="en-US" dirty="0"/>
          </a:p>
        </p:txBody>
      </p:sp>
      <p:sp>
        <p:nvSpPr>
          <p:cNvPr id="3" name="Content Placeholder 2"/>
          <p:cNvSpPr>
            <a:spLocks noGrp="1"/>
          </p:cNvSpPr>
          <p:nvPr>
            <p:ph idx="1"/>
          </p:nvPr>
        </p:nvSpPr>
        <p:spPr/>
        <p:txBody>
          <a:bodyPr/>
          <a:lstStyle/>
          <a:p>
            <a:r>
              <a:rPr lang="en-US" dirty="0" smtClean="0"/>
              <a:t>Determined with an F test</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a specific parameter in a model significant?</a:t>
            </a:r>
            <a:endParaRPr lang="en-US" dirty="0"/>
          </a:p>
        </p:txBody>
      </p:sp>
      <p:sp>
        <p:nvSpPr>
          <p:cNvPr id="3" name="Content Placeholder 2"/>
          <p:cNvSpPr>
            <a:spLocks noGrp="1"/>
          </p:cNvSpPr>
          <p:nvPr>
            <p:ph idx="1"/>
          </p:nvPr>
        </p:nvSpPr>
        <p:spPr/>
        <p:txBody>
          <a:bodyPr/>
          <a:lstStyle/>
          <a:p>
            <a:r>
              <a:rPr lang="en-US" dirty="0" smtClean="0"/>
              <a:t>Determined with an Extra-Sum-of-Squares F test</a:t>
            </a:r>
          </a:p>
          <a:p>
            <a:pPr lvl="1"/>
            <a:r>
              <a:rPr lang="en-US" dirty="0" smtClean="0"/>
              <a:t>Looks at Sum of Squared Residuals (SSR) both with and without that parameter</a:t>
            </a:r>
          </a:p>
          <a:p>
            <a:pPr lvl="1"/>
            <a:r>
              <a:rPr lang="en-US" dirty="0" smtClean="0"/>
              <a:t>If the SSR drops enough with that extra parameter, then the parameter is statistically significant</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Chi-squared (</a:t>
            </a:r>
            <a:r>
              <a:rPr lang="en-US" dirty="0" smtClean="0">
                <a:latin typeface="Symbol" pitchFamily="18" charset="2"/>
              </a:rPr>
              <a:t>c</a:t>
            </a:r>
            <a:r>
              <a:rPr lang="en-US" baseline="30000" dirty="0" smtClean="0">
                <a:latin typeface="Symbol" pitchFamily="18" charset="2"/>
              </a:rPr>
              <a:t>2</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Chi-squared distribution</a:t>
            </a:r>
            <a:endParaRPr lang="en-US" dirty="0"/>
          </a:p>
        </p:txBody>
      </p:sp>
      <p:pic>
        <p:nvPicPr>
          <p:cNvPr id="23554" name="Picture 2" descr="http://commons.bcit.ca/math/faculty/david_sabo/apples/math2441/section8/onevariance/chisqtable/chisqt1.gif"/>
          <p:cNvPicPr>
            <a:picLocks noChangeAspect="1" noChangeArrowheads="1"/>
          </p:cNvPicPr>
          <p:nvPr/>
        </p:nvPicPr>
        <p:blipFill>
          <a:blip r:embed="rId2" cstate="print"/>
          <a:srcRect/>
          <a:stretch>
            <a:fillRect/>
          </a:stretch>
        </p:blipFill>
        <p:spPr bwMode="auto">
          <a:xfrm>
            <a:off x="1219200" y="1676400"/>
            <a:ext cx="6553200" cy="4849370"/>
          </a:xfrm>
          <a:prstGeom prst="rect">
            <a:avLst/>
          </a:prstGeo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Like t, has a number of degrees of freedom</a:t>
            </a:r>
          </a:p>
          <a:p>
            <a:endParaRPr lang="en-US" dirty="0" smtClean="0"/>
          </a:p>
          <a:p>
            <a:r>
              <a:rPr lang="en-US" dirty="0" smtClean="0"/>
              <a:t>Chi-squared (</a:t>
            </a:r>
            <a:r>
              <a:rPr lang="en-US" dirty="0" err="1" smtClean="0"/>
              <a:t>df</a:t>
            </a:r>
            <a:r>
              <a:rPr lang="en-US" dirty="0" smtClean="0"/>
              <a:t> = 1) is Z, squared</a:t>
            </a:r>
          </a:p>
          <a:p>
            <a:pPr lvl="1"/>
            <a:r>
              <a:rPr lang="en-US" dirty="0" smtClean="0"/>
              <a:t>Assumes normality, so the same limitations on N apply – </a:t>
            </a:r>
            <a:r>
              <a:rPr lang="en-US" b="1" i="1" dirty="0" smtClean="0"/>
              <a:t>not </a:t>
            </a:r>
            <a:r>
              <a:rPr lang="en-US" dirty="0" smtClean="0"/>
              <a:t>appropriate for very small N</a:t>
            </a:r>
          </a:p>
          <a:p>
            <a:pPr lvl="1"/>
            <a:r>
              <a:rPr lang="en-US" dirty="0" smtClean="0"/>
              <a:t>Convention – only use if N&gt;30</a:t>
            </a:r>
          </a:p>
          <a:p>
            <a:endParaRPr lang="en-US" dirty="0"/>
          </a:p>
          <a:p>
            <a:r>
              <a:rPr lang="en-US" dirty="0" smtClean="0"/>
              <a:t>Chi-squared is one-tailed</a:t>
            </a:r>
          </a:p>
          <a:p>
            <a:endParaRPr lang="en-US" dirty="0"/>
          </a:p>
          <a:p>
            <a:r>
              <a:rPr lang="en-US" dirty="0" smtClean="0"/>
              <a:t>By far, the most common Chi-squared test is the </a:t>
            </a:r>
            <a:r>
              <a:rPr lang="en-US" dirty="0" err="1" smtClean="0"/>
              <a:t>df</a:t>
            </a:r>
            <a:r>
              <a:rPr lang="en-US" dirty="0" smtClean="0"/>
              <a:t>=1 Chi-Squared Test of the Difference Between Independent Proportions</a:t>
            </a:r>
          </a:p>
          <a:p>
            <a:endParaRPr lang="en-US"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nvPr>
        </p:nvGraphicFramePr>
        <p:xfrm>
          <a:off x="457200" y="1600200"/>
          <a:ext cx="8229600" cy="111252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Population</a:t>
                      </a:r>
                      <a:r>
                        <a:rPr lang="en-US" b="1" baseline="0" dirty="0" smtClean="0">
                          <a:solidFill>
                            <a:schemeClr val="bg1"/>
                          </a:solidFill>
                        </a:rPr>
                        <a:t> A</a:t>
                      </a:r>
                      <a:endParaRPr lang="en-US" b="1" dirty="0" smtClean="0">
                        <a:solidFill>
                          <a:schemeClr val="bg1"/>
                        </a:solidFill>
                      </a:endParaRPr>
                    </a:p>
                  </a:txBody>
                  <a:tcPr/>
                </a:tc>
                <a:tc>
                  <a:txBody>
                    <a:bodyPr/>
                    <a:lstStyle/>
                    <a:p>
                      <a:r>
                        <a:rPr lang="en-US" dirty="0" smtClean="0"/>
                        <a:t>Population B</a:t>
                      </a:r>
                      <a:endParaRPr lang="en-US" dirty="0"/>
                    </a:p>
                  </a:txBody>
                  <a:tcPr/>
                </a:tc>
              </a:tr>
              <a:tr h="370840">
                <a:tc>
                  <a:txBody>
                    <a:bodyPr/>
                    <a:lstStyle/>
                    <a:p>
                      <a:r>
                        <a:rPr lang="en-US" b="1" baseline="0" dirty="0" smtClean="0">
                          <a:solidFill>
                            <a:schemeClr val="bg1"/>
                          </a:solidFill>
                        </a:rPr>
                        <a:t>Non-Gamer</a:t>
                      </a:r>
                      <a:endParaRPr lang="en-US" b="1" dirty="0">
                        <a:solidFill>
                          <a:schemeClr val="bg1"/>
                        </a:solidFill>
                      </a:endParaRPr>
                    </a:p>
                  </a:txBody>
                  <a:tcPr>
                    <a:solidFill>
                      <a:schemeClr val="tx1"/>
                    </a:solidFill>
                  </a:tcPr>
                </a:tc>
                <a:tc>
                  <a:txBody>
                    <a:bodyPr/>
                    <a:lstStyle/>
                    <a:p>
                      <a:r>
                        <a:rPr lang="en-US" dirty="0" smtClean="0"/>
                        <a:t>72</a:t>
                      </a:r>
                      <a:endParaRPr lang="en-US" dirty="0"/>
                    </a:p>
                  </a:txBody>
                  <a:tcPr/>
                </a:tc>
                <a:tc>
                  <a:txBody>
                    <a:bodyPr/>
                    <a:lstStyle/>
                    <a:p>
                      <a:r>
                        <a:rPr lang="en-US" dirty="0" smtClean="0"/>
                        <a:t>85</a:t>
                      </a:r>
                      <a:endParaRPr lang="en-US" dirty="0"/>
                    </a:p>
                  </a:txBody>
                  <a:tcPr/>
                </a:tc>
              </a:tr>
              <a:tr h="370840">
                <a:tc>
                  <a:txBody>
                    <a:bodyPr/>
                    <a:lstStyle/>
                    <a:p>
                      <a:r>
                        <a:rPr lang="en-US" b="1" baseline="0" dirty="0" smtClean="0">
                          <a:solidFill>
                            <a:schemeClr val="bg1"/>
                          </a:solidFill>
                        </a:rPr>
                        <a:t>Gamer</a:t>
                      </a:r>
                      <a:endParaRPr lang="en-US" b="1" dirty="0">
                        <a:solidFill>
                          <a:schemeClr val="bg1"/>
                        </a:solidFill>
                      </a:endParaRPr>
                    </a:p>
                  </a:txBody>
                  <a:tcPr>
                    <a:solidFill>
                      <a:schemeClr val="tx1"/>
                    </a:solidFill>
                  </a:tcPr>
                </a:tc>
                <a:tc>
                  <a:txBody>
                    <a:bodyPr/>
                    <a:lstStyle/>
                    <a:p>
                      <a:r>
                        <a:rPr lang="en-US" dirty="0" smtClean="0"/>
                        <a:t>28</a:t>
                      </a:r>
                      <a:endParaRPr lang="en-US" dirty="0"/>
                    </a:p>
                  </a:txBody>
                  <a:tcPr/>
                </a:tc>
                <a:tc>
                  <a:txBody>
                    <a:bodyPr/>
                    <a:lstStyle/>
                    <a:p>
                      <a:r>
                        <a:rPr lang="en-US" dirty="0" smtClean="0"/>
                        <a:t>15</a:t>
                      </a:r>
                      <a:endParaRPr lang="en-US" dirty="0"/>
                    </a:p>
                  </a:txBody>
                  <a:tcPr/>
                </a:tc>
              </a:tr>
            </a:tbl>
          </a:graphicData>
        </a:graphic>
      </p:graphicFrame>
      <p:sp>
        <p:nvSpPr>
          <p:cNvPr id="5" name="TextBox 4"/>
          <p:cNvSpPr txBox="1"/>
          <p:nvPr/>
        </p:nvSpPr>
        <p:spPr>
          <a:xfrm>
            <a:off x="3886200" y="3810000"/>
            <a:ext cx="3810000" cy="646331"/>
          </a:xfrm>
          <a:prstGeom prst="rect">
            <a:avLst/>
          </a:prstGeom>
          <a:noFill/>
        </p:spPr>
        <p:txBody>
          <a:bodyPr wrap="square" rtlCol="0">
            <a:spAutoFit/>
          </a:bodyPr>
          <a:lstStyle/>
          <a:p>
            <a:r>
              <a:rPr lang="en-US" dirty="0" smtClean="0"/>
              <a:t>Are these two proportions statistically significantly different?</a:t>
            </a:r>
            <a:endParaRPr lang="en-US" dirty="0"/>
          </a:p>
        </p:txBody>
      </p:sp>
      <p:cxnSp>
        <p:nvCxnSpPr>
          <p:cNvPr id="7" name="Straight Arrow Connector 6"/>
          <p:cNvCxnSpPr/>
          <p:nvPr/>
        </p:nvCxnSpPr>
        <p:spPr>
          <a:xfrm rot="16200000" flipV="1">
            <a:off x="3619500" y="2933700"/>
            <a:ext cx="12954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5400000" flipH="1" flipV="1">
            <a:off x="5791200" y="3048000"/>
            <a:ext cx="1295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that’s it</a:t>
            </a:r>
            <a:endParaRPr lang="en-US" dirty="0"/>
          </a:p>
        </p:txBody>
      </p:sp>
      <p:sp>
        <p:nvSpPr>
          <p:cNvPr id="3" name="Content Placeholder 2"/>
          <p:cNvSpPr>
            <a:spLocks noGrp="1"/>
          </p:cNvSpPr>
          <p:nvPr>
            <p:ph idx="1"/>
          </p:nvPr>
        </p:nvSpPr>
        <p:spPr/>
        <p:txBody>
          <a:bodyPr/>
          <a:lstStyle/>
          <a:p>
            <a:r>
              <a:rPr lang="en-US" dirty="0" smtClean="0"/>
              <a:t>I hope that this </a:t>
            </a:r>
            <a:r>
              <a:rPr lang="en-US" dirty="0" smtClean="0"/>
              <a:t>optional </a:t>
            </a:r>
            <a:r>
              <a:rPr lang="en-US" smtClean="0"/>
              <a:t>fun session has </a:t>
            </a:r>
            <a:r>
              <a:rPr lang="en-US" dirty="0" smtClean="0"/>
              <a:t>been useful</a:t>
            </a:r>
          </a:p>
          <a:p>
            <a:endParaRPr lang="en-US" dirty="0"/>
          </a:p>
          <a:p>
            <a:r>
              <a:rPr lang="en-US" dirty="0" smtClean="0"/>
              <a:t>Any questions?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Two-sample Z test</a:t>
            </a:r>
            <a:endParaRPr lang="en-US" dirty="0"/>
          </a:p>
        </p:txBody>
      </p:sp>
      <p:sp>
        <p:nvSpPr>
          <p:cNvPr id="3" name="Content Placeholder 2"/>
          <p:cNvSpPr>
            <a:spLocks noGrp="1"/>
          </p:cNvSpPr>
          <p:nvPr>
            <p:ph idx="1"/>
          </p:nvPr>
        </p:nvSpPr>
        <p:spPr/>
        <p:txBody>
          <a:bodyPr/>
          <a:lstStyle/>
          <a:p>
            <a:r>
              <a:rPr lang="en-US" dirty="0" smtClean="0"/>
              <a:t>Take your Z value</a:t>
            </a:r>
          </a:p>
          <a:p>
            <a:r>
              <a:rPr lang="en-US" dirty="0" smtClean="0"/>
              <a:t>Find the corresponding location along the normal curve; the proportion of the area beyond that is your “p value”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2625</TotalTime>
  <Words>2344</Words>
  <Application>Microsoft Office PowerPoint</Application>
  <PresentationFormat>On-screen Show (4:3)</PresentationFormat>
  <Paragraphs>384</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An Inappropriately Brief Introduction to Frequentist Statistics</vt:lpstr>
      <vt:lpstr>Note</vt:lpstr>
      <vt:lpstr>Note</vt:lpstr>
      <vt:lpstr>Key Topics</vt:lpstr>
      <vt:lpstr>Z</vt:lpstr>
      <vt:lpstr>Z (the “normal curve”) (“the Gaussian distribution”)</vt:lpstr>
      <vt:lpstr>Z (the “normal curve”) m = 0, s = 1</vt:lpstr>
      <vt:lpstr>Two-sample Z test</vt:lpstr>
      <vt:lpstr>Two-sample Z test</vt:lpstr>
      <vt:lpstr>What does a p value mean?</vt:lpstr>
      <vt:lpstr>What’s the difference?</vt:lpstr>
      <vt:lpstr>What’s the difference?</vt:lpstr>
      <vt:lpstr>Two-tailed test</vt:lpstr>
      <vt:lpstr>Z (the “normal curve”) m = 0, s = 1</vt:lpstr>
      <vt:lpstr>p=0.05</vt:lpstr>
      <vt:lpstr>p=0.05</vt:lpstr>
      <vt:lpstr>One-sample Z-test</vt:lpstr>
      <vt:lpstr>One-sample Z test</vt:lpstr>
      <vt:lpstr>One-sample Z test</vt:lpstr>
      <vt:lpstr>Z: Key limitaitons</vt:lpstr>
      <vt:lpstr>Z: Key limitaitons</vt:lpstr>
      <vt:lpstr>Z: In practice</vt:lpstr>
      <vt:lpstr>Why the Z statistic is important</vt:lpstr>
      <vt:lpstr>Because of this…</vt:lpstr>
      <vt:lpstr>Violations of normality</vt:lpstr>
      <vt:lpstr>Violations of normality</vt:lpstr>
      <vt:lpstr>Skew</vt:lpstr>
      <vt:lpstr>Skew</vt:lpstr>
      <vt:lpstr>Kurtosis</vt:lpstr>
      <vt:lpstr>Kurtosis</vt:lpstr>
      <vt:lpstr>Poisson distribution</vt:lpstr>
      <vt:lpstr>Bimodal Distribution</vt:lpstr>
      <vt:lpstr>Bimodal Distribution</vt:lpstr>
      <vt:lpstr>Zipf distribution</vt:lpstr>
      <vt:lpstr>Zipf distribution</vt:lpstr>
      <vt:lpstr>t</vt:lpstr>
      <vt:lpstr>t distribution</vt:lpstr>
      <vt:lpstr>t</vt:lpstr>
      <vt:lpstr>Why does this matter?</vt:lpstr>
      <vt:lpstr>Two-sample t test (often just called “t test”)</vt:lpstr>
      <vt:lpstr>Two-sample t test (often just called “t test”)</vt:lpstr>
      <vt:lpstr>Note</vt:lpstr>
      <vt:lpstr>Independence Assumption</vt:lpstr>
      <vt:lpstr>Independence Assumption</vt:lpstr>
      <vt:lpstr>Why does it matter?</vt:lpstr>
      <vt:lpstr>The paired t-test</vt:lpstr>
      <vt:lpstr>F</vt:lpstr>
      <vt:lpstr>F distribution</vt:lpstr>
      <vt:lpstr>What is F?</vt:lpstr>
      <vt:lpstr>What is F?</vt:lpstr>
      <vt:lpstr>What is F?</vt:lpstr>
      <vt:lpstr>Why would you use the F test?</vt:lpstr>
      <vt:lpstr>ANOVA</vt:lpstr>
      <vt:lpstr>Things you can test for</vt:lpstr>
      <vt:lpstr>ANOVA</vt:lpstr>
      <vt:lpstr>PowerPoint Presentation</vt:lpstr>
      <vt:lpstr>Linear models</vt:lpstr>
      <vt:lpstr>Linear correlation (Pearson’s correlation)</vt:lpstr>
      <vt:lpstr>What is a “good correlation”?</vt:lpstr>
      <vt:lpstr>What is a “good correlation”?</vt:lpstr>
      <vt:lpstr>Some correlations</vt:lpstr>
      <vt:lpstr>Why are small correlations OK in education?</vt:lpstr>
      <vt:lpstr>Examples of correlation values</vt:lpstr>
      <vt:lpstr>Same correlation, different functions</vt:lpstr>
      <vt:lpstr>Famous slogan</vt:lpstr>
      <vt:lpstr>r2</vt:lpstr>
      <vt:lpstr>Partial correlation</vt:lpstr>
      <vt:lpstr>Statistical Significance</vt:lpstr>
      <vt:lpstr>Linear Regression</vt:lpstr>
      <vt:lpstr>Linear Regression</vt:lpstr>
      <vt:lpstr>Linear Regression</vt:lpstr>
      <vt:lpstr>Linear Regression</vt:lpstr>
      <vt:lpstr>Linear Regression</vt:lpstr>
      <vt:lpstr>Linear Regression</vt:lpstr>
      <vt:lpstr>Linear Regression</vt:lpstr>
      <vt:lpstr>Linear Regression</vt:lpstr>
      <vt:lpstr>In Linear Regression</vt:lpstr>
      <vt:lpstr>In Linear Regression</vt:lpstr>
      <vt:lpstr>In This Case</vt:lpstr>
      <vt:lpstr>Is a model significant?</vt:lpstr>
      <vt:lpstr>Is a specific parameter in a model significant?</vt:lpstr>
      <vt:lpstr>Chi-squared (c2)</vt:lpstr>
      <vt:lpstr>Chi-squared distribution</vt:lpstr>
      <vt:lpstr>Chi-squared</vt:lpstr>
      <vt:lpstr>Example</vt:lpstr>
      <vt:lpstr>OK, that’s it</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Inappropriately Brief Introduction to Frequentist Statistics</dc:title>
  <dc:creator>rsbaker</dc:creator>
  <cp:lastModifiedBy>Dika</cp:lastModifiedBy>
  <cp:revision>220</cp:revision>
  <dcterms:created xsi:type="dcterms:W3CDTF">2010-02-02T19:56:49Z</dcterms:created>
  <dcterms:modified xsi:type="dcterms:W3CDTF">2012-01-05T12:54:31Z</dcterms:modified>
</cp:coreProperties>
</file>