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529" r:id="rId4"/>
    <p:sldId id="530" r:id="rId5"/>
    <p:sldId id="531" r:id="rId6"/>
    <p:sldId id="532" r:id="rId7"/>
    <p:sldId id="533" r:id="rId8"/>
    <p:sldId id="556" r:id="rId9"/>
    <p:sldId id="534" r:id="rId10"/>
    <p:sldId id="535" r:id="rId11"/>
    <p:sldId id="536" r:id="rId12"/>
    <p:sldId id="563" r:id="rId13"/>
    <p:sldId id="537" r:id="rId14"/>
    <p:sldId id="538" r:id="rId15"/>
    <p:sldId id="539" r:id="rId16"/>
    <p:sldId id="564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5" r:id="rId32"/>
    <p:sldId id="557" r:id="rId33"/>
    <p:sldId id="558" r:id="rId34"/>
    <p:sldId id="559" r:id="rId35"/>
    <p:sldId id="560" r:id="rId36"/>
    <p:sldId id="562" r:id="rId37"/>
    <p:sldId id="561" r:id="rId38"/>
    <p:sldId id="485" r:id="rId39"/>
    <p:sldId id="412" r:id="rId40"/>
    <p:sldId id="528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0072" autoAdjust="0"/>
  </p:normalViewPr>
  <p:slideViewPr>
    <p:cSldViewPr>
      <p:cViewPr>
        <p:scale>
          <a:sx n="71" d="100"/>
          <a:sy n="71" d="100"/>
        </p:scale>
        <p:origin x="-6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vms.uiowa.edu/~rlenth/Powe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iowa.edu/~rlenth/Powe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11,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computed for</a:t>
            </a:r>
          </a:p>
          <a:p>
            <a:pPr lvl="1"/>
            <a:r>
              <a:rPr lang="en-US" dirty="0" smtClean="0"/>
              <a:t>Single-group t-test</a:t>
            </a:r>
          </a:p>
          <a:p>
            <a:pPr lvl="1"/>
            <a:r>
              <a:rPr lang="en-US" dirty="0" smtClean="0"/>
              <a:t>Two-group t-test</a:t>
            </a:r>
          </a:p>
          <a:p>
            <a:pPr lvl="1"/>
            <a:r>
              <a:rPr lang="en-US" dirty="0" smtClean="0"/>
              <a:t>Paired t-test</a:t>
            </a:r>
          </a:p>
          <a:p>
            <a:pPr lvl="1"/>
            <a:r>
              <a:rPr lang="en-US" dirty="0" smtClean="0"/>
              <a:t>F test</a:t>
            </a:r>
          </a:p>
          <a:p>
            <a:pPr lvl="1"/>
            <a:r>
              <a:rPr lang="en-US" dirty="0" smtClean="0"/>
              <a:t>Sign test</a:t>
            </a:r>
          </a:p>
          <a:p>
            <a:pPr lvl="1"/>
            <a:r>
              <a:rPr lang="en-US" dirty="0" smtClean="0"/>
              <a:t>Etc., etc.,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 for different statistical tests and </a:t>
            </a:r>
            <a:r>
              <a:rPr lang="en-US" dirty="0" smtClean="0"/>
              <a:t>metrics</a:t>
            </a:r>
            <a:br>
              <a:rPr lang="en-US" dirty="0" smtClean="0"/>
            </a:br>
            <a:r>
              <a:rPr lang="en-US" dirty="0" smtClean="0"/>
              <a:t>(see </a:t>
            </a:r>
            <a:r>
              <a:rPr lang="en-US" dirty="0" err="1" smtClean="0"/>
              <a:t>Lachin</a:t>
            </a:r>
            <a:r>
              <a:rPr lang="en-US" dirty="0" smtClean="0"/>
              <a:t> paper for several examples)</a:t>
            </a:r>
            <a:endParaRPr lang="en-US" dirty="0" smtClean="0"/>
          </a:p>
          <a:p>
            <a:r>
              <a:rPr lang="en-US" dirty="0" smtClean="0"/>
              <a:t>Possible to do this in online power calculators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3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Given the sample size, true effect size, and true standard deviation</a:t>
            </a:r>
          </a:p>
          <a:p>
            <a:endParaRPr lang="en-US" dirty="0"/>
          </a:p>
          <a:p>
            <a:r>
              <a:rPr lang="en-US" dirty="0" smtClean="0"/>
              <a:t>Every time you run the study you will get a different exact result, governed by the true standard deviation and sample size</a:t>
            </a:r>
          </a:p>
          <a:p>
            <a:endParaRPr lang="en-US" dirty="0"/>
          </a:p>
          <a:p>
            <a:r>
              <a:rPr lang="en-US" dirty="0" smtClean="0"/>
              <a:t>With power analysis, you can determine the probability that you’ll get</a:t>
            </a:r>
          </a:p>
          <a:p>
            <a:pPr lvl="1"/>
            <a:r>
              <a:rPr lang="en-US" dirty="0" smtClean="0"/>
              <a:t>a sample effect size in the range you want</a:t>
            </a:r>
          </a:p>
          <a:p>
            <a:pPr lvl="1"/>
            <a:r>
              <a:rPr lang="en-US" dirty="0" smtClean="0"/>
              <a:t>a statistically significant result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3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 Test Example</a:t>
            </a:r>
            <a:br>
              <a:rPr lang="en-US" dirty="0" smtClean="0"/>
            </a:br>
            <a:r>
              <a:rPr lang="en-US" dirty="0" smtClean="0"/>
              <a:t>(Courtesy of John McDonald)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nomial grap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27534" cy="662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226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Binomial grap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25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5925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test: Is the group mean greater or less than zero?</a:t>
            </a:r>
          </a:p>
          <a:p>
            <a:endParaRPr lang="en-US" dirty="0"/>
          </a:p>
          <a:p>
            <a:r>
              <a:rPr lang="en-US" dirty="0" smtClean="0"/>
              <a:t>Let’s compare to online power calculator at </a:t>
            </a:r>
          </a:p>
          <a:p>
            <a:r>
              <a:rPr lang="en-US" dirty="0">
                <a:hlinkClick r:id="rId2"/>
              </a:rPr>
              <a:t>http://www.divms.uiowa.edu/~rlenth/Power/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645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value for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Conventionally, power = 0.80 is treated as “good”</a:t>
            </a:r>
          </a:p>
          <a:p>
            <a:endParaRPr lang="en-US" dirty="0" smtClean="0"/>
          </a:p>
          <a:p>
            <a:r>
              <a:rPr lang="en-US" dirty="0" smtClean="0"/>
              <a:t>Kind of a magic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How much risk are you willing to accept?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1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5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3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6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 Analysis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with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http://www.cs.uiowa.edu/~rlenth/Power/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Two-sample t-test</a:t>
            </a:r>
          </a:p>
        </p:txBody>
      </p:sp>
    </p:spTree>
    <p:extLst>
      <p:ext uri="{BB962C8B-B14F-4D97-AF65-F5344CB8AC3E}">
        <p14:creationId xmlns:p14="http://schemas.microsoft.com/office/powerpoint/2010/main" val="442963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 the true effect size is 0.5</a:t>
            </a:r>
            <a:r>
              <a:rPr lang="en-US" dirty="0" smtClean="0">
                <a:latin typeface="Symbol" pitchFamily="18" charset="2"/>
              </a:rPr>
              <a:t> s,</a:t>
            </a:r>
            <a:br>
              <a:rPr lang="en-US" dirty="0" smtClean="0">
                <a:latin typeface="Symbol" pitchFamily="18" charset="2"/>
              </a:rPr>
            </a:br>
            <a:r>
              <a:rPr lang="en-US" dirty="0" smtClean="0"/>
              <a:t> how big a sample do you need to achieve Power = 0.8?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9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 the true effect size is 0.2</a:t>
            </a:r>
            <a:r>
              <a:rPr lang="en-US" dirty="0" smtClean="0">
                <a:latin typeface="Symbol" pitchFamily="18" charset="2"/>
              </a:rPr>
              <a:t> s,</a:t>
            </a:r>
            <a:br>
              <a:rPr lang="en-US" dirty="0" smtClean="0">
                <a:latin typeface="Symbol" pitchFamily="18" charset="2"/>
              </a:rPr>
            </a:br>
            <a:r>
              <a:rPr lang="en-US" dirty="0" smtClean="0"/>
              <a:t> how big a sample do you need to achieve Power = 0.8?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44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 your control condition gains 20 points pre-post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your experimental condition gains 40 points pre-post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the pooled standard deviation is 30 points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you have 20 students in each condition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What’s your statistical 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24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93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in theory, and in real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01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sample size</a:t>
            </a:r>
          </a:p>
        </p:txBody>
      </p:sp>
    </p:spTree>
    <p:extLst>
      <p:ext uri="{BB962C8B-B14F-4D97-AF65-F5344CB8AC3E}">
        <p14:creationId xmlns:p14="http://schemas.microsoft.com/office/powerpoint/2010/main" val="4254815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difference in means</a:t>
            </a:r>
          </a:p>
          <a:p>
            <a:pPr lvl="1"/>
            <a:r>
              <a:rPr lang="en-US" dirty="0" smtClean="0"/>
              <a:t>Make your intervention better</a:t>
            </a:r>
          </a:p>
        </p:txBody>
      </p:sp>
    </p:spTree>
    <p:extLst>
      <p:ext uri="{BB962C8B-B14F-4D97-AF65-F5344CB8AC3E}">
        <p14:creationId xmlns:p14="http://schemas.microsoft.com/office/powerpoint/2010/main" val="933275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 difference in means</a:t>
            </a:r>
          </a:p>
          <a:p>
            <a:pPr lvl="1"/>
            <a:r>
              <a:rPr lang="en-US" dirty="0" smtClean="0"/>
              <a:t>Make your control condition worse</a:t>
            </a:r>
          </a:p>
          <a:p>
            <a:pPr lvl="2"/>
            <a:r>
              <a:rPr lang="en-US" dirty="0" smtClean="0"/>
              <a:t>Some researchers make the mistake of picking a control condition that’s impossibly good</a:t>
            </a:r>
          </a:p>
          <a:p>
            <a:pPr lvl="3"/>
            <a:r>
              <a:rPr lang="en-US" dirty="0" err="1" smtClean="0"/>
              <a:t>ScienceAssistments</a:t>
            </a:r>
            <a:r>
              <a:rPr lang="en-US" dirty="0" smtClean="0"/>
              <a:t> versus </a:t>
            </a:r>
            <a:br>
              <a:rPr lang="en-US" dirty="0" smtClean="0"/>
            </a:br>
            <a:r>
              <a:rPr lang="en-US" dirty="0" err="1" smtClean="0"/>
              <a:t>ScienceAssistments</a:t>
            </a:r>
            <a:r>
              <a:rPr lang="en-US" dirty="0" smtClean="0"/>
              <a:t>, with one less potential IV</a:t>
            </a:r>
          </a:p>
          <a:p>
            <a:pPr lvl="2"/>
            <a:r>
              <a:rPr lang="en-US" dirty="0" smtClean="0"/>
              <a:t>This doesn’t mean you should fish for a control condition that is absurdly awful</a:t>
            </a:r>
          </a:p>
          <a:p>
            <a:pPr lvl="3"/>
            <a:r>
              <a:rPr lang="en-US" dirty="0" smtClean="0"/>
              <a:t>Principle-based explanation in ASSISTments </a:t>
            </a:r>
            <a:r>
              <a:rPr lang="en-US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Explaining fractions through </a:t>
            </a:r>
            <a:r>
              <a:rPr lang="en-US" dirty="0" smtClean="0"/>
              <a:t>interpretive dance</a:t>
            </a:r>
          </a:p>
          <a:p>
            <a:pPr lvl="3"/>
            <a:r>
              <a:rPr lang="en-US" dirty="0" smtClean="0"/>
              <a:t>Fun fractions game 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math through reading textbooks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27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 difference in means</a:t>
            </a:r>
          </a:p>
          <a:p>
            <a:pPr lvl="1"/>
            <a:r>
              <a:rPr lang="en-US" dirty="0" smtClean="0"/>
              <a:t>Make your control condition worse</a:t>
            </a:r>
          </a:p>
          <a:p>
            <a:pPr lvl="2"/>
            <a:r>
              <a:rPr lang="en-US" dirty="0" smtClean="0"/>
              <a:t>Some researchers make the mistake of picking a control condition that’s impossibly good</a:t>
            </a:r>
          </a:p>
          <a:p>
            <a:pPr lvl="3"/>
            <a:r>
              <a:rPr lang="en-US" dirty="0" err="1" smtClean="0"/>
              <a:t>ScienceAssistments</a:t>
            </a:r>
            <a:r>
              <a:rPr lang="en-US" dirty="0" smtClean="0"/>
              <a:t> versus </a:t>
            </a:r>
            <a:br>
              <a:rPr lang="en-US" dirty="0" smtClean="0"/>
            </a:br>
            <a:r>
              <a:rPr lang="en-US" dirty="0" err="1" smtClean="0"/>
              <a:t>ScienceAssistments</a:t>
            </a:r>
            <a:r>
              <a:rPr lang="en-US" dirty="0" smtClean="0"/>
              <a:t>, with one less potential IV</a:t>
            </a:r>
          </a:p>
          <a:p>
            <a:pPr lvl="2"/>
            <a:r>
              <a:rPr lang="en-US" dirty="0" smtClean="0"/>
              <a:t>This doesn’t mean you should fish for a control condition that is absurdly awful</a:t>
            </a:r>
          </a:p>
          <a:p>
            <a:pPr lvl="3"/>
            <a:r>
              <a:rPr lang="en-US" dirty="0"/>
              <a:t>Principle-based explanation in ASSISTments versus</a:t>
            </a:r>
            <a:br>
              <a:rPr lang="en-US" dirty="0"/>
            </a:br>
            <a:r>
              <a:rPr lang="en-US" dirty="0"/>
              <a:t>Explaining fractions through interpretive dance</a:t>
            </a:r>
          </a:p>
          <a:p>
            <a:pPr lvl="3"/>
            <a:r>
              <a:rPr lang="en-US" dirty="0"/>
              <a:t>Fun fractions game versus</a:t>
            </a:r>
            <a:br>
              <a:rPr lang="en-US" dirty="0"/>
            </a:br>
            <a:r>
              <a:rPr lang="en-US" dirty="0"/>
              <a:t>Learning math through reading </a:t>
            </a:r>
            <a:r>
              <a:rPr lang="en-US" dirty="0" smtClean="0"/>
              <a:t>textbooks </a:t>
            </a:r>
            <a:r>
              <a:rPr lang="en-US" dirty="0" smtClean="0"/>
              <a:t>written </a:t>
            </a:r>
            <a:r>
              <a:rPr lang="en-US" dirty="0" smtClean="0"/>
              <a:t>in Danish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7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7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statistical power be increased?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standard </a:t>
            </a:r>
            <a:r>
              <a:rPr lang="en-US" dirty="0" smtClean="0"/>
              <a:t>deviation through</a:t>
            </a:r>
          </a:p>
          <a:p>
            <a:pPr lvl="1"/>
            <a:r>
              <a:rPr lang="en-US" dirty="0" smtClean="0"/>
              <a:t>more homogenous sample</a:t>
            </a:r>
          </a:p>
          <a:p>
            <a:pPr lvl="1"/>
            <a:r>
              <a:rPr lang="en-US" dirty="0" smtClean="0"/>
              <a:t>stratification of sample (and include stratification in model)</a:t>
            </a:r>
          </a:p>
          <a:p>
            <a:pPr lvl="1"/>
            <a:r>
              <a:rPr lang="en-US" dirty="0" smtClean="0"/>
              <a:t>Improvement of measure reliability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945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25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 Cohen on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“It is not at all clear why researchers continue to ignore </a:t>
            </a:r>
            <a:r>
              <a:rPr lang="en-US" dirty="0" smtClean="0"/>
              <a:t>power analysis</a:t>
            </a:r>
            <a:r>
              <a:rPr lang="en-US" dirty="0"/>
              <a:t>. The passive acceptance of this state of affairs by editors and reviewers is even more of a mystery. At least part of </a:t>
            </a:r>
            <a:r>
              <a:rPr lang="en-US" dirty="0" smtClean="0"/>
              <a:t>the reason </a:t>
            </a:r>
            <a:r>
              <a:rPr lang="en-US" dirty="0"/>
              <a:t>may be the low level of consciousness about effect size… </a:t>
            </a:r>
            <a:r>
              <a:rPr lang="en-US" dirty="0" smtClean="0"/>
              <a:t>I </a:t>
            </a:r>
            <a:r>
              <a:rPr lang="en-US" dirty="0"/>
              <a:t>have </a:t>
            </a:r>
            <a:r>
              <a:rPr lang="en-US" dirty="0" smtClean="0"/>
              <a:t>suggested that </a:t>
            </a:r>
            <a:r>
              <a:rPr lang="en-US" dirty="0"/>
              <a:t>the neglect of power analysis simply exemplifies the </a:t>
            </a:r>
            <a:r>
              <a:rPr lang="en-US" dirty="0" smtClean="0"/>
              <a:t>slow movement </a:t>
            </a:r>
            <a:r>
              <a:rPr lang="en-US" dirty="0"/>
              <a:t>of methodological advance… An associate editor of this journal suggests another </a:t>
            </a:r>
            <a:r>
              <a:rPr lang="en-US" dirty="0" smtClean="0"/>
              <a:t>reason: Researchers </a:t>
            </a:r>
            <a:r>
              <a:rPr lang="en-US" dirty="0"/>
              <a:t>find too complicated, or do not have at hand, either my book or other reference material for power </a:t>
            </a:r>
            <a:r>
              <a:rPr lang="en-US" dirty="0" smtClean="0"/>
              <a:t>analysis”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67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 Cohen on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true that one sees</a:t>
            </a:r>
          </a:p>
          <a:p>
            <a:pPr lvl="1"/>
            <a:r>
              <a:rPr lang="en-US" dirty="0" smtClean="0"/>
              <a:t>Relatively few statistical power analyses in published papers</a:t>
            </a:r>
          </a:p>
          <a:p>
            <a:pPr lvl="1"/>
            <a:r>
              <a:rPr lang="en-US" dirty="0" smtClean="0"/>
              <a:t>More than a few analyses with low statistical power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Why might that be?</a:t>
            </a:r>
          </a:p>
          <a:p>
            <a:pPr lvl="1"/>
            <a:r>
              <a:rPr lang="en-US" dirty="0" smtClean="0"/>
              <a:t>Aside from “low levels of consciousness” </a:t>
            </a:r>
          </a:p>
        </p:txBody>
      </p:sp>
    </p:spTree>
    <p:extLst>
      <p:ext uri="{BB962C8B-B14F-4D97-AF65-F5344CB8AC3E}">
        <p14:creationId xmlns:p14="http://schemas.microsoft.com/office/powerpoint/2010/main" val="486526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Reasons </a:t>
            </a:r>
            <a:r>
              <a:rPr lang="en-US" dirty="0"/>
              <a:t>W</a:t>
            </a:r>
            <a:r>
              <a:rPr lang="en-US" dirty="0" smtClean="0"/>
              <a:t>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sizes determined by feasibility rather than a priori decision</a:t>
            </a:r>
          </a:p>
        </p:txBody>
      </p:sp>
    </p:spTree>
    <p:extLst>
      <p:ext uri="{BB962C8B-B14F-4D97-AF65-F5344CB8AC3E}">
        <p14:creationId xmlns:p14="http://schemas.microsoft.com/office/powerpoint/2010/main" val="970848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Reasons </a:t>
            </a:r>
            <a:r>
              <a:rPr lang="en-US" dirty="0"/>
              <a:t>W</a:t>
            </a:r>
            <a:r>
              <a:rPr lang="en-US" dirty="0" smtClean="0"/>
              <a:t>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Larger sample sizes in real-world research often imply heterogeneity (and higher variance)</a:t>
            </a:r>
          </a:p>
          <a:p>
            <a:endParaRPr lang="en-US" dirty="0"/>
          </a:p>
          <a:p>
            <a:r>
              <a:rPr lang="en-US" dirty="0" smtClean="0"/>
              <a:t>Between running a study with insignificant statistical power, and running no study at all…</a:t>
            </a:r>
          </a:p>
        </p:txBody>
      </p:sp>
    </p:spTree>
    <p:extLst>
      <p:ext uri="{BB962C8B-B14F-4D97-AF65-F5344CB8AC3E}">
        <p14:creationId xmlns:p14="http://schemas.microsoft.com/office/powerpoint/2010/main" val="3715655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Reasons </a:t>
            </a:r>
            <a:r>
              <a:rPr lang="en-US" dirty="0"/>
              <a:t>W</a:t>
            </a:r>
            <a:r>
              <a:rPr lang="en-US" dirty="0" smtClean="0"/>
              <a:t>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guess a priori what level of effect size is reasonable</a:t>
            </a:r>
          </a:p>
        </p:txBody>
      </p:sp>
    </p:spTree>
    <p:extLst>
      <p:ext uri="{BB962C8B-B14F-4D97-AF65-F5344CB8AC3E}">
        <p14:creationId xmlns:p14="http://schemas.microsoft.com/office/powerpoint/2010/main" val="1409019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Reasons </a:t>
            </a:r>
            <a:r>
              <a:rPr lang="en-US" dirty="0"/>
              <a:t>W</a:t>
            </a:r>
            <a:r>
              <a:rPr lang="en-US" dirty="0" smtClean="0"/>
              <a:t>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power harder to do for the complex statistical tests that are increasingly common</a:t>
            </a:r>
          </a:p>
        </p:txBody>
      </p:sp>
    </p:spTree>
    <p:extLst>
      <p:ext uri="{BB962C8B-B14F-4D97-AF65-F5344CB8AC3E}">
        <p14:creationId xmlns:p14="http://schemas.microsoft.com/office/powerpoint/2010/main" val="2074374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 Class Monday!</a:t>
            </a:r>
          </a:p>
          <a:p>
            <a:endParaRPr lang="en-US" dirty="0"/>
          </a:p>
          <a:p>
            <a:r>
              <a:rPr lang="en-US" dirty="0" smtClean="0"/>
              <a:t>Patriots Day</a:t>
            </a:r>
            <a:endParaRPr lang="en-US" dirty="0"/>
          </a:p>
        </p:txBody>
      </p:sp>
      <p:pic>
        <p:nvPicPr>
          <p:cNvPr id="1026" name="Picture 2" descr="new england patriots picture and wall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64116"/>
            <a:ext cx="4343400" cy="54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methods for determining</a:t>
            </a:r>
          </a:p>
          <a:p>
            <a:endParaRPr lang="en-US" dirty="0" smtClean="0"/>
          </a:p>
          <a:p>
            <a:r>
              <a:rPr lang="en-US" dirty="0" smtClean="0"/>
              <a:t>The probability that you will obtain a statistically significant result, assuming a true effect size and sample size of a certain 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299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April </a:t>
            </a:r>
            <a:r>
              <a:rPr lang="en-US" dirty="0" smtClean="0"/>
              <a:t>18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Post-hoc Adjustments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Rosenthal, R., </a:t>
            </a:r>
            <a:r>
              <a:rPr lang="en-US" dirty="0" err="1"/>
              <a:t>Rosnow</a:t>
            </a:r>
            <a:r>
              <a:rPr lang="en-US" dirty="0"/>
              <a:t>, R.L. (1991) Essentials of Behavioral Research: Methods and Data Analysis, 2nd edition. p. 329-333.</a:t>
            </a:r>
          </a:p>
          <a:p>
            <a:r>
              <a:rPr lang="en-US" dirty="0" err="1"/>
              <a:t>Verhoven</a:t>
            </a:r>
            <a:r>
              <a:rPr lang="en-US" dirty="0"/>
              <a:t>, K.J.F., </a:t>
            </a:r>
            <a:r>
              <a:rPr lang="en-US" dirty="0" err="1"/>
              <a:t>Simonsen</a:t>
            </a:r>
            <a:r>
              <a:rPr lang="en-US" dirty="0"/>
              <a:t>, K.L., McIntyre, L.M. (2005)Implementing false discovery rate control: increasing your power. </a:t>
            </a:r>
            <a:r>
              <a:rPr lang="en-US" i="1" dirty="0" err="1"/>
              <a:t>Oikos</a:t>
            </a:r>
            <a:r>
              <a:rPr lang="en-US" dirty="0"/>
              <a:t>, 108, 643-647.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reverse</a:t>
            </a:r>
          </a:p>
          <a:p>
            <a:endParaRPr lang="en-US" dirty="0" smtClean="0"/>
          </a:p>
          <a:p>
            <a:r>
              <a:rPr lang="en-US" dirty="0" smtClean="0"/>
              <a:t>Given a certain true effect size, and a desired probability of obtaining a statistically significant result, what sample size is needed?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89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might a researcher want to do each type of power analysis?</a:t>
            </a:r>
          </a:p>
          <a:p>
            <a:endParaRPr lang="en-US" dirty="0" smtClean="0"/>
          </a:p>
          <a:p>
            <a:r>
              <a:rPr lang="en-US" dirty="0" smtClean="0"/>
              <a:t>When might a researcher want to do each type of power analysis?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2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size + Power --&gt; Sample Size</a:t>
            </a:r>
          </a:p>
          <a:p>
            <a:pPr lvl="1"/>
            <a:r>
              <a:rPr lang="en-US" dirty="0" smtClean="0"/>
              <a:t>Usually used before running study to pick sample size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71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</a:t>
            </a:r>
            <a:r>
              <a:rPr lang="en-US" dirty="0" smtClean="0"/>
              <a:t>size + Sample Size --&gt;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used after running study to explain to thesis committee why more subjects are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Can also be used to choose between or justify choice of statistical test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1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computed from</a:t>
            </a:r>
          </a:p>
          <a:p>
            <a:pPr lvl="1"/>
            <a:r>
              <a:rPr lang="en-US" dirty="0" smtClean="0"/>
              <a:t>“Effect Size”/ Cohen’s d</a:t>
            </a:r>
          </a:p>
          <a:p>
            <a:pPr lvl="2"/>
            <a:r>
              <a:rPr lang="en-US" dirty="0" smtClean="0"/>
              <a:t>(M1 – M2)/ (pooled SD, e.g.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Difference in two r values</a:t>
            </a:r>
          </a:p>
          <a:p>
            <a:pPr lvl="1"/>
            <a:r>
              <a:rPr lang="en-US" dirty="0" smtClean="0"/>
              <a:t>And several other metrics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3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9740</TotalTime>
  <Words>879</Words>
  <Application>Microsoft Office PowerPoint</Application>
  <PresentationFormat>On-screen Show (4:3)</PresentationFormat>
  <Paragraphs>149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Advanced Methods and Analysis for the Learning and Social Sciences</vt:lpstr>
      <vt:lpstr>Today’s Class</vt:lpstr>
      <vt:lpstr>Statistical Power</vt:lpstr>
      <vt:lpstr>Power Analysis</vt:lpstr>
      <vt:lpstr>Or</vt:lpstr>
      <vt:lpstr>Why? When?</vt:lpstr>
      <vt:lpstr>When used</vt:lpstr>
      <vt:lpstr>When used</vt:lpstr>
      <vt:lpstr>Power analysis</vt:lpstr>
      <vt:lpstr>Power analysis</vt:lpstr>
      <vt:lpstr>Mathematical Details</vt:lpstr>
      <vt:lpstr>Big Idea</vt:lpstr>
      <vt:lpstr>Sign Test Example (Courtesy of John McDonald)</vt:lpstr>
      <vt:lpstr>PowerPoint Presentation</vt:lpstr>
      <vt:lpstr>PowerPoint Presentation</vt:lpstr>
      <vt:lpstr>Monte Carlo Example</vt:lpstr>
      <vt:lpstr>What is a good value for power?</vt:lpstr>
      <vt:lpstr>Comments? Questions?</vt:lpstr>
      <vt:lpstr>I need 3 volunteers</vt:lpstr>
      <vt:lpstr>Play with calculator</vt:lpstr>
      <vt:lpstr>Volunteer #1</vt:lpstr>
      <vt:lpstr>Volunteer #2</vt:lpstr>
      <vt:lpstr>Volunteer #3</vt:lpstr>
      <vt:lpstr>Comments? Questions?</vt:lpstr>
      <vt:lpstr>How can statistical power be increased?</vt:lpstr>
      <vt:lpstr>How can statistical power be increased?</vt:lpstr>
      <vt:lpstr>How can statistical power be increased?</vt:lpstr>
      <vt:lpstr>How can statistical power be increased?</vt:lpstr>
      <vt:lpstr>How can statistical power be increased?</vt:lpstr>
      <vt:lpstr>How can statistical power be increased?</vt:lpstr>
      <vt:lpstr>Comments? Questions?</vt:lpstr>
      <vt:lpstr>Jacob Cohen on Statistical Power</vt:lpstr>
      <vt:lpstr>Jacob Cohen on Statistical Power</vt:lpstr>
      <vt:lpstr>Some Reasons Why</vt:lpstr>
      <vt:lpstr>Some Reasons Why</vt:lpstr>
      <vt:lpstr>Some Reasons Why</vt:lpstr>
      <vt:lpstr>Some Reasons Why</vt:lpstr>
      <vt:lpstr>Asgn. 10</vt:lpstr>
      <vt:lpstr>Next Class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1012</cp:revision>
  <dcterms:created xsi:type="dcterms:W3CDTF">2010-01-07T20:34:12Z</dcterms:created>
  <dcterms:modified xsi:type="dcterms:W3CDTF">2012-04-09T18:16:27Z</dcterms:modified>
</cp:coreProperties>
</file>