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sldIdLst>
    <p:sldId id="256" r:id="rId2"/>
    <p:sldId id="257" r:id="rId3"/>
    <p:sldId id="585" r:id="rId4"/>
    <p:sldId id="530" r:id="rId5"/>
    <p:sldId id="531" r:id="rId6"/>
    <p:sldId id="532" r:id="rId7"/>
    <p:sldId id="600" r:id="rId8"/>
    <p:sldId id="533" r:id="rId9"/>
    <p:sldId id="534" r:id="rId10"/>
    <p:sldId id="535" r:id="rId11"/>
    <p:sldId id="536" r:id="rId12"/>
    <p:sldId id="537" r:id="rId13"/>
    <p:sldId id="538" r:id="rId14"/>
    <p:sldId id="539" r:id="rId15"/>
    <p:sldId id="540" r:id="rId16"/>
    <p:sldId id="542" r:id="rId17"/>
    <p:sldId id="541" r:id="rId18"/>
    <p:sldId id="543" r:id="rId19"/>
    <p:sldId id="545" r:id="rId20"/>
    <p:sldId id="546" r:id="rId21"/>
    <p:sldId id="573" r:id="rId22"/>
    <p:sldId id="544" r:id="rId23"/>
    <p:sldId id="569" r:id="rId24"/>
    <p:sldId id="575" r:id="rId25"/>
    <p:sldId id="576" r:id="rId26"/>
    <p:sldId id="577" r:id="rId27"/>
    <p:sldId id="578" r:id="rId28"/>
    <p:sldId id="579" r:id="rId29"/>
    <p:sldId id="580" r:id="rId30"/>
    <p:sldId id="581" r:id="rId31"/>
    <p:sldId id="582" r:id="rId32"/>
    <p:sldId id="583" r:id="rId33"/>
    <p:sldId id="584" r:id="rId34"/>
    <p:sldId id="551" r:id="rId35"/>
    <p:sldId id="552" r:id="rId36"/>
    <p:sldId id="548" r:id="rId37"/>
    <p:sldId id="564" r:id="rId38"/>
    <p:sldId id="549" r:id="rId39"/>
    <p:sldId id="553" r:id="rId40"/>
    <p:sldId id="562" r:id="rId41"/>
    <p:sldId id="561" r:id="rId42"/>
    <p:sldId id="557" r:id="rId43"/>
    <p:sldId id="565" r:id="rId44"/>
    <p:sldId id="566" r:id="rId45"/>
    <p:sldId id="567" r:id="rId46"/>
    <p:sldId id="554" r:id="rId47"/>
    <p:sldId id="555" r:id="rId48"/>
    <p:sldId id="568" r:id="rId49"/>
    <p:sldId id="556" r:id="rId50"/>
    <p:sldId id="559" r:id="rId51"/>
    <p:sldId id="571" r:id="rId52"/>
    <p:sldId id="572" r:id="rId53"/>
    <p:sldId id="586" r:id="rId54"/>
    <p:sldId id="587" r:id="rId55"/>
    <p:sldId id="592" r:id="rId56"/>
    <p:sldId id="588" r:id="rId57"/>
    <p:sldId id="589" r:id="rId58"/>
    <p:sldId id="590" r:id="rId59"/>
    <p:sldId id="591" r:id="rId60"/>
    <p:sldId id="593" r:id="rId61"/>
    <p:sldId id="594" r:id="rId62"/>
    <p:sldId id="574" r:id="rId63"/>
    <p:sldId id="595" r:id="rId64"/>
    <p:sldId id="596" r:id="rId65"/>
    <p:sldId id="597" r:id="rId66"/>
    <p:sldId id="598" r:id="rId67"/>
    <p:sldId id="599" r:id="rId68"/>
    <p:sldId id="601" r:id="rId69"/>
    <p:sldId id="528" r:id="rId70"/>
    <p:sldId id="301" r:id="rId7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8" autoAdjust="0"/>
    <p:restoredTop sz="90133" autoAdjust="0"/>
  </p:normalViewPr>
  <p:slideViewPr>
    <p:cSldViewPr>
      <p:cViewPr>
        <p:scale>
          <a:sx n="71" d="100"/>
          <a:sy n="71" d="100"/>
        </p:scale>
        <p:origin x="-56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Methods and Analysis for the Learning and Social Sciences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PSY505</a:t>
            </a:r>
            <a:br>
              <a:rPr lang="en-US" dirty="0" smtClean="0"/>
            </a:br>
            <a:r>
              <a:rPr lang="en-US" dirty="0" smtClean="0"/>
              <a:t>Spring term, 2012</a:t>
            </a:r>
          </a:p>
          <a:p>
            <a:r>
              <a:rPr lang="en-US" dirty="0" smtClean="0"/>
              <a:t>April 25,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>(Student work groups – Kay et al., 2006)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600200"/>
            <a:ext cx="893445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62200" y="5029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ties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590800" y="4229100"/>
            <a:ext cx="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2171700" y="4495800"/>
            <a:ext cx="3429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819400" y="3657600"/>
            <a:ext cx="2971800" cy="1556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4380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>(Student work groups – Kay et al., 2006)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600200"/>
            <a:ext cx="893445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90950" y="20690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Strong ties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341469" y="2025135"/>
            <a:ext cx="1449481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95850" y="2268071"/>
            <a:ext cx="1428750" cy="7799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1669" y="4724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Weak ties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609600" y="3657600"/>
            <a:ext cx="457200" cy="1075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762000" y="3534335"/>
            <a:ext cx="474569" cy="1203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855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student group works together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600200"/>
            <a:ext cx="893445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2144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Which is the most collaborative pair?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600200"/>
            <a:ext cx="893445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4564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Who is the most collaborative student?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600200"/>
            <a:ext cx="893445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8148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graph of classroom interactions, what different types of nodes could there 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221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graph of classroom interactions, what different types of nodes could there be?</a:t>
            </a:r>
          </a:p>
          <a:p>
            <a:pPr lvl="1"/>
            <a:r>
              <a:rPr lang="en-US" dirty="0" smtClean="0"/>
              <a:t>Teacher</a:t>
            </a:r>
          </a:p>
          <a:p>
            <a:pPr lvl="1"/>
            <a:r>
              <a:rPr lang="en-US" dirty="0" smtClean="0"/>
              <a:t>TA</a:t>
            </a:r>
          </a:p>
          <a:p>
            <a:pPr lvl="1"/>
            <a:r>
              <a:rPr lang="en-US" dirty="0" smtClean="0"/>
              <a:t>Student</a:t>
            </a:r>
          </a:p>
          <a:p>
            <a:pPr lvl="1"/>
            <a:r>
              <a:rPr lang="en-US" dirty="0" smtClean="0"/>
              <a:t>Project Leader</a:t>
            </a:r>
          </a:p>
          <a:p>
            <a:pPr lvl="1"/>
            <a:r>
              <a:rPr lang="en-US" dirty="0" smtClean="0"/>
              <a:t>Project Scribe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12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graph of classroom interactions, what different types of links could there 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388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 graph of classroom interactions, what different types of links could there be?</a:t>
            </a:r>
          </a:p>
          <a:p>
            <a:pPr lvl="1"/>
            <a:r>
              <a:rPr lang="en-US" dirty="0" smtClean="0"/>
              <a:t>Leadership role (X leads Y)</a:t>
            </a:r>
          </a:p>
          <a:p>
            <a:pPr lvl="1"/>
            <a:r>
              <a:rPr lang="en-US" dirty="0"/>
              <a:t>Working on same learning </a:t>
            </a:r>
            <a:r>
              <a:rPr lang="en-US" dirty="0" smtClean="0"/>
              <a:t>resource</a:t>
            </a:r>
          </a:p>
          <a:p>
            <a:pPr lvl="1"/>
            <a:r>
              <a:rPr lang="en-US" dirty="0" smtClean="0"/>
              <a:t>Helping act</a:t>
            </a:r>
          </a:p>
          <a:p>
            <a:pPr lvl="1"/>
            <a:r>
              <a:rPr lang="en-US" dirty="0" smtClean="0"/>
              <a:t>Criticism act</a:t>
            </a:r>
          </a:p>
          <a:p>
            <a:pPr lvl="1"/>
            <a:r>
              <a:rPr lang="en-US" dirty="0" smtClean="0"/>
              <a:t>Insult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Note that links can be directed or undirected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080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 graph of classroom interactions, what would make links stronger or weaker?</a:t>
            </a:r>
          </a:p>
        </p:txBody>
      </p:sp>
    </p:spTree>
    <p:extLst>
      <p:ext uri="{BB962C8B-B14F-4D97-AF65-F5344CB8AC3E}">
        <p14:creationId xmlns:p14="http://schemas.microsoft.com/office/powerpoint/2010/main" val="983413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Social Network Analysis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 graph of classroom interactions, what would make links stronger or weaker?</a:t>
            </a:r>
          </a:p>
          <a:p>
            <a:pPr lvl="1"/>
            <a:r>
              <a:rPr lang="en-US" dirty="0" smtClean="0"/>
              <a:t>Intensity of act (Examples?)</a:t>
            </a:r>
          </a:p>
          <a:p>
            <a:pPr lvl="1"/>
            <a:r>
              <a:rPr lang="en-US" dirty="0" smtClean="0"/>
              <a:t>Frequency </a:t>
            </a:r>
            <a:r>
              <a:rPr lang="en-US" dirty="0"/>
              <a:t>of act (Examples?)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2425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might be some types of social networks that would be studied in the learning sciences?</a:t>
            </a:r>
          </a:p>
          <a:p>
            <a:endParaRPr lang="en-US" dirty="0"/>
          </a:p>
          <a:p>
            <a:r>
              <a:rPr lang="en-US" dirty="0" smtClean="0"/>
              <a:t>What might be some relevant research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0735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Network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social network graphs to study the patterns and regularities of the relationships between the nodes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0648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Proportion of possible lines that are actually present in graph</a:t>
            </a:r>
            <a:endParaRPr lang="en-US" dirty="0"/>
          </a:p>
          <a:p>
            <a:r>
              <a:rPr lang="en-US" dirty="0" smtClean="0"/>
              <a:t>What is the density of these graphs?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68" y="3657600"/>
            <a:ext cx="893445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44657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node is “reachable” if a path goes from any other node to it</a:t>
            </a:r>
            <a:endParaRPr lang="en-US" dirty="0"/>
          </a:p>
          <a:p>
            <a:r>
              <a:rPr lang="en-US" dirty="0" smtClean="0"/>
              <a:t>Which nodes are reachable and unreachable?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68" y="3657600"/>
            <a:ext cx="893445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5092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Geodesic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number of nodes between one node N and another node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6768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>(Dawson, 2008)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14" y="1524000"/>
            <a:ext cx="565677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99701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geodesic distance?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14" y="1524000"/>
            <a:ext cx="565677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276165" y="3124200"/>
            <a:ext cx="1524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343400" y="4495800"/>
            <a:ext cx="1524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613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geodesic distance?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14" y="1524000"/>
            <a:ext cx="565677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2819400" y="3429000"/>
            <a:ext cx="1524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34000" y="2514600"/>
            <a:ext cx="1524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266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geodesic distance?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14" y="1524000"/>
            <a:ext cx="565677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2819400" y="3429000"/>
            <a:ext cx="1524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91200" y="5334000"/>
            <a:ext cx="1524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1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massive topic…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Necessarily, we will only cover a few of the many analytic metrics and methods in social network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3062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Geodesic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might be a use for geodesic distance in educational research?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1028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possible paths are there between node N and node 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203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flow?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14" y="1524000"/>
            <a:ext cx="565677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2819400" y="3429000"/>
            <a:ext cx="1524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76800" y="3276600"/>
            <a:ext cx="1524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150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might be a use for flow in educational research?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7290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important is a node within the graph?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8026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common measures</a:t>
            </a:r>
          </a:p>
          <a:p>
            <a:pPr lvl="1"/>
            <a:r>
              <a:rPr lang="en-US" dirty="0" smtClean="0"/>
              <a:t>Degree centrality</a:t>
            </a:r>
          </a:p>
          <a:p>
            <a:pPr lvl="1"/>
            <a:r>
              <a:rPr lang="en-US" dirty="0" smtClean="0"/>
              <a:t>Closeness centrality</a:t>
            </a:r>
          </a:p>
          <a:p>
            <a:pPr lvl="1"/>
            <a:r>
              <a:rPr lang="en-US" dirty="0" err="1" smtClean="0"/>
              <a:t>Betweeness</a:t>
            </a:r>
            <a:r>
              <a:rPr lang="en-US" dirty="0" smtClean="0"/>
              <a:t> centrality</a:t>
            </a:r>
          </a:p>
          <a:p>
            <a:pPr lvl="1"/>
            <a:r>
              <a:rPr lang="en-US" dirty="0" smtClean="0"/>
              <a:t>Eigenvector centrality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3379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Nodal Degree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lines that connect to a node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68" y="3048000"/>
            <a:ext cx="893445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86766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node has the </a:t>
            </a:r>
            <a:r>
              <a:rPr lang="en-US" smtClean="0"/>
              <a:t>highest </a:t>
            </a:r>
            <a:br>
              <a:rPr lang="en-US" smtClean="0"/>
            </a:br>
            <a:r>
              <a:rPr lang="en-US" smtClean="0"/>
              <a:t>nodal degree?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14" y="1524000"/>
            <a:ext cx="565677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288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Nodal Degree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Indegree</a:t>
            </a:r>
            <a:r>
              <a:rPr lang="en-US" dirty="0" smtClean="0"/>
              <a:t>: number of lines that come into a node</a:t>
            </a:r>
          </a:p>
          <a:p>
            <a:pPr lvl="1"/>
            <a:r>
              <a:rPr lang="en-US" dirty="0" smtClean="0"/>
              <a:t>How might this be interpreted for some link types you might see in educational data? </a:t>
            </a:r>
          </a:p>
          <a:p>
            <a:pPr lvl="1"/>
            <a:endParaRPr lang="en-US" dirty="0"/>
          </a:p>
          <a:p>
            <a:r>
              <a:rPr lang="en-US" dirty="0" err="1" smtClean="0"/>
              <a:t>Outdegree</a:t>
            </a:r>
            <a:r>
              <a:rPr lang="en-US" dirty="0" smtClean="0"/>
              <a:t>: number of lines that come out of </a:t>
            </a:r>
            <a:r>
              <a:rPr lang="en-US" dirty="0"/>
              <a:t>a </a:t>
            </a:r>
            <a:r>
              <a:rPr lang="en-US" dirty="0" smtClean="0"/>
              <a:t>node</a:t>
            </a:r>
          </a:p>
          <a:p>
            <a:pPr lvl="1"/>
            <a:r>
              <a:rPr lang="en-US" dirty="0"/>
              <a:t>How might this be interpreted for some link types you might see in educational data?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7700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node N’s closeness is defined as the sum of its distance to other nodes</a:t>
            </a:r>
          </a:p>
          <a:p>
            <a:endParaRPr lang="en-US" dirty="0"/>
          </a:p>
          <a:p>
            <a:r>
              <a:rPr lang="en-US" dirty="0" smtClean="0"/>
              <a:t>The most central node in terms of closeness is the node with the lowest value for this metric</a:t>
            </a:r>
          </a:p>
          <a:p>
            <a:endParaRPr lang="en-US" dirty="0"/>
          </a:p>
          <a:p>
            <a:r>
              <a:rPr lang="en-US" dirty="0" smtClean="0"/>
              <a:t>Note that strengths can be used as a distance measure for calculating closeness</a:t>
            </a:r>
          </a:p>
          <a:p>
            <a:pPr lvl="1"/>
            <a:r>
              <a:rPr lang="en-US" dirty="0" smtClean="0"/>
              <a:t>Higher strength = closer nodes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354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Principles of </a:t>
            </a:r>
            <a:br>
              <a:rPr lang="en-US" dirty="0" smtClean="0"/>
            </a:br>
            <a:r>
              <a:rPr lang="en-US" dirty="0" smtClean="0"/>
              <a:t>Social Network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213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node has highest closeness? (looking solely at number of steps)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14" y="1524000"/>
            <a:ext cx="565677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47551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node has highest closeness? (looking at link strengths)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14" y="1524000"/>
            <a:ext cx="565677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20393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Betweenness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Betweeness</a:t>
            </a:r>
            <a:r>
              <a:rPr lang="en-US" dirty="0" smtClean="0"/>
              <a:t> centrality for node N is computed as:</a:t>
            </a:r>
          </a:p>
          <a:p>
            <a:endParaRPr lang="en-US" dirty="0" smtClean="0"/>
          </a:p>
          <a:p>
            <a:r>
              <a:rPr lang="en-US" dirty="0" smtClean="0"/>
              <a:t>The percent of cases where</a:t>
            </a:r>
          </a:p>
          <a:p>
            <a:r>
              <a:rPr lang="en-US" dirty="0" smtClean="0"/>
              <a:t>For each pair of nodes M and P (which are not N)</a:t>
            </a:r>
          </a:p>
          <a:p>
            <a:pPr lvl="1"/>
            <a:r>
              <a:rPr lang="en-US" dirty="0" smtClean="0"/>
              <a:t>The shortest path from M to P passes through N</a:t>
            </a:r>
          </a:p>
        </p:txBody>
      </p:sp>
    </p:spTree>
    <p:extLst>
      <p:ext uri="{BB962C8B-B14F-4D97-AF65-F5344CB8AC3E}">
        <p14:creationId xmlns:p14="http://schemas.microsoft.com/office/powerpoint/2010/main" val="14205047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this node’s </a:t>
            </a:r>
            <a:r>
              <a:rPr lang="en-US" dirty="0" err="1" smtClean="0"/>
              <a:t>betweenness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14" y="1524000"/>
            <a:ext cx="565677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4276165" y="3124200"/>
            <a:ext cx="1524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390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this node’s </a:t>
            </a:r>
            <a:r>
              <a:rPr lang="en-US" dirty="0" err="1" smtClean="0"/>
              <a:t>betweenness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14" y="1524000"/>
            <a:ext cx="565677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2819400" y="3437965"/>
            <a:ext cx="1524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870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this node’s </a:t>
            </a:r>
            <a:r>
              <a:rPr lang="en-US" dirty="0" err="1" smtClean="0"/>
              <a:t>betweenness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14" y="1524000"/>
            <a:ext cx="565677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3200400" y="3124200"/>
            <a:ext cx="1524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231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Betweenness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might this be interpreted for some link types you might see in educational data? </a:t>
            </a:r>
          </a:p>
        </p:txBody>
      </p:sp>
    </p:spTree>
    <p:extLst>
      <p:ext uri="{BB962C8B-B14F-4D97-AF65-F5344CB8AC3E}">
        <p14:creationId xmlns:p14="http://schemas.microsoft.com/office/powerpoint/2010/main" val="21929549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Eigenvector Centrality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 math, but assigns centrality to nodes through recursive process where</a:t>
            </a:r>
          </a:p>
          <a:p>
            <a:r>
              <a:rPr lang="en-US" dirty="0" smtClean="0"/>
              <a:t>More and stronger connections are positive</a:t>
            </a:r>
          </a:p>
          <a:p>
            <a:r>
              <a:rPr lang="en-US" dirty="0" smtClean="0"/>
              <a:t>Connections to nodes with higher eigenvector centrality contribute more than connections to nodes with lower eigenvector centrality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2468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Eigenvector Centrality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 of applications might this have?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90452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these measures </a:t>
            </a:r>
            <a:br>
              <a:rPr lang="en-US" dirty="0" smtClean="0"/>
            </a:br>
            <a:r>
              <a:rPr lang="en-US" dirty="0" smtClean="0"/>
              <a:t>differ in meaning?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38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Principles of </a:t>
            </a:r>
            <a:br>
              <a:rPr lang="en-US" dirty="0" smtClean="0"/>
            </a:br>
            <a:r>
              <a:rPr lang="en-US" dirty="0" smtClean="0"/>
              <a:t>Social Network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1.google.com/images?q=tbn:ANd9GcSfOcOtVMDhkUqAF8PJgMRpW--FRHNzwk8EEP-8eWTQX2BSbnV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13647"/>
            <a:ext cx="33528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66534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Reciprocity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percentage of ties are bi-directional?</a:t>
            </a:r>
          </a:p>
          <a:p>
            <a:pPr lvl="1"/>
            <a:r>
              <a:rPr lang="en-US" dirty="0" smtClean="0"/>
              <a:t>Can be computed as number of bi-directional ties over total number of connected pairs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3375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reciprocity?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14" y="1524000"/>
            <a:ext cx="565677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5105400" y="24384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038600" y="3886200"/>
            <a:ext cx="0" cy="338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038600" y="4224337"/>
            <a:ext cx="304800" cy="3476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22193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could reciprocity tell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educational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52750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Sub-set of a network for which all nodes are connected to each other</a:t>
            </a:r>
          </a:p>
          <a:p>
            <a:pPr lvl="1"/>
            <a:r>
              <a:rPr lang="en-US" dirty="0" smtClean="0"/>
              <a:t>If there is any node which is connected to all nodes in the clique</a:t>
            </a:r>
          </a:p>
          <a:p>
            <a:pPr lvl="1"/>
            <a:r>
              <a:rPr lang="en-US" dirty="0" smtClean="0"/>
              <a:t>Then it is also part of the clique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2864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cliques?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14" y="1524000"/>
            <a:ext cx="565677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00049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could cliques tell you in educational research problems?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99112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N-Clique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Sub-set of a network for which all nodes are connected to each other with a path of geodesic distance of N or less</a:t>
            </a:r>
          </a:p>
        </p:txBody>
      </p:sp>
    </p:spTree>
    <p:extLst>
      <p:ext uri="{BB962C8B-B14F-4D97-AF65-F5344CB8AC3E}">
        <p14:creationId xmlns:p14="http://schemas.microsoft.com/office/powerpoint/2010/main" val="137211028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2-cliques?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14" y="1524000"/>
            <a:ext cx="565677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71905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</a:t>
            </a:r>
            <a:r>
              <a:rPr lang="en-US" dirty="0" err="1" smtClean="0"/>
              <a:t>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Sub-set of a network, of size N, for which all nodes are connected to at least N-K other members of the K-</a:t>
            </a:r>
            <a:r>
              <a:rPr lang="en-US" dirty="0" err="1" smtClean="0"/>
              <a:t>plex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999218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1-plexes?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14" y="1524000"/>
            <a:ext cx="565677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9277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Postulates of </a:t>
            </a:r>
            <a:br>
              <a:rPr lang="en-US" dirty="0" smtClean="0"/>
            </a:br>
            <a:r>
              <a:rPr lang="en-US" dirty="0" smtClean="0"/>
              <a:t>Social Network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69734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 between cliques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represent key conduits for information</a:t>
            </a:r>
          </a:p>
          <a:p>
            <a:endParaRPr lang="en-US" dirty="0" smtClean="0"/>
          </a:p>
          <a:p>
            <a:r>
              <a:rPr lang="en-US" dirty="0" smtClean="0"/>
              <a:t>Example from </a:t>
            </a:r>
            <a:r>
              <a:rPr lang="en-US" dirty="0" err="1" smtClean="0"/>
              <a:t>Haythornthwaite</a:t>
            </a:r>
            <a:r>
              <a:rPr lang="en-US" dirty="0" smtClean="0"/>
              <a:t> (1998)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82098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in a class </a:t>
            </a:r>
            <a:br>
              <a:rPr lang="en-US" dirty="0" smtClean="0"/>
            </a:br>
            <a:r>
              <a:rPr lang="en-US" dirty="0" smtClean="0"/>
              <a:t>(letters indicate groups)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95045"/>
            <a:ext cx="4515046" cy="5462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186822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</a:t>
            </a:r>
            <a:r>
              <a:rPr lang="en-US" smtClean="0"/>
              <a:t>Questions?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1009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Studies in Uses of </a:t>
            </a:r>
            <a:br>
              <a:rPr lang="en-US" dirty="0" smtClean="0"/>
            </a:br>
            <a:r>
              <a:rPr lang="en-US" dirty="0" smtClean="0"/>
              <a:t>Social Network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Haythornthwaite</a:t>
            </a:r>
            <a:r>
              <a:rPr lang="en-US" dirty="0" smtClean="0"/>
              <a:t>, 2001)</a:t>
            </a:r>
          </a:p>
          <a:p>
            <a:r>
              <a:rPr lang="en-US" dirty="0" smtClean="0"/>
              <a:t>(Dawson, 2008)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18202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</a:t>
            </a:r>
            <a:r>
              <a:rPr lang="en-US" dirty="0" err="1" smtClean="0"/>
              <a:t>Haythornthwaite</a:t>
            </a:r>
            <a:r>
              <a:rPr lang="en-US" dirty="0" smtClean="0"/>
              <a:t> and Dawson use social network analysis to learn about collaborative learning?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97985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Haythornthwaite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Analyzed data from four groups from same class over time</a:t>
            </a:r>
          </a:p>
          <a:p>
            <a:r>
              <a:rPr lang="en-US" dirty="0" smtClean="0"/>
              <a:t>Analyzed students’ communication behaviors</a:t>
            </a:r>
          </a:p>
          <a:p>
            <a:pPr lvl="1"/>
            <a:r>
              <a:rPr lang="en-US" dirty="0" smtClean="0"/>
              <a:t>Collaborative Work</a:t>
            </a:r>
          </a:p>
          <a:p>
            <a:pPr lvl="1"/>
            <a:r>
              <a:rPr lang="en-US" dirty="0" smtClean="0"/>
              <a:t>Exchanging Advice</a:t>
            </a:r>
          </a:p>
          <a:p>
            <a:pPr lvl="1"/>
            <a:r>
              <a:rPr lang="en-US" dirty="0" smtClean="0"/>
              <a:t>Socializing</a:t>
            </a:r>
          </a:p>
          <a:p>
            <a:pPr lvl="1"/>
            <a:r>
              <a:rPr lang="en-US" dirty="0" smtClean="0"/>
              <a:t>Emotional Support</a:t>
            </a:r>
          </a:p>
          <a:p>
            <a:r>
              <a:rPr lang="en-US" dirty="0" smtClean="0"/>
              <a:t>Analyzing students’ use of communication technologies</a:t>
            </a:r>
          </a:p>
          <a:p>
            <a:pPr lvl="1"/>
            <a:r>
              <a:rPr lang="en-US" dirty="0" err="1" smtClean="0"/>
              <a:t>Webboard</a:t>
            </a:r>
            <a:endParaRPr lang="en-US" dirty="0" smtClean="0"/>
          </a:p>
          <a:p>
            <a:pPr lvl="1"/>
            <a:r>
              <a:rPr lang="en-US" dirty="0" smtClean="0"/>
              <a:t>IRC</a:t>
            </a:r>
          </a:p>
          <a:p>
            <a:pPr lvl="1"/>
            <a:r>
              <a:rPr lang="en-US" dirty="0" smtClean="0"/>
              <a:t>Email</a:t>
            </a:r>
          </a:p>
          <a:p>
            <a:pPr lvl="1"/>
            <a:r>
              <a:rPr lang="en-US" dirty="0" smtClean="0"/>
              <a:t>NetMeeting</a:t>
            </a:r>
            <a:endParaRPr lang="en-US" dirty="0"/>
          </a:p>
          <a:p>
            <a:pPr lvl="1"/>
            <a:r>
              <a:rPr lang="en-US" dirty="0" smtClean="0"/>
              <a:t>Telephone</a:t>
            </a:r>
          </a:p>
          <a:p>
            <a:pPr lvl="1"/>
            <a:r>
              <a:rPr lang="en-US" dirty="0" smtClean="0"/>
              <a:t>Face-to-Face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83417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Dawson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Analyzed student perception of being part of a social community and a learning community, in relation to their centrality (multiple measures)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1255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other uses of social network analysis for learning beyond those we’ve discussed today?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75671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</a:t>
            </a:r>
            <a:r>
              <a:rPr lang="en-US" smtClean="0"/>
              <a:t>Questions?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3770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Thursday, April 26</a:t>
            </a:r>
          </a:p>
          <a:p>
            <a:r>
              <a:rPr lang="en-US" dirty="0" smtClean="0"/>
              <a:t>3pm-5pm</a:t>
            </a:r>
          </a:p>
          <a:p>
            <a:r>
              <a:rPr lang="en-US" dirty="0" smtClean="0"/>
              <a:t>Campus Center Peterson Room</a:t>
            </a:r>
          </a:p>
          <a:p>
            <a:endParaRPr lang="en-US" dirty="0" smtClean="0"/>
          </a:p>
          <a:p>
            <a:r>
              <a:rPr lang="en-US" dirty="0" err="1"/>
              <a:t>Frequentist</a:t>
            </a:r>
            <a:r>
              <a:rPr lang="en-US" dirty="0"/>
              <a:t> Statistics not Covered in 21st Century Textbooks 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Readings</a:t>
            </a:r>
          </a:p>
          <a:p>
            <a:r>
              <a:rPr lang="en-US" dirty="0"/>
              <a:t>Ferguson, G.A. (1971) Statistical Analysis in Psychology and Education (3rd edition). p. 160-172, 321-346, 390-403</a:t>
            </a:r>
            <a:r>
              <a:rPr lang="en-US" dirty="0" smtClean="0"/>
              <a:t>.</a:t>
            </a:r>
          </a:p>
          <a:p>
            <a:endParaRPr lang="en-US" b="1" dirty="0" smtClean="0"/>
          </a:p>
          <a:p>
            <a:r>
              <a:rPr lang="en-US" b="1" dirty="0" smtClean="0"/>
              <a:t>Assignments </a:t>
            </a:r>
            <a:r>
              <a:rPr lang="en-US" b="1" dirty="0"/>
              <a:t>Due: </a:t>
            </a:r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08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Postulates of </a:t>
            </a:r>
            <a:br>
              <a:rPr lang="en-US" dirty="0" smtClean="0"/>
            </a:br>
            <a:r>
              <a:rPr lang="en-US" dirty="0" smtClean="0"/>
              <a:t>Social Network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entities, referred to as nodes or vertices</a:t>
            </a:r>
          </a:p>
          <a:p>
            <a:r>
              <a:rPr lang="en-US" dirty="0" smtClean="0"/>
              <a:t>Nodes have </a:t>
            </a:r>
            <a:r>
              <a:rPr lang="en-US" dirty="0" smtClean="0"/>
              <a:t>connections to other notes, </a:t>
            </a:r>
            <a:r>
              <a:rPr lang="en-US" dirty="0" smtClean="0"/>
              <a:t>referred to as ties or links</a:t>
            </a:r>
          </a:p>
          <a:p>
            <a:r>
              <a:rPr lang="en-US" dirty="0" smtClean="0"/>
              <a:t>Nodes can have different types or identities</a:t>
            </a:r>
          </a:p>
          <a:p>
            <a:r>
              <a:rPr lang="en-US" dirty="0" smtClean="0"/>
              <a:t>Links can have different types or identities</a:t>
            </a:r>
          </a:p>
          <a:p>
            <a:r>
              <a:rPr lang="en-US" dirty="0" smtClean="0"/>
              <a:t>Links can have different </a:t>
            </a:r>
            <a:r>
              <a:rPr lang="en-US" dirty="0" err="1" smtClean="0"/>
              <a:t>strenghts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90787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>(Student work groups – Kay et al., 2006)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600200"/>
            <a:ext cx="893445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3496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>(Student work groups – Kay et al., 2006)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600200"/>
            <a:ext cx="893445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62200" y="5029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nodes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819400" y="4572000"/>
            <a:ext cx="228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1676400" y="45720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048000" y="3276600"/>
            <a:ext cx="24384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252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12701</TotalTime>
  <Words>1064</Words>
  <Application>Microsoft Office PowerPoint</Application>
  <PresentationFormat>On-screen Show (4:3)</PresentationFormat>
  <Paragraphs>183</Paragraphs>
  <Slides>70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Office Theme</vt:lpstr>
      <vt:lpstr>Advanced Methods and Analysis for the Learning and Social Sciences</vt:lpstr>
      <vt:lpstr>Today’s Class</vt:lpstr>
      <vt:lpstr>A massive topic…</vt:lpstr>
      <vt:lpstr>General Principles of  Social Network Analysis</vt:lpstr>
      <vt:lpstr>General Principles of  Social Network Analysis</vt:lpstr>
      <vt:lpstr>General Postulates of  Social Network Analysis</vt:lpstr>
      <vt:lpstr>General Postulates of  Social Network Analysis</vt:lpstr>
      <vt:lpstr>Example (Student work groups – Kay et al., 2006)</vt:lpstr>
      <vt:lpstr>Example (Student work groups – Kay et al., 2006)</vt:lpstr>
      <vt:lpstr>Example (Student work groups – Kay et al., 2006)</vt:lpstr>
      <vt:lpstr>Example (Student work groups – Kay et al., 2006)</vt:lpstr>
      <vt:lpstr>Which student group works together better?</vt:lpstr>
      <vt:lpstr>Which is the most collaborative pair?</vt:lpstr>
      <vt:lpstr>Who is the most collaborative student?</vt:lpstr>
      <vt:lpstr>Types</vt:lpstr>
      <vt:lpstr>Types</vt:lpstr>
      <vt:lpstr>Types</vt:lpstr>
      <vt:lpstr>Types</vt:lpstr>
      <vt:lpstr>Strength</vt:lpstr>
      <vt:lpstr>Strength</vt:lpstr>
      <vt:lpstr>Examples</vt:lpstr>
      <vt:lpstr>Social Network Analysis</vt:lpstr>
      <vt:lpstr>Density</vt:lpstr>
      <vt:lpstr>Reachability</vt:lpstr>
      <vt:lpstr>Geodesic Distance</vt:lpstr>
      <vt:lpstr>Example (Dawson, 2008)</vt:lpstr>
      <vt:lpstr>What is the geodesic distance?</vt:lpstr>
      <vt:lpstr>What is the geodesic distance?</vt:lpstr>
      <vt:lpstr>What is the geodesic distance?</vt:lpstr>
      <vt:lpstr>Geodesic Distance</vt:lpstr>
      <vt:lpstr>Flow</vt:lpstr>
      <vt:lpstr>What is the flow?</vt:lpstr>
      <vt:lpstr>Flow</vt:lpstr>
      <vt:lpstr>Centrality</vt:lpstr>
      <vt:lpstr>Centrality</vt:lpstr>
      <vt:lpstr>Nodal Degree</vt:lpstr>
      <vt:lpstr>Which node has the highest  nodal degree?</vt:lpstr>
      <vt:lpstr>Nodal Degree</vt:lpstr>
      <vt:lpstr>Closeness</vt:lpstr>
      <vt:lpstr>Which node has highest closeness? (looking solely at number of steps)</vt:lpstr>
      <vt:lpstr>Which node has highest closeness? (looking at link strengths)</vt:lpstr>
      <vt:lpstr>Betweenness</vt:lpstr>
      <vt:lpstr>What is this node’s betweenness</vt:lpstr>
      <vt:lpstr>What is this node’s betweenness</vt:lpstr>
      <vt:lpstr>What is this node’s betweenness</vt:lpstr>
      <vt:lpstr>Betweenness</vt:lpstr>
      <vt:lpstr>Eigenvector Centrality</vt:lpstr>
      <vt:lpstr>Eigenvector Centrality</vt:lpstr>
      <vt:lpstr>How do these measures  differ in meaning?</vt:lpstr>
      <vt:lpstr>Reciprocity</vt:lpstr>
      <vt:lpstr>What is the reciprocity?</vt:lpstr>
      <vt:lpstr>What could reciprocity tell you?</vt:lpstr>
      <vt:lpstr>Clique</vt:lpstr>
      <vt:lpstr>What are the cliques?</vt:lpstr>
      <vt:lpstr>Clique</vt:lpstr>
      <vt:lpstr>N-Clique</vt:lpstr>
      <vt:lpstr>What are the 2-cliques?</vt:lpstr>
      <vt:lpstr>K-plex</vt:lpstr>
      <vt:lpstr>What are the 1-plexes?</vt:lpstr>
      <vt:lpstr>Connections between cliques</vt:lpstr>
      <vt:lpstr>Communication in a class  (letters indicate groups)</vt:lpstr>
      <vt:lpstr>Comments? Questions?</vt:lpstr>
      <vt:lpstr>Case Studies in Uses of  Social Network Analysis</vt:lpstr>
      <vt:lpstr>How?</vt:lpstr>
      <vt:lpstr>Haythornthwaite</vt:lpstr>
      <vt:lpstr>Dawson</vt:lpstr>
      <vt:lpstr>Other uses?</vt:lpstr>
      <vt:lpstr>Comments? Questions?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Baker, Ryan Shaun</cp:lastModifiedBy>
  <cp:revision>1173</cp:revision>
  <dcterms:created xsi:type="dcterms:W3CDTF">2010-01-07T20:34:12Z</dcterms:created>
  <dcterms:modified xsi:type="dcterms:W3CDTF">2012-04-21T01:47:24Z</dcterms:modified>
</cp:coreProperties>
</file>