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413" r:id="rId4"/>
    <p:sldId id="501" r:id="rId5"/>
    <p:sldId id="502" r:id="rId6"/>
    <p:sldId id="503" r:id="rId7"/>
    <p:sldId id="416" r:id="rId8"/>
    <p:sldId id="418" r:id="rId9"/>
    <p:sldId id="506" r:id="rId10"/>
    <p:sldId id="507" r:id="rId11"/>
    <p:sldId id="508" r:id="rId12"/>
    <p:sldId id="509" r:id="rId13"/>
    <p:sldId id="510" r:id="rId14"/>
    <p:sldId id="549" r:id="rId15"/>
    <p:sldId id="511" r:id="rId16"/>
    <p:sldId id="512" r:id="rId17"/>
    <p:sldId id="513" r:id="rId18"/>
    <p:sldId id="514" r:id="rId19"/>
    <p:sldId id="515" r:id="rId20"/>
    <p:sldId id="520" r:id="rId21"/>
    <p:sldId id="521" r:id="rId22"/>
    <p:sldId id="523" r:id="rId23"/>
    <p:sldId id="552" r:id="rId24"/>
    <p:sldId id="553" r:id="rId25"/>
    <p:sldId id="555" r:id="rId26"/>
    <p:sldId id="554" r:id="rId27"/>
    <p:sldId id="518" r:id="rId28"/>
    <p:sldId id="524" r:id="rId29"/>
    <p:sldId id="525" r:id="rId30"/>
    <p:sldId id="526" r:id="rId31"/>
    <p:sldId id="528" r:id="rId32"/>
    <p:sldId id="527" r:id="rId33"/>
    <p:sldId id="529" r:id="rId34"/>
    <p:sldId id="530" r:id="rId35"/>
    <p:sldId id="531" r:id="rId36"/>
    <p:sldId id="532" r:id="rId37"/>
    <p:sldId id="550" r:id="rId38"/>
    <p:sldId id="551" r:id="rId39"/>
    <p:sldId id="533" r:id="rId40"/>
    <p:sldId id="534" r:id="rId41"/>
    <p:sldId id="535" r:id="rId42"/>
    <p:sldId id="519" r:id="rId43"/>
    <p:sldId id="537" r:id="rId44"/>
    <p:sldId id="538" r:id="rId45"/>
    <p:sldId id="539" r:id="rId46"/>
    <p:sldId id="540" r:id="rId47"/>
    <p:sldId id="541" r:id="rId48"/>
    <p:sldId id="542" r:id="rId49"/>
    <p:sldId id="543" r:id="rId50"/>
    <p:sldId id="544" r:id="rId51"/>
    <p:sldId id="545" r:id="rId52"/>
    <p:sldId id="546" r:id="rId53"/>
    <p:sldId id="547" r:id="rId54"/>
    <p:sldId id="548" r:id="rId55"/>
    <p:sldId id="536" r:id="rId56"/>
    <p:sldId id="516" r:id="rId57"/>
    <p:sldId id="522" r:id="rId58"/>
    <p:sldId id="469" r:id="rId59"/>
    <p:sldId id="412" r:id="rId60"/>
    <p:sldId id="30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72" autoAdjust="0"/>
  </p:normalViewPr>
  <p:slideViewPr>
    <p:cSldViewPr>
      <p:cViewPr>
        <p:scale>
          <a:sx n="81" d="100"/>
          <a:sy n="81" d="100"/>
        </p:scale>
        <p:origin x="-1398"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1/30/2012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1/30/2012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Advanced Methods and Analysis for the Learning and Social Sciences</a:t>
            </a:r>
            <a:endParaRPr lang="en-US" dirty="0"/>
          </a:p>
        </p:txBody>
      </p:sp>
      <p:sp>
        <p:nvSpPr>
          <p:cNvPr id="3" name="Subtitle 2"/>
          <p:cNvSpPr>
            <a:spLocks noGrp="1"/>
          </p:cNvSpPr>
          <p:nvPr>
            <p:ph type="subTitle" idx="1"/>
          </p:nvPr>
        </p:nvSpPr>
        <p:spPr/>
        <p:txBody>
          <a:bodyPr/>
          <a:lstStyle/>
          <a:p>
            <a:r>
              <a:rPr lang="en-US" dirty="0" smtClean="0"/>
              <a:t>PSY505</a:t>
            </a:r>
            <a:br>
              <a:rPr lang="en-US" dirty="0" smtClean="0"/>
            </a:br>
            <a:r>
              <a:rPr lang="en-US" dirty="0" smtClean="0"/>
              <a:t>Spring term, 2012</a:t>
            </a:r>
          </a:p>
          <a:p>
            <a:r>
              <a:rPr lang="en-US" dirty="0" smtClean="0"/>
              <a:t>January 30,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Model Performance Assumptions</a:t>
            </a:r>
          </a:p>
        </p:txBody>
      </p:sp>
      <p:sp>
        <p:nvSpPr>
          <p:cNvPr id="23555" name="Rectangle 3"/>
          <p:cNvSpPr>
            <a:spLocks noGrp="1" noChangeArrowheads="1"/>
          </p:cNvSpPr>
          <p:nvPr>
            <p:ph type="body" idx="1"/>
          </p:nvPr>
        </p:nvSpPr>
        <p:spPr/>
        <p:txBody>
          <a:bodyPr/>
          <a:lstStyle/>
          <a:p>
            <a:pPr eaLnBrk="1" hangingPunct="1"/>
            <a:r>
              <a:rPr lang="en-US" altLang="en-US" smtClean="0"/>
              <a:t>If the student knows a skill, there is still some chance the student will </a:t>
            </a:r>
            <a:r>
              <a:rPr lang="en-US" altLang="en-US" u="sng" smtClean="0"/>
              <a:t>slip</a:t>
            </a:r>
            <a:r>
              <a:rPr lang="en-US" altLang="en-US" smtClean="0"/>
              <a:t> and make a mistake.</a:t>
            </a:r>
          </a:p>
          <a:p>
            <a:pPr eaLnBrk="1" hangingPunct="1"/>
            <a:endParaRPr lang="en-US" altLang="en-US" smtClean="0"/>
          </a:p>
          <a:p>
            <a:pPr eaLnBrk="1" hangingPunct="1"/>
            <a:r>
              <a:rPr lang="en-US" altLang="en-US" smtClean="0"/>
              <a:t>If the student does not know a skill, there is still some chance the student will </a:t>
            </a:r>
            <a:r>
              <a:rPr lang="en-US" altLang="en-US" u="sng" smtClean="0"/>
              <a:t>guess</a:t>
            </a:r>
            <a:r>
              <a:rPr lang="en-US" altLang="en-US" smtClean="0"/>
              <a:t> correctly</a:t>
            </a:r>
            <a:r>
              <a:rPr lang="en-US" altLang="en-US" sz="4000" smtClean="0"/>
              <a:t>.</a:t>
            </a:r>
          </a:p>
        </p:txBody>
      </p:sp>
    </p:spTree>
    <p:extLst>
      <p:ext uri="{BB962C8B-B14F-4D97-AF65-F5344CB8AC3E}">
        <p14:creationId xmlns:p14="http://schemas.microsoft.com/office/powerpoint/2010/main" val="2301161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3276600" y="3124200"/>
            <a:ext cx="4495800" cy="0"/>
          </a:xfrm>
          <a:prstGeom prst="line">
            <a:avLst/>
          </a:prstGeom>
          <a:noFill/>
          <a:ln w="76200">
            <a:pattFill prst="shingle">
              <a:fgClr>
                <a:schemeClr val="tx1"/>
              </a:fgClr>
              <a:bgClr>
                <a:srgbClr val="FFFFFF"/>
              </a:bgClr>
            </a:pattFill>
            <a:round/>
            <a:headEnd type="none" w="sm" len="sm"/>
            <a:tailEnd type="none" w="sm" len="sm"/>
          </a:ln>
        </p:spPr>
        <p:txBody>
          <a:bodyPr wrap="none" anchor="ctr"/>
          <a:lstStyle/>
          <a:p>
            <a:endParaRPr lang="en-US"/>
          </a:p>
        </p:txBody>
      </p:sp>
      <p:sp>
        <p:nvSpPr>
          <p:cNvPr id="24579" name="Rectangle 3"/>
          <p:cNvSpPr>
            <a:spLocks noGrp="1" noChangeArrowheads="1"/>
          </p:cNvSpPr>
          <p:nvPr>
            <p:ph type="title"/>
          </p:nvPr>
        </p:nvSpPr>
        <p:spPr>
          <a:xfrm>
            <a:off x="0" y="228600"/>
            <a:ext cx="9144000" cy="1104900"/>
          </a:xfrm>
        </p:spPr>
        <p:txBody>
          <a:bodyPr/>
          <a:lstStyle/>
          <a:p>
            <a:pPr eaLnBrk="1" hangingPunct="1"/>
            <a:r>
              <a:rPr lang="en-US" altLang="en-US" sz="3600" smtClean="0"/>
              <a:t>   Corbett and Anderson’s Model</a:t>
            </a:r>
            <a:endParaRPr lang="en-US" altLang="en-US" smtClean="0"/>
          </a:p>
        </p:txBody>
      </p:sp>
      <p:sp>
        <p:nvSpPr>
          <p:cNvPr id="24580" name="Oval 4"/>
          <p:cNvSpPr>
            <a:spLocks noChangeArrowheads="1"/>
          </p:cNvSpPr>
          <p:nvPr/>
        </p:nvSpPr>
        <p:spPr bwMode="auto">
          <a:xfrm>
            <a:off x="3276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1" name="Text Box 5"/>
          <p:cNvSpPr txBox="1">
            <a:spLocks noChangeArrowheads="1"/>
          </p:cNvSpPr>
          <p:nvPr/>
        </p:nvSpPr>
        <p:spPr bwMode="auto">
          <a:xfrm>
            <a:off x="3124200" y="1752600"/>
            <a:ext cx="1676400" cy="366713"/>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Not learned</a:t>
            </a:r>
            <a:endParaRPr lang="en-US" altLang="en-US" sz="2400">
              <a:solidFill>
                <a:schemeClr val="tx2"/>
              </a:solidFill>
              <a:latin typeface="Times" pitchFamily="18" charset="0"/>
            </a:endParaRPr>
          </a:p>
        </p:txBody>
      </p:sp>
      <p:sp>
        <p:nvSpPr>
          <p:cNvPr id="24582" name="Line 6"/>
          <p:cNvSpPr>
            <a:spLocks noChangeShapeType="1"/>
          </p:cNvSpPr>
          <p:nvPr/>
        </p:nvSpPr>
        <p:spPr bwMode="auto">
          <a:xfrm>
            <a:off x="4648200" y="2209800"/>
            <a:ext cx="1295400" cy="0"/>
          </a:xfrm>
          <a:prstGeom prst="line">
            <a:avLst/>
          </a:prstGeom>
          <a:noFill/>
          <a:ln w="28575">
            <a:solidFill>
              <a:schemeClr val="tx1"/>
            </a:solidFill>
            <a:prstDash val="dash"/>
            <a:round/>
            <a:headEnd type="none" w="sm" len="sm"/>
            <a:tailEnd type="triangle" w="lg" len="lg"/>
          </a:ln>
        </p:spPr>
        <p:txBody>
          <a:bodyPr wrap="none" anchor="ctr"/>
          <a:lstStyle/>
          <a:p>
            <a:endParaRPr lang="en-US"/>
          </a:p>
        </p:txBody>
      </p:sp>
      <p:sp>
        <p:nvSpPr>
          <p:cNvPr id="24583" name="Text Box 7"/>
          <p:cNvSpPr txBox="1">
            <a:spLocks noChangeArrowheads="1"/>
          </p:cNvSpPr>
          <p:nvPr/>
        </p:nvSpPr>
        <p:spPr bwMode="auto">
          <a:xfrm>
            <a:off x="228600" y="3581400"/>
            <a:ext cx="8686800" cy="3117850"/>
          </a:xfrm>
          <a:prstGeom prst="rect">
            <a:avLst/>
          </a:prstGeom>
          <a:solidFill>
            <a:schemeClr val="bg1"/>
          </a:solidFill>
          <a:ln w="12700">
            <a:noFill/>
            <a:miter lim="800000"/>
            <a:headEnd type="none" w="sm" len="sm"/>
            <a:tailEnd type="none" w="sm" len="sm"/>
          </a:ln>
        </p:spPr>
        <p:txBody>
          <a:bodyPr>
            <a:spAutoFit/>
          </a:bodyPr>
          <a:lstStyle/>
          <a:p>
            <a:pPr eaLnBrk="0" hangingPunct="0">
              <a:spcBef>
                <a:spcPct val="50000"/>
              </a:spcBef>
            </a:pPr>
            <a:r>
              <a:rPr lang="en-US" altLang="en-US" u="sng">
                <a:latin typeface="Times" pitchFamily="18" charset="0"/>
              </a:rPr>
              <a:t>Two Learning Parameters</a:t>
            </a:r>
            <a:endParaRPr lang="en-US" altLang="en-US">
              <a:latin typeface="Times" pitchFamily="18" charset="0"/>
            </a:endParaRPr>
          </a:p>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	Probability the skill is already known before the first opportunity to use the skill in problem solving.</a:t>
            </a:r>
          </a:p>
          <a:p>
            <a:pPr eaLnBrk="0" hangingPunct="0">
              <a:spcBef>
                <a:spcPct val="50000"/>
              </a:spcBef>
            </a:pPr>
            <a:r>
              <a:rPr lang="en-US" altLang="en-US">
                <a:latin typeface="Times" pitchFamily="18" charset="0"/>
              </a:rPr>
              <a:t>p(T)	Probability the skill will be learned at each opportunity to use the skill.</a:t>
            </a:r>
          </a:p>
          <a:p>
            <a:pPr eaLnBrk="0" hangingPunct="0">
              <a:spcBef>
                <a:spcPct val="50000"/>
              </a:spcBef>
            </a:pPr>
            <a:r>
              <a:rPr lang="en-US" altLang="en-US" u="sng">
                <a:latin typeface="Times" pitchFamily="18" charset="0"/>
              </a:rPr>
              <a:t>Two Performance Parameters</a:t>
            </a:r>
            <a:endParaRPr lang="en-US" altLang="en-US">
              <a:latin typeface="Times" pitchFamily="18" charset="0"/>
            </a:endParaRPr>
          </a:p>
          <a:p>
            <a:pPr eaLnBrk="0" hangingPunct="0">
              <a:spcBef>
                <a:spcPct val="50000"/>
              </a:spcBef>
            </a:pPr>
            <a:r>
              <a:rPr lang="en-US" altLang="en-US">
                <a:latin typeface="Times" pitchFamily="18" charset="0"/>
              </a:rPr>
              <a:t>p(G)	Probability the student will guess correctly if the skill is not known.</a:t>
            </a:r>
          </a:p>
          <a:p>
            <a:pPr eaLnBrk="0" hangingPunct="0">
              <a:spcBef>
                <a:spcPct val="50000"/>
              </a:spcBef>
            </a:pPr>
            <a:r>
              <a:rPr lang="en-US" altLang="en-US">
                <a:latin typeface="Times" pitchFamily="18" charset="0"/>
              </a:rPr>
              <a:t>p(S)	Probability the student will slip (make a mistake) if the skill is known.</a:t>
            </a:r>
          </a:p>
          <a:p>
            <a:pPr eaLnBrk="0" hangingPunct="0">
              <a:spcBef>
                <a:spcPct val="50000"/>
              </a:spcBef>
            </a:pPr>
            <a:endParaRPr lang="en-US" altLang="en-US">
              <a:latin typeface="Times" pitchFamily="18" charset="0"/>
            </a:endParaRPr>
          </a:p>
        </p:txBody>
      </p:sp>
      <p:sp>
        <p:nvSpPr>
          <p:cNvPr id="24584" name="Oval 8"/>
          <p:cNvSpPr>
            <a:spLocks noChangeArrowheads="1"/>
          </p:cNvSpPr>
          <p:nvPr/>
        </p:nvSpPr>
        <p:spPr bwMode="auto">
          <a:xfrm>
            <a:off x="5943600" y="1524000"/>
            <a:ext cx="1371600" cy="1371600"/>
          </a:xfrm>
          <a:prstGeom prst="ellipse">
            <a:avLst/>
          </a:prstGeom>
          <a:noFill/>
          <a:ln w="1270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24585" name="Text Box 9"/>
          <p:cNvSpPr txBox="1">
            <a:spLocks noChangeArrowheads="1"/>
          </p:cNvSpPr>
          <p:nvPr/>
        </p:nvSpPr>
        <p:spPr bwMode="auto">
          <a:xfrm>
            <a:off x="5791200" y="1752600"/>
            <a:ext cx="1676400" cy="731838"/>
          </a:xfrm>
          <a:prstGeom prst="rect">
            <a:avLst/>
          </a:prstGeom>
          <a:noFill/>
          <a:ln w="12700">
            <a:noFill/>
            <a:miter lim="800000"/>
            <a:headEnd type="none" w="sm" len="sm"/>
            <a:tailEnd type="none" w="sm" len="sm"/>
          </a:ln>
        </p:spPr>
        <p:txBody>
          <a:bodyPr>
            <a:spAutoFit/>
          </a:bodyPr>
          <a:lstStyle/>
          <a:p>
            <a:pPr algn="ctr" eaLnBrk="0" hangingPunct="0"/>
            <a:r>
              <a:rPr lang="en-US" altLang="en-US">
                <a:solidFill>
                  <a:schemeClr val="tx2"/>
                </a:solidFill>
                <a:latin typeface="Times" pitchFamily="18" charset="0"/>
              </a:rPr>
              <a:t>Learned</a:t>
            </a:r>
          </a:p>
          <a:p>
            <a:pPr algn="ctr" eaLnBrk="0" hangingPunct="0"/>
            <a:endParaRPr lang="en-US" altLang="en-US" sz="2400">
              <a:solidFill>
                <a:schemeClr val="tx2"/>
              </a:solidFill>
              <a:latin typeface="Times" pitchFamily="18" charset="0"/>
            </a:endParaRPr>
          </a:p>
        </p:txBody>
      </p:sp>
      <p:sp>
        <p:nvSpPr>
          <p:cNvPr id="24586" name="Text Box 10"/>
          <p:cNvSpPr txBox="1">
            <a:spLocks noChangeArrowheads="1"/>
          </p:cNvSpPr>
          <p:nvPr/>
        </p:nvSpPr>
        <p:spPr bwMode="auto">
          <a:xfrm>
            <a:off x="5029200" y="1676400"/>
            <a:ext cx="6096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p(T)</a:t>
            </a:r>
          </a:p>
        </p:txBody>
      </p:sp>
      <p:sp>
        <p:nvSpPr>
          <p:cNvPr id="24587" name="Rectangle 11"/>
          <p:cNvSpPr>
            <a:spLocks noChangeArrowheads="1"/>
          </p:cNvSpPr>
          <p:nvPr/>
        </p:nvSpPr>
        <p:spPr bwMode="auto">
          <a:xfrm>
            <a:off x="3429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88" name="Text Box 12"/>
          <p:cNvSpPr txBox="1">
            <a:spLocks noChangeArrowheads="1"/>
          </p:cNvSpPr>
          <p:nvPr/>
        </p:nvSpPr>
        <p:spPr bwMode="auto">
          <a:xfrm>
            <a:off x="3581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89" name="Rectangle 13"/>
          <p:cNvSpPr>
            <a:spLocks noChangeArrowheads="1"/>
          </p:cNvSpPr>
          <p:nvPr/>
        </p:nvSpPr>
        <p:spPr bwMode="auto">
          <a:xfrm>
            <a:off x="6096000" y="3352800"/>
            <a:ext cx="1143000" cy="381000"/>
          </a:xfrm>
          <a:prstGeom prst="rect">
            <a:avLst/>
          </a:prstGeom>
          <a:noFill/>
          <a:ln w="12700">
            <a:solidFill>
              <a:schemeClr val="accent2"/>
            </a:solidFill>
            <a:miter lim="800000"/>
            <a:headEnd type="none" w="sm" len="sm"/>
            <a:tailEnd type="none" w="sm" len="sm"/>
          </a:ln>
        </p:spPr>
        <p:txBody>
          <a:bodyPr wrap="none" anchor="ctr"/>
          <a:lstStyle/>
          <a:p>
            <a:endParaRPr lang="en-US">
              <a:latin typeface="Calibri" pitchFamily="34" charset="0"/>
            </a:endParaRPr>
          </a:p>
        </p:txBody>
      </p:sp>
      <p:sp>
        <p:nvSpPr>
          <p:cNvPr id="24590" name="Text Box 14"/>
          <p:cNvSpPr txBox="1">
            <a:spLocks noChangeArrowheads="1"/>
          </p:cNvSpPr>
          <p:nvPr/>
        </p:nvSpPr>
        <p:spPr bwMode="auto">
          <a:xfrm>
            <a:off x="6248400" y="33528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solidFill>
                  <a:schemeClr val="tx2"/>
                </a:solidFill>
                <a:latin typeface="Times" pitchFamily="18" charset="0"/>
              </a:rPr>
              <a:t>correct</a:t>
            </a:r>
            <a:endParaRPr lang="en-US" altLang="en-US">
              <a:latin typeface="Times" pitchFamily="18" charset="0"/>
            </a:endParaRPr>
          </a:p>
        </p:txBody>
      </p:sp>
      <p:sp>
        <p:nvSpPr>
          <p:cNvPr id="24591" name="Line 15"/>
          <p:cNvSpPr>
            <a:spLocks noChangeShapeType="1"/>
          </p:cNvSpPr>
          <p:nvPr/>
        </p:nvSpPr>
        <p:spPr bwMode="auto">
          <a:xfrm>
            <a:off x="3962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2" name="Text Box 16"/>
          <p:cNvSpPr txBox="1">
            <a:spLocks noChangeArrowheads="1"/>
          </p:cNvSpPr>
          <p:nvPr/>
        </p:nvSpPr>
        <p:spPr bwMode="auto">
          <a:xfrm>
            <a:off x="4191000" y="2743200"/>
            <a:ext cx="685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p(G)</a:t>
            </a:r>
          </a:p>
        </p:txBody>
      </p:sp>
      <p:sp>
        <p:nvSpPr>
          <p:cNvPr id="24593" name="Line 17"/>
          <p:cNvSpPr>
            <a:spLocks noChangeShapeType="1"/>
          </p:cNvSpPr>
          <p:nvPr/>
        </p:nvSpPr>
        <p:spPr bwMode="auto">
          <a:xfrm>
            <a:off x="6629400" y="2895600"/>
            <a:ext cx="0" cy="457200"/>
          </a:xfrm>
          <a:prstGeom prst="line">
            <a:avLst/>
          </a:prstGeom>
          <a:noFill/>
          <a:ln w="28575">
            <a:solidFill>
              <a:schemeClr val="tx1"/>
            </a:solidFill>
            <a:round/>
            <a:headEnd type="none" w="sm" len="sm"/>
            <a:tailEnd type="triangle" w="lg" len="med"/>
          </a:ln>
        </p:spPr>
        <p:txBody>
          <a:bodyPr wrap="none" anchor="ctr"/>
          <a:lstStyle/>
          <a:p>
            <a:endParaRPr lang="en-US"/>
          </a:p>
        </p:txBody>
      </p:sp>
      <p:sp>
        <p:nvSpPr>
          <p:cNvPr id="24594" name="Text Box 18"/>
          <p:cNvSpPr txBox="1">
            <a:spLocks noChangeArrowheads="1"/>
          </p:cNvSpPr>
          <p:nvPr/>
        </p:nvSpPr>
        <p:spPr bwMode="auto">
          <a:xfrm>
            <a:off x="6934200" y="2743200"/>
            <a:ext cx="10668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1-p(S)</a:t>
            </a:r>
          </a:p>
        </p:txBody>
      </p:sp>
      <p:sp>
        <p:nvSpPr>
          <p:cNvPr id="24595" name="Text Box 19"/>
          <p:cNvSpPr txBox="1">
            <a:spLocks noChangeArrowheads="1"/>
          </p:cNvSpPr>
          <p:nvPr/>
        </p:nvSpPr>
        <p:spPr bwMode="auto">
          <a:xfrm>
            <a:off x="6324600" y="2362200"/>
            <a:ext cx="914400" cy="366713"/>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altLang="en-US">
                <a:latin typeface="Times" pitchFamily="18" charset="0"/>
              </a:rPr>
              <a:t>p(L</a:t>
            </a:r>
            <a:r>
              <a:rPr lang="en-US" altLang="en-US" baseline="-25000">
                <a:latin typeface="Times" pitchFamily="18" charset="0"/>
              </a:rPr>
              <a:t>0</a:t>
            </a:r>
            <a:r>
              <a:rPr lang="en-US" altLang="en-US">
                <a:latin typeface="Times" pitchFamily="18" charset="0"/>
              </a:rPr>
              <a:t>)</a:t>
            </a:r>
          </a:p>
        </p:txBody>
      </p:sp>
    </p:spTree>
    <p:extLst>
      <p:ext uri="{BB962C8B-B14F-4D97-AF65-F5344CB8AC3E}">
        <p14:creationId xmlns:p14="http://schemas.microsoft.com/office/powerpoint/2010/main" val="244217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xfrm>
            <a:off x="0" y="228600"/>
            <a:ext cx="9144000" cy="1143000"/>
          </a:xfrm>
        </p:spPr>
        <p:txBody>
          <a:bodyPr/>
          <a:lstStyle/>
          <a:p>
            <a:pPr eaLnBrk="1" hangingPunct="1"/>
            <a:r>
              <a:rPr lang="en-US" altLang="en-US" smtClean="0"/>
              <a:t>   Bayesian Knowledge Tracing</a:t>
            </a:r>
          </a:p>
        </p:txBody>
      </p:sp>
      <p:sp>
        <p:nvSpPr>
          <p:cNvPr id="25603" name="Rectangle 5"/>
          <p:cNvSpPr>
            <a:spLocks noGrp="1" noChangeArrowheads="1"/>
          </p:cNvSpPr>
          <p:nvPr>
            <p:ph type="body" idx="1"/>
          </p:nvPr>
        </p:nvSpPr>
        <p:spPr>
          <a:noFill/>
        </p:spPr>
        <p:txBody>
          <a:bodyPr/>
          <a:lstStyle/>
          <a:p>
            <a:pPr eaLnBrk="1" hangingPunct="1"/>
            <a:r>
              <a:rPr lang="en-GB" smtClean="0"/>
              <a:t>Whenever the student has an opportunity to use a skill, the probability that the student knows the skill is updated using formulas derived from Bayes’ Theorem. </a:t>
            </a:r>
          </a:p>
        </p:txBody>
      </p:sp>
    </p:spTree>
    <p:extLst>
      <p:ext uri="{BB962C8B-B14F-4D97-AF65-F5344CB8AC3E}">
        <p14:creationId xmlns:p14="http://schemas.microsoft.com/office/powerpoint/2010/main" val="4272529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r>
              <a:rPr lang="en-GB" smtClean="0"/>
              <a:t>Formulas</a:t>
            </a:r>
            <a:endParaRPr lang="en-US" smtClean="0"/>
          </a:p>
        </p:txBody>
      </p:sp>
      <p:sp>
        <p:nvSpPr>
          <p:cNvPr id="26627" name="Rectangle 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6628" name="Rectangle 8"/>
          <p:cNvSpPr>
            <a:spLocks noChangeArrowheads="1"/>
          </p:cNvSpPr>
          <p:nvPr/>
        </p:nvSpPr>
        <p:spPr bwMode="auto">
          <a:xfrm>
            <a:off x="228600" y="87630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6629" name="Rectangle 9"/>
          <p:cNvSpPr>
            <a:spLocks noChangeArrowheads="1"/>
          </p:cNvSpPr>
          <p:nvPr/>
        </p:nvSpPr>
        <p:spPr bwMode="auto">
          <a:xfrm>
            <a:off x="228600" y="1276350"/>
            <a:ext cx="9144000" cy="0"/>
          </a:xfrm>
          <a:prstGeom prst="rect">
            <a:avLst/>
          </a:prstGeom>
          <a:noFill/>
          <a:ln w="9525">
            <a:noFill/>
            <a:miter lim="800000"/>
            <a:headEnd/>
            <a:tailEnd/>
          </a:ln>
        </p:spPr>
        <p:txBody>
          <a:bodyPr wrap="none" anchor="ctr">
            <a:spAutoFit/>
          </a:bodyPr>
          <a:lstStyle/>
          <a:p>
            <a:pPr eaLnBrk="0" hangingPunct="0"/>
            <a:endParaRPr lang="en-US"/>
          </a:p>
        </p:txBody>
      </p:sp>
      <p:pic>
        <p:nvPicPr>
          <p:cNvPr id="26630" name="Picture 1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1600200"/>
            <a:ext cx="8702675" cy="1143000"/>
          </a:xfrm>
          <a:prstGeom prst="rect">
            <a:avLst/>
          </a:prstGeom>
          <a:noFill/>
          <a:ln w="9525">
            <a:noFill/>
            <a:miter lim="800000"/>
            <a:headEnd/>
            <a:tailEnd/>
          </a:ln>
        </p:spPr>
      </p:pic>
      <p:pic>
        <p:nvPicPr>
          <p:cNvPr id="26631"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 y="3352800"/>
            <a:ext cx="8675688" cy="1090613"/>
          </a:xfrm>
          <a:prstGeom prst="rect">
            <a:avLst/>
          </a:prstGeom>
          <a:noFill/>
          <a:ln w="9525">
            <a:noFill/>
            <a:miter lim="800000"/>
            <a:headEnd/>
            <a:tailEnd/>
          </a:ln>
        </p:spPr>
      </p:pic>
      <p:pic>
        <p:nvPicPr>
          <p:cNvPr id="2663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2400" y="5086350"/>
            <a:ext cx="8858250" cy="754063"/>
          </a:xfrm>
          <a:prstGeom prst="rect">
            <a:avLst/>
          </a:prstGeom>
          <a:noFill/>
          <a:ln w="9525">
            <a:noFill/>
            <a:miter lim="800000"/>
            <a:headEnd/>
            <a:tailEnd/>
          </a:ln>
        </p:spPr>
      </p:pic>
      <p:sp>
        <p:nvSpPr>
          <p:cNvPr id="26633"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26634" name="Rectangle 14"/>
          <p:cNvSpPr>
            <a:spLocks noChangeArrowheads="1"/>
          </p:cNvSpPr>
          <p:nvPr/>
        </p:nvSpPr>
        <p:spPr bwMode="auto">
          <a:xfrm>
            <a:off x="0" y="876300"/>
            <a:ext cx="9144000" cy="0"/>
          </a:xfrm>
          <a:prstGeom prst="rect">
            <a:avLst/>
          </a:prstGeom>
          <a:noFill/>
          <a:ln w="9525">
            <a:noFill/>
            <a:miter lim="800000"/>
            <a:headEnd/>
            <a:tailEnd/>
          </a:ln>
        </p:spPr>
        <p:txBody>
          <a:bodyPr wrap="none" anchor="ctr">
            <a:spAutoFit/>
          </a:bodyPr>
          <a:lstStyle/>
          <a:p>
            <a:pPr eaLnBrk="0" hangingPunct="0"/>
            <a:r>
              <a:rPr lang="en-US" sz="900">
                <a:latin typeface="Times" pitchFamily="18" charset="0"/>
                <a:cs typeface="Times New Roman" pitchFamily="18" charset="0"/>
              </a:rPr>
              <a:t> </a:t>
            </a:r>
            <a:endParaRPr lang="en-US" sz="700"/>
          </a:p>
          <a:p>
            <a:pPr eaLnBrk="0" hangingPunct="0"/>
            <a:endParaRPr lang="en-US"/>
          </a:p>
        </p:txBody>
      </p:sp>
      <p:sp>
        <p:nvSpPr>
          <p:cNvPr id="26635" name="Rectangle 15"/>
          <p:cNvSpPr>
            <a:spLocks noChangeArrowheads="1"/>
          </p:cNvSpPr>
          <p:nvPr/>
        </p:nvSpPr>
        <p:spPr bwMode="auto">
          <a:xfrm>
            <a:off x="0" y="1276350"/>
            <a:ext cx="9144000" cy="0"/>
          </a:xfrm>
          <a:prstGeom prst="rect">
            <a:avLst/>
          </a:prstGeom>
          <a:noFill/>
          <a:ln w="9525">
            <a:noFill/>
            <a:miter lim="800000"/>
            <a:headEnd/>
            <a:tailEnd/>
          </a:ln>
        </p:spPr>
        <p:txBody>
          <a:bodyPr wrap="none" anchor="ctr">
            <a:spAutoFit/>
          </a:bodyPr>
          <a:lstStyle/>
          <a:p>
            <a:pPr eaLnBrk="0" hangingPunct="0"/>
            <a:endParaRPr lang="en-US"/>
          </a:p>
        </p:txBody>
      </p:sp>
      <p:sp>
        <p:nvSpPr>
          <p:cNvPr id="26636" name="Rectangle 16"/>
          <p:cNvSpPr>
            <a:spLocks noChangeArrowheads="1"/>
          </p:cNvSpPr>
          <p:nvPr/>
        </p:nvSpPr>
        <p:spPr bwMode="auto">
          <a:xfrm>
            <a:off x="0" y="1552575"/>
            <a:ext cx="9144000" cy="0"/>
          </a:xfrm>
          <a:prstGeom prst="rect">
            <a:avLst/>
          </a:prstGeom>
          <a:noFill/>
          <a:ln w="9525">
            <a:noFill/>
            <a:miter lim="800000"/>
            <a:headEnd/>
            <a:tailEnd/>
          </a:ln>
        </p:spPr>
        <p:txBody>
          <a:bodyPr wrap="none" anchor="ctr">
            <a:spAutoFit/>
          </a:bodyPr>
          <a:lstStyle/>
          <a:p>
            <a:pPr eaLnBrk="0" hangingPunct="0"/>
            <a:endParaRPr lang="en-US"/>
          </a:p>
        </p:txBody>
      </p:sp>
    </p:spTree>
    <p:extLst>
      <p:ext uri="{BB962C8B-B14F-4D97-AF65-F5344CB8AC3E}">
        <p14:creationId xmlns:p14="http://schemas.microsoft.com/office/powerpoint/2010/main" val="1898360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BKT</a:t>
            </a:r>
            <a:endParaRPr lang="en-US" dirty="0"/>
          </a:p>
        </p:txBody>
      </p:sp>
      <p:sp>
        <p:nvSpPr>
          <p:cNvPr id="3" name="Content Placeholder 2"/>
          <p:cNvSpPr>
            <a:spLocks noGrp="1"/>
          </p:cNvSpPr>
          <p:nvPr>
            <p:ph idx="1"/>
          </p:nvPr>
        </p:nvSpPr>
        <p:spPr/>
        <p:txBody>
          <a:bodyPr>
            <a:normAutofit/>
          </a:bodyPr>
          <a:lstStyle/>
          <a:p>
            <a:r>
              <a:rPr lang="en-US" dirty="0" smtClean="0"/>
              <a:t>Only uses first problem attempt on each item (just like PFA)</a:t>
            </a:r>
          </a:p>
          <a:p>
            <a:pPr marL="0" indent="0">
              <a:buNone/>
            </a:pPr>
            <a:endParaRPr lang="en-US" dirty="0"/>
          </a:p>
          <a:p>
            <a:r>
              <a:rPr lang="en-US" dirty="0" smtClean="0"/>
              <a:t>What are the advantages and disadvantages?</a:t>
            </a:r>
          </a:p>
          <a:p>
            <a:endParaRPr lang="en-US" dirty="0"/>
          </a:p>
          <a:p>
            <a:r>
              <a:rPr lang="en-US" dirty="0" smtClean="0"/>
              <a:t>Note that several variants to BKT break this assumption at least in part – more on that later</a:t>
            </a:r>
            <a:endParaRPr lang="en-US" dirty="0"/>
          </a:p>
        </p:txBody>
      </p:sp>
    </p:spTree>
    <p:extLst>
      <p:ext uri="{BB962C8B-B14F-4D97-AF65-F5344CB8AC3E}">
        <p14:creationId xmlns:p14="http://schemas.microsoft.com/office/powerpoint/2010/main" val="3100332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7651" name="Rectangle 5"/>
          <p:cNvSpPr>
            <a:spLocks noGrp="1" noChangeArrowheads="1"/>
          </p:cNvSpPr>
          <p:nvPr>
            <p:ph type="body" idx="1"/>
          </p:nvPr>
        </p:nvSpPr>
        <p:spPr>
          <a:noFill/>
        </p:spPr>
        <p:txBody>
          <a:bodyPr/>
          <a:lstStyle/>
          <a:p>
            <a:pPr eaLnBrk="1" hangingPunct="1"/>
            <a:r>
              <a:rPr lang="en-GB" sz="2800" smtClean="0"/>
              <a:t>How do we know if a knowledge tracing model is any good?</a:t>
            </a:r>
          </a:p>
          <a:p>
            <a:pPr eaLnBrk="1" hangingPunct="1"/>
            <a:endParaRPr lang="en-GB" sz="2800" smtClean="0"/>
          </a:p>
          <a:p>
            <a:pPr eaLnBrk="1" hangingPunct="1"/>
            <a:r>
              <a:rPr lang="en-GB" sz="2800" smtClean="0"/>
              <a:t>Our primary goal is to predict </a:t>
            </a:r>
            <a:r>
              <a:rPr lang="en-GB" sz="2800" b="1" i="1" smtClean="0"/>
              <a:t>knowledge</a:t>
            </a:r>
          </a:p>
          <a:p>
            <a:pPr eaLnBrk="1" hangingPunct="1"/>
            <a:endParaRPr lang="en-GB" sz="2800" b="1" i="1" smtClean="0"/>
          </a:p>
        </p:txBody>
      </p:sp>
    </p:spTree>
    <p:extLst>
      <p:ext uri="{BB962C8B-B14F-4D97-AF65-F5344CB8AC3E}">
        <p14:creationId xmlns:p14="http://schemas.microsoft.com/office/powerpoint/2010/main" val="2223574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8675" name="Rectangle 5"/>
          <p:cNvSpPr>
            <a:spLocks noGrp="1" noChangeArrowheads="1"/>
          </p:cNvSpPr>
          <p:nvPr>
            <p:ph type="body" idx="1"/>
          </p:nvPr>
        </p:nvSpPr>
        <p:spPr>
          <a:noFill/>
        </p:spPr>
        <p:txBody>
          <a:bodyPr/>
          <a:lstStyle/>
          <a:p>
            <a:pPr eaLnBrk="1" hangingPunct="1"/>
            <a:r>
              <a:rPr lang="en-GB" sz="2800" smtClean="0"/>
              <a:t>How do we know if a knowledge tracing model is any good?</a:t>
            </a:r>
          </a:p>
          <a:p>
            <a:pPr eaLnBrk="1" hangingPunct="1"/>
            <a:endParaRPr lang="en-GB" sz="2800" smtClean="0"/>
          </a:p>
          <a:p>
            <a:pPr eaLnBrk="1" hangingPunct="1"/>
            <a:r>
              <a:rPr lang="en-GB" sz="2800" smtClean="0"/>
              <a:t>Our primary goal is to predict </a:t>
            </a:r>
            <a:r>
              <a:rPr lang="en-GB" sz="2800" b="1" i="1" smtClean="0"/>
              <a:t>knowledge</a:t>
            </a:r>
          </a:p>
          <a:p>
            <a:pPr eaLnBrk="1" hangingPunct="1"/>
            <a:endParaRPr lang="en-GB" sz="2800" b="1" i="1" smtClean="0"/>
          </a:p>
          <a:p>
            <a:pPr eaLnBrk="1" hangingPunct="1"/>
            <a:r>
              <a:rPr lang="en-GB" sz="2800" smtClean="0"/>
              <a:t>But knowledge is a latent trait</a:t>
            </a:r>
          </a:p>
          <a:p>
            <a:pPr eaLnBrk="1" hangingPunct="1">
              <a:buFont typeface="Arial" pitchFamily="34" charset="0"/>
              <a:buNone/>
            </a:pPr>
            <a:endParaRPr lang="en-GB" sz="2800" b="1" i="1" smtClean="0"/>
          </a:p>
        </p:txBody>
      </p:sp>
    </p:spTree>
    <p:extLst>
      <p:ext uri="{BB962C8B-B14F-4D97-AF65-F5344CB8AC3E}">
        <p14:creationId xmlns:p14="http://schemas.microsoft.com/office/powerpoint/2010/main" val="3390551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29699" name="Rectangle 5"/>
          <p:cNvSpPr>
            <a:spLocks noGrp="1" noChangeArrowheads="1"/>
          </p:cNvSpPr>
          <p:nvPr>
            <p:ph type="body" idx="1"/>
          </p:nvPr>
        </p:nvSpPr>
        <p:spPr>
          <a:xfrm>
            <a:off x="457200" y="1600200"/>
            <a:ext cx="8229600" cy="5029200"/>
          </a:xfrm>
          <a:solidFill>
            <a:schemeClr val="bg1"/>
          </a:solidFill>
        </p:spPr>
        <p:txBody>
          <a:bodyPr/>
          <a:lstStyle/>
          <a:p>
            <a:pPr eaLnBrk="1" hangingPunct="1"/>
            <a:r>
              <a:rPr lang="en-GB" sz="2800" smtClean="0"/>
              <a:t>How do we know if a knowledge tracing model is any good?</a:t>
            </a:r>
          </a:p>
          <a:p>
            <a:pPr eaLnBrk="1" hangingPunct="1"/>
            <a:endParaRPr lang="en-GB" sz="2800" smtClean="0"/>
          </a:p>
          <a:p>
            <a:pPr eaLnBrk="1" hangingPunct="1"/>
            <a:r>
              <a:rPr lang="en-GB" sz="2800" smtClean="0"/>
              <a:t>Our primary goal is to predict </a:t>
            </a:r>
            <a:r>
              <a:rPr lang="en-GB" sz="2800" b="1" i="1" smtClean="0"/>
              <a:t>knowledge</a:t>
            </a:r>
          </a:p>
          <a:p>
            <a:pPr eaLnBrk="1" hangingPunct="1"/>
            <a:endParaRPr lang="en-GB" sz="2800" b="1" i="1" smtClean="0"/>
          </a:p>
          <a:p>
            <a:pPr eaLnBrk="1" hangingPunct="1"/>
            <a:r>
              <a:rPr lang="en-GB" sz="2800" smtClean="0"/>
              <a:t>But knowledge is a latent trait</a:t>
            </a:r>
          </a:p>
          <a:p>
            <a:pPr eaLnBrk="1" hangingPunct="1"/>
            <a:endParaRPr lang="en-GB" sz="2800" b="1" i="1" smtClean="0"/>
          </a:p>
          <a:p>
            <a:pPr eaLnBrk="1" hangingPunct="1"/>
            <a:r>
              <a:rPr lang="en-GB" sz="2800" smtClean="0"/>
              <a:t>But we can check those knowledge predictions by checking how well the model predicts </a:t>
            </a:r>
            <a:r>
              <a:rPr lang="en-GB" sz="2800" b="1" i="1" smtClean="0"/>
              <a:t>performance</a:t>
            </a:r>
            <a:endParaRPr lang="en-GB" sz="2800" smtClean="0"/>
          </a:p>
        </p:txBody>
      </p:sp>
    </p:spTree>
    <p:extLst>
      <p:ext uri="{BB962C8B-B14F-4D97-AF65-F5344CB8AC3E}">
        <p14:creationId xmlns:p14="http://schemas.microsoft.com/office/powerpoint/2010/main" val="2266837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title"/>
          </p:nvPr>
        </p:nvSpPr>
        <p:spPr>
          <a:xfrm>
            <a:off x="0" y="228600"/>
            <a:ext cx="9144000" cy="1143000"/>
          </a:xfrm>
        </p:spPr>
        <p:txBody>
          <a:bodyPr/>
          <a:lstStyle/>
          <a:p>
            <a:pPr eaLnBrk="1" hangingPunct="1"/>
            <a:r>
              <a:rPr lang="en-US" altLang="en-US" smtClean="0"/>
              <a:t>  Fitting a Knowledge-Tracing Model</a:t>
            </a:r>
          </a:p>
        </p:txBody>
      </p:sp>
      <p:sp>
        <p:nvSpPr>
          <p:cNvPr id="30723" name="Rectangle 5"/>
          <p:cNvSpPr>
            <a:spLocks noGrp="1" noChangeArrowheads="1"/>
          </p:cNvSpPr>
          <p:nvPr>
            <p:ph type="body" idx="1"/>
          </p:nvPr>
        </p:nvSpPr>
        <p:spPr>
          <a:noFill/>
        </p:spPr>
        <p:txBody>
          <a:bodyPr/>
          <a:lstStyle/>
          <a:p>
            <a:pPr eaLnBrk="1" hangingPunct="1"/>
            <a:r>
              <a:rPr lang="en-GB" smtClean="0"/>
              <a:t>In principle, any set of four parameters can be used by knowledge-tracing</a:t>
            </a:r>
          </a:p>
          <a:p>
            <a:pPr eaLnBrk="1" hangingPunct="1"/>
            <a:endParaRPr lang="en-GB" smtClean="0"/>
          </a:p>
          <a:p>
            <a:pPr eaLnBrk="1" hangingPunct="1"/>
            <a:r>
              <a:rPr lang="en-GB" smtClean="0"/>
              <a:t>But parameters that predict student performance better are preferred</a:t>
            </a:r>
          </a:p>
        </p:txBody>
      </p:sp>
    </p:spTree>
    <p:extLst>
      <p:ext uri="{BB962C8B-B14F-4D97-AF65-F5344CB8AC3E}">
        <p14:creationId xmlns:p14="http://schemas.microsoft.com/office/powerpoint/2010/main" val="358486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title"/>
          </p:nvPr>
        </p:nvSpPr>
        <p:spPr>
          <a:xfrm>
            <a:off x="0" y="228600"/>
            <a:ext cx="9144000" cy="1143000"/>
          </a:xfrm>
        </p:spPr>
        <p:txBody>
          <a:bodyPr/>
          <a:lstStyle/>
          <a:p>
            <a:pPr eaLnBrk="1" hangingPunct="1"/>
            <a:r>
              <a:rPr lang="en-US" altLang="en-US" smtClean="0"/>
              <a:t>  Knowledge Tracing</a:t>
            </a:r>
          </a:p>
        </p:txBody>
      </p:sp>
      <p:sp>
        <p:nvSpPr>
          <p:cNvPr id="31747" name="Rectangle 5"/>
          <p:cNvSpPr>
            <a:spLocks noGrp="1" noChangeArrowheads="1"/>
          </p:cNvSpPr>
          <p:nvPr>
            <p:ph type="body" idx="1"/>
          </p:nvPr>
        </p:nvSpPr>
        <p:spPr>
          <a:xfrm>
            <a:off x="457200" y="1600200"/>
            <a:ext cx="8229600" cy="5029200"/>
          </a:xfrm>
          <a:solidFill>
            <a:schemeClr val="bg1"/>
          </a:solidFill>
        </p:spPr>
        <p:txBody>
          <a:bodyPr/>
          <a:lstStyle/>
          <a:p>
            <a:pPr eaLnBrk="1" hangingPunct="1"/>
            <a:r>
              <a:rPr lang="en-GB" sz="2800" dirty="0" smtClean="0"/>
              <a:t>So, we pick the knowledge tracing parameters that best predict performance</a:t>
            </a:r>
          </a:p>
          <a:p>
            <a:pPr eaLnBrk="1" hangingPunct="1"/>
            <a:endParaRPr lang="en-GB" sz="2800" dirty="0" smtClean="0"/>
          </a:p>
          <a:p>
            <a:pPr eaLnBrk="1" hangingPunct="1"/>
            <a:r>
              <a:rPr lang="en-GB" sz="2800" dirty="0" smtClean="0"/>
              <a:t>Defined as whether a student’s action will be correct or wrong at a given time</a:t>
            </a:r>
          </a:p>
          <a:p>
            <a:pPr eaLnBrk="1" hangingPunct="1">
              <a:buNone/>
            </a:pPr>
            <a:endParaRPr lang="en-GB" sz="2800" dirty="0" smtClean="0"/>
          </a:p>
        </p:txBody>
      </p:sp>
    </p:spTree>
    <p:extLst>
      <p:ext uri="{BB962C8B-B14F-4D97-AF65-F5344CB8AC3E}">
        <p14:creationId xmlns:p14="http://schemas.microsoft.com/office/powerpoint/2010/main" val="403660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solidFill>
                  <a:srgbClr val="FF0000"/>
                </a:solidFill>
              </a:rPr>
              <a:t>Bayesian Knowledge Tracing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Methods</a:t>
            </a:r>
            <a:endParaRPr lang="en-US" dirty="0"/>
          </a:p>
        </p:txBody>
      </p:sp>
      <p:sp>
        <p:nvSpPr>
          <p:cNvPr id="3" name="Content Placeholder 2"/>
          <p:cNvSpPr>
            <a:spLocks noGrp="1"/>
          </p:cNvSpPr>
          <p:nvPr>
            <p:ph idx="1"/>
          </p:nvPr>
        </p:nvSpPr>
        <p:spPr/>
        <p:txBody>
          <a:bodyPr/>
          <a:lstStyle/>
          <a:p>
            <a:r>
              <a:rPr lang="en-US" dirty="0" smtClean="0"/>
              <a:t>There are many fit methods</a:t>
            </a:r>
          </a:p>
          <a:p>
            <a:endParaRPr lang="en-US" dirty="0"/>
          </a:p>
          <a:p>
            <a:r>
              <a:rPr lang="en-US" dirty="0" smtClean="0"/>
              <a:t>Before we go into them in detail, let’s discuss the homework solutions</a:t>
            </a:r>
            <a:endParaRPr lang="en-US" dirty="0"/>
          </a:p>
        </p:txBody>
      </p:sp>
    </p:spTree>
    <p:extLst>
      <p:ext uri="{BB962C8B-B14F-4D97-AF65-F5344CB8AC3E}">
        <p14:creationId xmlns:p14="http://schemas.microsoft.com/office/powerpoint/2010/main" val="1853063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Solutions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0977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Sweet’s BKT Solution</a:t>
            </a:r>
            <a:endParaRPr lang="en-US" dirty="0"/>
          </a:p>
        </p:txBody>
      </p:sp>
      <p:sp>
        <p:nvSpPr>
          <p:cNvPr id="3" name="Content Placeholder 2"/>
          <p:cNvSpPr>
            <a:spLocks noGrp="1"/>
          </p:cNvSpPr>
          <p:nvPr>
            <p:ph idx="1"/>
          </p:nvPr>
        </p:nvSpPr>
        <p:spPr/>
        <p:txBody>
          <a:bodyPr/>
          <a:lstStyle/>
          <a:p>
            <a:r>
              <a:rPr lang="en-US" dirty="0" smtClean="0"/>
              <a:t>Sweet, can you please talk us through your spreadsheet?</a:t>
            </a:r>
            <a:endParaRPr lang="en-US" dirty="0"/>
          </a:p>
          <a:p>
            <a:endParaRPr lang="en-US" dirty="0" smtClean="0"/>
          </a:p>
          <a:p>
            <a:r>
              <a:rPr lang="en-US" dirty="0" smtClean="0"/>
              <a:t>Also, tell us (but no need to show us) how you computed the parameter values</a:t>
            </a:r>
            <a:endParaRPr lang="en-US" dirty="0"/>
          </a:p>
        </p:txBody>
      </p:sp>
    </p:spTree>
    <p:extLst>
      <p:ext uri="{BB962C8B-B14F-4D97-AF65-F5344CB8AC3E}">
        <p14:creationId xmlns:p14="http://schemas.microsoft.com/office/powerpoint/2010/main" val="3043910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Zak’s BKT Solution</a:t>
            </a:r>
            <a:endParaRPr lang="en-US" dirty="0"/>
          </a:p>
        </p:txBody>
      </p:sp>
      <p:sp>
        <p:nvSpPr>
          <p:cNvPr id="3" name="Content Placeholder 2"/>
          <p:cNvSpPr>
            <a:spLocks noGrp="1"/>
          </p:cNvSpPr>
          <p:nvPr>
            <p:ph idx="1"/>
          </p:nvPr>
        </p:nvSpPr>
        <p:spPr/>
        <p:txBody>
          <a:bodyPr/>
          <a:lstStyle/>
          <a:p>
            <a:r>
              <a:rPr lang="en-US" dirty="0" smtClean="0"/>
              <a:t>Zak got the exact same parameter values as Sweet did</a:t>
            </a:r>
          </a:p>
          <a:p>
            <a:endParaRPr lang="en-US" dirty="0"/>
          </a:p>
          <a:p>
            <a:r>
              <a:rPr lang="en-US" dirty="0" smtClean="0"/>
              <a:t>Zak, why did this happen?</a:t>
            </a:r>
            <a:endParaRPr lang="en-US" dirty="0"/>
          </a:p>
        </p:txBody>
      </p:sp>
    </p:spTree>
    <p:extLst>
      <p:ext uri="{BB962C8B-B14F-4D97-AF65-F5344CB8AC3E}">
        <p14:creationId xmlns:p14="http://schemas.microsoft.com/office/powerpoint/2010/main" val="3210497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Goodness</a:t>
            </a:r>
            <a:endParaRPr lang="en-US" dirty="0"/>
          </a:p>
        </p:txBody>
      </p:sp>
      <p:sp>
        <p:nvSpPr>
          <p:cNvPr id="3" name="Content Placeholder 2"/>
          <p:cNvSpPr>
            <a:spLocks noGrp="1"/>
          </p:cNvSpPr>
          <p:nvPr>
            <p:ph idx="1"/>
          </p:nvPr>
        </p:nvSpPr>
        <p:spPr/>
        <p:txBody>
          <a:bodyPr/>
          <a:lstStyle/>
          <a:p>
            <a:r>
              <a:rPr lang="en-US" dirty="0" smtClean="0"/>
              <a:t>Zak PFA 12,122.77 		(dummy values)</a:t>
            </a:r>
          </a:p>
          <a:p>
            <a:r>
              <a:rPr lang="en-US" dirty="0" smtClean="0"/>
              <a:t>Sweet PFA 10,896.09	(fit in </a:t>
            </a:r>
            <a:r>
              <a:rPr lang="en-US" dirty="0" err="1" smtClean="0"/>
              <a:t>Matlab</a:t>
            </a:r>
            <a:r>
              <a:rPr lang="en-US" dirty="0" smtClean="0"/>
              <a:t>)</a:t>
            </a:r>
          </a:p>
          <a:p>
            <a:r>
              <a:rPr lang="en-US" dirty="0" smtClean="0"/>
              <a:t>Sweet BKT 8140.995</a:t>
            </a:r>
          </a:p>
          <a:p>
            <a:r>
              <a:rPr lang="en-US" dirty="0" smtClean="0"/>
              <a:t>Zak BKT 8140.995</a:t>
            </a:r>
          </a:p>
          <a:p>
            <a:pPr marL="0" indent="0">
              <a:buNone/>
            </a:pPr>
            <a:endParaRPr lang="en-US" dirty="0"/>
          </a:p>
        </p:txBody>
      </p:sp>
    </p:spTree>
    <p:extLst>
      <p:ext uri="{BB962C8B-B14F-4D97-AF65-F5344CB8AC3E}">
        <p14:creationId xmlns:p14="http://schemas.microsoft.com/office/powerpoint/2010/main" val="3568870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a:t>
            </a:r>
            <a:endParaRPr lang="en-US" dirty="0"/>
          </a:p>
        </p:txBody>
      </p:sp>
      <p:sp>
        <p:nvSpPr>
          <p:cNvPr id="3" name="Content Placeholder 2"/>
          <p:cNvSpPr>
            <a:spLocks noGrp="1"/>
          </p:cNvSpPr>
          <p:nvPr>
            <p:ph idx="1"/>
          </p:nvPr>
        </p:nvSpPr>
        <p:spPr/>
        <p:txBody>
          <a:bodyPr/>
          <a:lstStyle/>
          <a:p>
            <a:r>
              <a:rPr lang="en-US" dirty="0" smtClean="0"/>
              <a:t>Why might BKT have worked better than PFA?</a:t>
            </a:r>
            <a:endParaRPr lang="en-US" dirty="0"/>
          </a:p>
        </p:txBody>
      </p:sp>
    </p:spTree>
    <p:extLst>
      <p:ext uri="{BB962C8B-B14F-4D97-AF65-F5344CB8AC3E}">
        <p14:creationId xmlns:p14="http://schemas.microsoft.com/office/powerpoint/2010/main" val="701131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 issues</a:t>
            </a:r>
            <a:endParaRPr lang="en-US" dirty="0"/>
          </a:p>
        </p:txBody>
      </p:sp>
      <p:sp>
        <p:nvSpPr>
          <p:cNvPr id="3" name="Content Placeholder 2"/>
          <p:cNvSpPr>
            <a:spLocks noGrp="1"/>
          </p:cNvSpPr>
          <p:nvPr>
            <p:ph idx="1"/>
          </p:nvPr>
        </p:nvSpPr>
        <p:spPr/>
        <p:txBody>
          <a:bodyPr/>
          <a:lstStyle/>
          <a:p>
            <a:r>
              <a:rPr lang="en-US" dirty="0" smtClean="0"/>
              <a:t>Several folks had Excel crashing issues on this assignment</a:t>
            </a:r>
          </a:p>
          <a:p>
            <a:endParaRPr lang="en-US" dirty="0"/>
          </a:p>
          <a:p>
            <a:r>
              <a:rPr lang="en-US" dirty="0" smtClean="0"/>
              <a:t>Anyone want to discuss the problems you had?</a:t>
            </a:r>
          </a:p>
          <a:p>
            <a:endParaRPr lang="en-US" dirty="0"/>
          </a:p>
          <a:p>
            <a:r>
              <a:rPr lang="en-US" dirty="0" smtClean="0"/>
              <a:t>We can discuss how to fix them</a:t>
            </a:r>
          </a:p>
        </p:txBody>
      </p:sp>
    </p:spTree>
    <p:extLst>
      <p:ext uri="{BB962C8B-B14F-4D97-AF65-F5344CB8AC3E}">
        <p14:creationId xmlns:p14="http://schemas.microsoft.com/office/powerpoint/2010/main" val="2059305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 Methods</a:t>
            </a:r>
            <a:endParaRPr lang="en-US" dirty="0"/>
          </a:p>
        </p:txBody>
      </p:sp>
      <p:sp>
        <p:nvSpPr>
          <p:cNvPr id="3" name="Content Placeholder 2"/>
          <p:cNvSpPr>
            <a:spLocks noGrp="1"/>
          </p:cNvSpPr>
          <p:nvPr>
            <p:ph idx="1"/>
          </p:nvPr>
        </p:nvSpPr>
        <p:spPr/>
        <p:txBody>
          <a:bodyPr/>
          <a:lstStyle/>
          <a:p>
            <a:r>
              <a:rPr lang="en-US" dirty="0" smtClean="0"/>
              <a:t>Hill-Climbing</a:t>
            </a:r>
          </a:p>
          <a:p>
            <a:r>
              <a:rPr lang="en-US" dirty="0" smtClean="0"/>
              <a:t>Hill-Climbing (Randomized Restart)</a:t>
            </a:r>
          </a:p>
          <a:p>
            <a:r>
              <a:rPr lang="en-US" dirty="0" smtClean="0"/>
              <a:t>Iterative Gradient Descent (and variants)</a:t>
            </a:r>
          </a:p>
          <a:p>
            <a:r>
              <a:rPr lang="en-US" dirty="0" smtClean="0"/>
              <a:t>Expectation Maximization (and variants)</a:t>
            </a:r>
          </a:p>
          <a:p>
            <a:r>
              <a:rPr lang="en-US" dirty="0" smtClean="0"/>
              <a:t>Brute Force/Grid Search</a:t>
            </a:r>
            <a:endParaRPr lang="en-US" dirty="0"/>
          </a:p>
        </p:txBody>
      </p:sp>
    </p:spTree>
    <p:extLst>
      <p:ext uri="{BB962C8B-B14F-4D97-AF65-F5344CB8AC3E}">
        <p14:creationId xmlns:p14="http://schemas.microsoft.com/office/powerpoint/2010/main" val="2707980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Hill-Climbing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simplest space search algorithm</a:t>
            </a:r>
          </a:p>
          <a:p>
            <a:endParaRPr lang="en-US" dirty="0"/>
          </a:p>
          <a:p>
            <a:r>
              <a:rPr lang="en-US" dirty="0" smtClean="0"/>
              <a:t>Start from some choice of parameter values</a:t>
            </a:r>
          </a:p>
          <a:p>
            <a:endParaRPr lang="en-US" dirty="0"/>
          </a:p>
          <a:p>
            <a:r>
              <a:rPr lang="en-US" dirty="0" smtClean="0"/>
              <a:t>Try moving some parameter value in either direction by some amount</a:t>
            </a:r>
          </a:p>
          <a:p>
            <a:pPr lvl="1"/>
            <a:r>
              <a:rPr lang="en-US" dirty="0" smtClean="0"/>
              <a:t>If the model gets better, keep moving in the same direction by the same amount until it stops getting better</a:t>
            </a:r>
          </a:p>
          <a:p>
            <a:pPr lvl="2"/>
            <a:r>
              <a:rPr lang="en-US" dirty="0" smtClean="0"/>
              <a:t>Then you can try moving by a smaller amount </a:t>
            </a:r>
          </a:p>
          <a:p>
            <a:pPr lvl="1"/>
            <a:r>
              <a:rPr lang="en-US" dirty="0" smtClean="0"/>
              <a:t>If the model gets worse, try the opposite direction</a:t>
            </a:r>
            <a:endParaRPr lang="en-US" dirty="0"/>
          </a:p>
        </p:txBody>
      </p:sp>
    </p:spTree>
    <p:extLst>
      <p:ext uri="{BB962C8B-B14F-4D97-AF65-F5344CB8AC3E}">
        <p14:creationId xmlns:p14="http://schemas.microsoft.com/office/powerpoint/2010/main" val="8190182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Hill-Climbing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Vulnerable to Local Minima</a:t>
            </a:r>
          </a:p>
          <a:p>
            <a:pPr lvl="1"/>
            <a:r>
              <a:rPr lang="en-US" dirty="0" smtClean="0"/>
              <a:t>a point in the data space where no move makes your model better</a:t>
            </a:r>
          </a:p>
          <a:p>
            <a:pPr lvl="1"/>
            <a:r>
              <a:rPr lang="en-US" dirty="0" smtClean="0"/>
              <a:t>but there is some other point in the data space that *is* better</a:t>
            </a:r>
          </a:p>
          <a:p>
            <a:pPr lvl="1"/>
            <a:endParaRPr lang="en-US" dirty="0"/>
          </a:p>
          <a:p>
            <a:r>
              <a:rPr lang="en-US" dirty="0" smtClean="0"/>
              <a:t>Unclear if this is a problem for BKT</a:t>
            </a:r>
          </a:p>
          <a:p>
            <a:pPr lvl="1"/>
            <a:r>
              <a:rPr lang="en-US" dirty="0" smtClean="0"/>
              <a:t>IGD (which is a variant on hill-climbing) typically does worse than Brute Force (Baker et al., 2008)</a:t>
            </a:r>
          </a:p>
          <a:p>
            <a:pPr lvl="1"/>
            <a:r>
              <a:rPr lang="en-US" dirty="0" smtClean="0"/>
              <a:t>Pardos et al. (2010) did not find evidence for local minima (but with simulated data)</a:t>
            </a:r>
          </a:p>
          <a:p>
            <a:endParaRPr lang="en-US" dirty="0"/>
          </a:p>
        </p:txBody>
      </p:sp>
    </p:spTree>
    <p:extLst>
      <p:ext uri="{BB962C8B-B14F-4D97-AF65-F5344CB8AC3E}">
        <p14:creationId xmlns:p14="http://schemas.microsoft.com/office/powerpoint/2010/main" val="385965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BKT differ from PFA?</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21086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Pardos et al., 2010</a:t>
            </a:r>
            <a:endParaRPr lang="en-US" dirty="0"/>
          </a:p>
        </p:txBody>
      </p:sp>
      <p:sp>
        <p:nvSpPr>
          <p:cNvPr id="3" name="Content Placeholder 2"/>
          <p:cNvSpPr>
            <a:spLocks noGrp="1"/>
          </p:cNvSpPr>
          <p:nvPr>
            <p:ph idx="1"/>
          </p:nvPr>
        </p:nvSpPr>
        <p:spPr/>
        <p:txBody>
          <a:bodyPr/>
          <a:lstStyle/>
          <a:p>
            <a:endParaRPr lang="en-US"/>
          </a:p>
        </p:txBody>
      </p:sp>
      <p:pic>
        <p:nvPicPr>
          <p:cNvPr id="4" name="Picture 3" descr="KT_converge_2d.emf"/>
          <p:cNvPicPr>
            <a:picLocks noChangeAspect="1"/>
          </p:cNvPicPr>
          <p:nvPr/>
        </p:nvPicPr>
        <p:blipFill>
          <a:blip r:embed="rId2" cstate="print"/>
          <a:srcRect l="7619" t="3955" r="8381" b="3955"/>
          <a:stretch>
            <a:fillRect/>
          </a:stretch>
        </p:blipFill>
        <p:spPr>
          <a:xfrm>
            <a:off x="1219200" y="1676400"/>
            <a:ext cx="5947423" cy="5031203"/>
          </a:xfrm>
          <a:prstGeom prst="rect">
            <a:avLst/>
          </a:prstGeom>
        </p:spPr>
      </p:pic>
    </p:spTree>
    <p:extLst>
      <p:ext uri="{BB962C8B-B14F-4D97-AF65-F5344CB8AC3E}">
        <p14:creationId xmlns:p14="http://schemas.microsoft.com/office/powerpoint/2010/main" val="284264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Hill-Climbing</a:t>
            </a:r>
            <a:endParaRPr lang="en-US" dirty="0"/>
          </a:p>
        </p:txBody>
      </p:sp>
      <p:sp>
        <p:nvSpPr>
          <p:cNvPr id="3" name="Content Placeholder 2"/>
          <p:cNvSpPr>
            <a:spLocks noGrp="1"/>
          </p:cNvSpPr>
          <p:nvPr>
            <p:ph idx="1"/>
          </p:nvPr>
        </p:nvSpPr>
        <p:spPr/>
        <p:txBody>
          <a:bodyPr/>
          <a:lstStyle/>
          <a:p>
            <a:r>
              <a:rPr lang="en-US" dirty="0" smtClean="0"/>
              <a:t>On assignment data set</a:t>
            </a:r>
          </a:p>
          <a:p>
            <a:endParaRPr lang="en-US" dirty="0"/>
          </a:p>
          <a:p>
            <a:r>
              <a:rPr lang="en-US" dirty="0" smtClean="0"/>
              <a:t>For one skill</a:t>
            </a:r>
          </a:p>
          <a:p>
            <a:endParaRPr lang="en-US" dirty="0"/>
          </a:p>
          <a:p>
            <a:r>
              <a:rPr lang="en-US" dirty="0" smtClean="0"/>
              <a:t>Let’s use 0.1 as the starting point for all four parameters</a:t>
            </a:r>
            <a:endParaRPr lang="en-US" dirty="0"/>
          </a:p>
        </p:txBody>
      </p:sp>
    </p:spTree>
    <p:extLst>
      <p:ext uri="{BB962C8B-B14F-4D97-AF65-F5344CB8AC3E}">
        <p14:creationId xmlns:p14="http://schemas.microsoft.com/office/powerpoint/2010/main" val="3530027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Hill-Climbing with Randomized Restart</a:t>
            </a:r>
            <a:endParaRPr lang="en-US" dirty="0"/>
          </a:p>
        </p:txBody>
      </p:sp>
      <p:sp>
        <p:nvSpPr>
          <p:cNvPr id="3" name="Content Placeholder 2"/>
          <p:cNvSpPr>
            <a:spLocks noGrp="1"/>
          </p:cNvSpPr>
          <p:nvPr>
            <p:ph idx="1"/>
          </p:nvPr>
        </p:nvSpPr>
        <p:spPr/>
        <p:txBody>
          <a:bodyPr>
            <a:normAutofit/>
          </a:bodyPr>
          <a:lstStyle/>
          <a:p>
            <a:r>
              <a:rPr lang="en-US" dirty="0" smtClean="0"/>
              <a:t>One way of addressing local minima is to run the algorithms with randomly selected different initial parameter values</a:t>
            </a:r>
            <a:endParaRPr lang="en-US" dirty="0"/>
          </a:p>
        </p:txBody>
      </p:sp>
    </p:spTree>
    <p:extLst>
      <p:ext uri="{BB962C8B-B14F-4D97-AF65-F5344CB8AC3E}">
        <p14:creationId xmlns:p14="http://schemas.microsoft.com/office/powerpoint/2010/main" val="195673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Hill-Climbing</a:t>
            </a:r>
            <a:endParaRPr lang="en-US" dirty="0"/>
          </a:p>
        </p:txBody>
      </p:sp>
      <p:sp>
        <p:nvSpPr>
          <p:cNvPr id="3" name="Content Placeholder 2"/>
          <p:cNvSpPr>
            <a:spLocks noGrp="1"/>
          </p:cNvSpPr>
          <p:nvPr>
            <p:ph idx="1"/>
          </p:nvPr>
        </p:nvSpPr>
        <p:spPr/>
        <p:txBody>
          <a:bodyPr/>
          <a:lstStyle/>
          <a:p>
            <a:r>
              <a:rPr lang="en-US" dirty="0" smtClean="0"/>
              <a:t>On assignment data set</a:t>
            </a:r>
          </a:p>
          <a:p>
            <a:endParaRPr lang="en-US" dirty="0"/>
          </a:p>
          <a:p>
            <a:r>
              <a:rPr lang="en-US" dirty="0" smtClean="0"/>
              <a:t>For one skill</a:t>
            </a:r>
          </a:p>
          <a:p>
            <a:endParaRPr lang="en-US" dirty="0"/>
          </a:p>
          <a:p>
            <a:r>
              <a:rPr lang="en-US" dirty="0" smtClean="0"/>
              <a:t>Let’s run four times with different randomly selected parameters</a:t>
            </a:r>
            <a:endParaRPr lang="en-US" dirty="0"/>
          </a:p>
        </p:txBody>
      </p:sp>
    </p:spTree>
    <p:extLst>
      <p:ext uri="{BB962C8B-B14F-4D97-AF65-F5344CB8AC3E}">
        <p14:creationId xmlns:p14="http://schemas.microsoft.com/office/powerpoint/2010/main" val="2337076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Gradient Descent</a:t>
            </a:r>
            <a:endParaRPr lang="en-US" dirty="0"/>
          </a:p>
        </p:txBody>
      </p:sp>
      <p:sp>
        <p:nvSpPr>
          <p:cNvPr id="3" name="Content Placeholder 2"/>
          <p:cNvSpPr>
            <a:spLocks noGrp="1"/>
          </p:cNvSpPr>
          <p:nvPr>
            <p:ph idx="1"/>
          </p:nvPr>
        </p:nvSpPr>
        <p:spPr/>
        <p:txBody>
          <a:bodyPr/>
          <a:lstStyle/>
          <a:p>
            <a:r>
              <a:rPr lang="en-US" dirty="0" smtClean="0"/>
              <a:t>Find which set of parameters and step size (may be different for different parameters) leads to the best improvement</a:t>
            </a:r>
          </a:p>
          <a:p>
            <a:endParaRPr lang="en-US" dirty="0"/>
          </a:p>
          <a:p>
            <a:r>
              <a:rPr lang="en-US" dirty="0" smtClean="0"/>
              <a:t>Use that </a:t>
            </a:r>
            <a:r>
              <a:rPr lang="en-US" dirty="0"/>
              <a:t>set of parameters and step </a:t>
            </a:r>
            <a:r>
              <a:rPr lang="en-US" dirty="0" smtClean="0"/>
              <a:t>size</a:t>
            </a:r>
          </a:p>
          <a:p>
            <a:endParaRPr lang="en-US" dirty="0"/>
          </a:p>
          <a:p>
            <a:r>
              <a:rPr lang="en-US" dirty="0" smtClean="0"/>
              <a:t>Repeat</a:t>
            </a:r>
            <a:endParaRPr lang="en-US" dirty="0"/>
          </a:p>
        </p:txBody>
      </p:sp>
    </p:spTree>
    <p:extLst>
      <p:ext uri="{BB962C8B-B14F-4D97-AF65-F5344CB8AC3E}">
        <p14:creationId xmlns:p14="http://schemas.microsoft.com/office/powerpoint/2010/main" val="4055283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Conjugate Gradient Descent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Variant of Iterative Gradient Descent (used by Albert Corbett and Excel)</a:t>
            </a:r>
          </a:p>
          <a:p>
            <a:endParaRPr lang="en-US" dirty="0"/>
          </a:p>
          <a:p>
            <a:r>
              <a:rPr lang="en-US" dirty="0" smtClean="0"/>
              <a:t>Rather complex to explain</a:t>
            </a:r>
          </a:p>
          <a:p>
            <a:endParaRPr lang="en-US" dirty="0"/>
          </a:p>
          <a:p>
            <a:r>
              <a:rPr lang="en-US" dirty="0"/>
              <a:t>“I assume that you have taken a ﬁrst course in linear algebra, and that you have a solid </a:t>
            </a:r>
            <a:r>
              <a:rPr lang="en-US" dirty="0" smtClean="0"/>
              <a:t>understanding of </a:t>
            </a:r>
            <a:r>
              <a:rPr lang="en-US" dirty="0"/>
              <a:t>matrix multiplication and linear </a:t>
            </a:r>
            <a:r>
              <a:rPr lang="en-US" dirty="0" smtClean="0"/>
              <a:t>independence” – J.G. </a:t>
            </a:r>
            <a:r>
              <a:rPr lang="en-US" dirty="0" err="1" smtClean="0"/>
              <a:t>Shewchuk</a:t>
            </a:r>
            <a:r>
              <a:rPr lang="en-US" dirty="0" smtClean="0"/>
              <a:t>, </a:t>
            </a:r>
            <a:r>
              <a:rPr lang="en-US" i="1" dirty="0" smtClean="0"/>
              <a:t>An Introduction to the Conjugate Gradient Method Without the Agonizing Pain. (</a:t>
            </a:r>
            <a:r>
              <a:rPr lang="en-US" dirty="0" smtClean="0"/>
              <a:t>p. 5 of 58)</a:t>
            </a:r>
            <a:endParaRPr lang="en-US" dirty="0"/>
          </a:p>
        </p:txBody>
      </p:sp>
    </p:spTree>
    <p:extLst>
      <p:ext uri="{BB962C8B-B14F-4D97-AF65-F5344CB8AC3E}">
        <p14:creationId xmlns:p14="http://schemas.microsoft.com/office/powerpoint/2010/main" val="1158601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 Maximization</a:t>
            </a:r>
            <a:br>
              <a:rPr lang="en-US" dirty="0" smtClean="0"/>
            </a:br>
            <a:r>
              <a:rPr lang="en-US" sz="3600" dirty="0" smtClean="0"/>
              <a:t>(Thanks to Joe Beck for explaining this to me)</a:t>
            </a:r>
            <a:endParaRPr lang="en-US" sz="36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Starts with initial values for L0, T, G, S </a:t>
            </a:r>
          </a:p>
          <a:p>
            <a:pPr marL="514350" indent="-514350">
              <a:buFont typeface="+mj-lt"/>
              <a:buAutoNum type="arabicPeriod"/>
            </a:pPr>
            <a:r>
              <a:rPr lang="en-US" dirty="0" smtClean="0"/>
              <a:t>Estimates student knowledge P(Ln) at each problem step</a:t>
            </a:r>
          </a:p>
          <a:p>
            <a:pPr marL="514350" indent="-514350">
              <a:buFont typeface="+mj-lt"/>
              <a:buAutoNum type="arabicPeriod"/>
            </a:pPr>
            <a:r>
              <a:rPr lang="en-US" dirty="0" smtClean="0"/>
              <a:t>Estimates L0, T, G, S using student knowledge estimates</a:t>
            </a:r>
          </a:p>
          <a:p>
            <a:pPr marL="514350" indent="-514350">
              <a:buFont typeface="+mj-lt"/>
              <a:buAutoNum type="arabicPeriod"/>
            </a:pPr>
            <a:r>
              <a:rPr lang="en-US" dirty="0" smtClean="0"/>
              <a:t>If goodness is substantially different from last time it was estimated, and max iterations has not been reached, go to step 2</a:t>
            </a:r>
          </a:p>
          <a:p>
            <a:pPr lvl="1"/>
            <a:endParaRPr lang="en-US" dirty="0"/>
          </a:p>
        </p:txBody>
      </p:sp>
    </p:spTree>
    <p:extLst>
      <p:ext uri="{BB962C8B-B14F-4D97-AF65-F5344CB8AC3E}">
        <p14:creationId xmlns:p14="http://schemas.microsoft.com/office/powerpoint/2010/main" val="4090957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Expectation Maximization</a:t>
            </a:r>
            <a:endParaRPr lang="en-US" sz="3600" dirty="0"/>
          </a:p>
        </p:txBody>
      </p:sp>
      <p:sp>
        <p:nvSpPr>
          <p:cNvPr id="3" name="Content Placeholder 2"/>
          <p:cNvSpPr>
            <a:spLocks noGrp="1"/>
          </p:cNvSpPr>
          <p:nvPr>
            <p:ph idx="1"/>
          </p:nvPr>
        </p:nvSpPr>
        <p:spPr/>
        <p:txBody>
          <a:bodyPr>
            <a:normAutofit/>
          </a:bodyPr>
          <a:lstStyle/>
          <a:p>
            <a:r>
              <a:rPr lang="en-US" dirty="0" smtClean="0"/>
              <a:t>EM is vulnerable to local minima just like hill-climbing and gradient descent</a:t>
            </a:r>
          </a:p>
          <a:p>
            <a:endParaRPr lang="en-US" dirty="0"/>
          </a:p>
          <a:p>
            <a:r>
              <a:rPr lang="en-US" dirty="0" smtClean="0"/>
              <a:t>Randomized restart typically used</a:t>
            </a:r>
            <a:endParaRPr lang="en-US" dirty="0"/>
          </a:p>
        </p:txBody>
      </p:sp>
    </p:spTree>
    <p:extLst>
      <p:ext uri="{BB962C8B-B14F-4D97-AF65-F5344CB8AC3E}">
        <p14:creationId xmlns:p14="http://schemas.microsoft.com/office/powerpoint/2010/main" val="40424737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try Expectation Maximization</a:t>
            </a:r>
            <a:endParaRPr lang="en-US" sz="3600" dirty="0"/>
          </a:p>
        </p:txBody>
      </p:sp>
      <p:sp>
        <p:nvSpPr>
          <p:cNvPr id="3" name="Content Placeholder 2"/>
          <p:cNvSpPr>
            <a:spLocks noGrp="1"/>
          </p:cNvSpPr>
          <p:nvPr>
            <p:ph idx="1"/>
          </p:nvPr>
        </p:nvSpPr>
        <p:spPr/>
        <p:txBody>
          <a:bodyPr>
            <a:normAutofit/>
          </a:bodyPr>
          <a:lstStyle/>
          <a:p>
            <a:r>
              <a:rPr lang="en-US" dirty="0" smtClean="0"/>
              <a:t>By hand in Excel</a:t>
            </a:r>
          </a:p>
          <a:p>
            <a:endParaRPr lang="en-US" dirty="0"/>
          </a:p>
          <a:p>
            <a:r>
              <a:rPr lang="en-US" dirty="0" smtClean="0"/>
              <a:t>Log likelihood is typically used, but for ease of real-time calculation we will use SSR</a:t>
            </a:r>
            <a:endParaRPr lang="en-US" dirty="0"/>
          </a:p>
        </p:txBody>
      </p:sp>
    </p:spTree>
    <p:extLst>
      <p:ext uri="{BB962C8B-B14F-4D97-AF65-F5344CB8AC3E}">
        <p14:creationId xmlns:p14="http://schemas.microsoft.com/office/powerpoint/2010/main" val="23758732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Brute Force/Grid 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all combination of values at a 0.01 grain-size:</a:t>
            </a:r>
          </a:p>
          <a:p>
            <a:endParaRPr lang="en-US" dirty="0"/>
          </a:p>
          <a:p>
            <a:r>
              <a:rPr lang="en-US" dirty="0" smtClean="0"/>
              <a:t>L0=0, T=0, G= 0, S=0</a:t>
            </a:r>
          </a:p>
          <a:p>
            <a:r>
              <a:rPr lang="en-US" dirty="0" smtClean="0"/>
              <a:t>L0=0.01, </a:t>
            </a:r>
            <a:r>
              <a:rPr lang="en-US" dirty="0"/>
              <a:t>T=0, G= 0, S=0</a:t>
            </a:r>
          </a:p>
          <a:p>
            <a:r>
              <a:rPr lang="en-US" dirty="0" smtClean="0"/>
              <a:t>L0=0.02, </a:t>
            </a:r>
            <a:r>
              <a:rPr lang="en-US" dirty="0"/>
              <a:t>T=0, G= 0, S=0</a:t>
            </a:r>
          </a:p>
          <a:p>
            <a:pPr marL="0" indent="0">
              <a:buNone/>
            </a:pPr>
            <a:r>
              <a:rPr lang="en-US" dirty="0" smtClean="0"/>
              <a:t>…</a:t>
            </a:r>
          </a:p>
          <a:p>
            <a:r>
              <a:rPr lang="en-US" dirty="0" smtClean="0"/>
              <a:t>L0=1,T=0,G=0,S=0</a:t>
            </a:r>
          </a:p>
          <a:p>
            <a:pPr marL="0" indent="0">
              <a:buNone/>
            </a:pPr>
            <a:r>
              <a:rPr lang="en-US" dirty="0" smtClean="0"/>
              <a:t>…</a:t>
            </a:r>
          </a:p>
          <a:p>
            <a:r>
              <a:rPr lang="en-US" dirty="0" smtClean="0"/>
              <a:t>L0=1,T=1,G=0.3,S=0.3</a:t>
            </a:r>
            <a:endParaRPr lang="en-US" dirty="0"/>
          </a:p>
        </p:txBody>
      </p:sp>
      <p:sp>
        <p:nvSpPr>
          <p:cNvPr id="4" name="TextBox 3"/>
          <p:cNvSpPr txBox="1"/>
          <p:nvPr/>
        </p:nvSpPr>
        <p:spPr>
          <a:xfrm>
            <a:off x="5334000" y="4495800"/>
            <a:ext cx="2743200" cy="369332"/>
          </a:xfrm>
          <a:prstGeom prst="rect">
            <a:avLst/>
          </a:prstGeom>
          <a:noFill/>
        </p:spPr>
        <p:txBody>
          <a:bodyPr wrap="square" rtlCol="0">
            <a:spAutoFit/>
          </a:bodyPr>
          <a:lstStyle/>
          <a:p>
            <a:r>
              <a:rPr lang="en-US" dirty="0" smtClean="0"/>
              <a:t>I’ll explain this soon</a:t>
            </a:r>
            <a:endParaRPr lang="en-US" dirty="0"/>
          </a:p>
        </p:txBody>
      </p:sp>
      <p:cxnSp>
        <p:nvCxnSpPr>
          <p:cNvPr id="6" name="Straight Arrow Connector 5"/>
          <p:cNvCxnSpPr/>
          <p:nvPr/>
        </p:nvCxnSpPr>
        <p:spPr>
          <a:xfrm flipH="1">
            <a:off x="4267200" y="4865132"/>
            <a:ext cx="1905000" cy="468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1"/>
          </p:cNvCxnSpPr>
          <p:nvPr/>
        </p:nvCxnSpPr>
        <p:spPr>
          <a:xfrm flipH="1">
            <a:off x="3352800" y="4680466"/>
            <a:ext cx="1981200" cy="57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24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BKT differ from PFA?</a:t>
            </a:r>
            <a:endParaRPr lang="en-US" dirty="0"/>
          </a:p>
        </p:txBody>
      </p:sp>
      <p:sp>
        <p:nvSpPr>
          <p:cNvPr id="3" name="Content Placeholder 2"/>
          <p:cNvSpPr>
            <a:spLocks noGrp="1"/>
          </p:cNvSpPr>
          <p:nvPr>
            <p:ph idx="1"/>
          </p:nvPr>
        </p:nvSpPr>
        <p:spPr/>
        <p:txBody>
          <a:bodyPr/>
          <a:lstStyle/>
          <a:p>
            <a:r>
              <a:rPr lang="en-US" dirty="0" smtClean="0"/>
              <a:t>Assesses latent knowledge as well as probability of correctness</a:t>
            </a:r>
          </a:p>
          <a:p>
            <a:endParaRPr lang="en-US" dirty="0"/>
          </a:p>
          <a:p>
            <a:r>
              <a:rPr lang="en-US" dirty="0" smtClean="0"/>
              <a:t>Only handles one skill per item (extensions can handle this)</a:t>
            </a:r>
            <a:endParaRPr lang="en-US" dirty="0"/>
          </a:p>
        </p:txBody>
      </p:sp>
    </p:spTree>
    <p:extLst>
      <p:ext uri="{BB962C8B-B14F-4D97-AF65-F5344CB8AC3E}">
        <p14:creationId xmlns:p14="http://schemas.microsoft.com/office/powerpoint/2010/main" val="13445300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best?</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EM better than CGD</a:t>
            </a:r>
          </a:p>
          <a:p>
            <a:pPr lvl="1"/>
            <a:r>
              <a:rPr lang="en-US" dirty="0" smtClean="0"/>
              <a:t>Chang et al., 2006	</a:t>
            </a:r>
            <a:r>
              <a:rPr lang="en-US" dirty="0">
                <a:latin typeface="Symbol" pitchFamily="18" charset="2"/>
              </a:rPr>
              <a:t>D</a:t>
            </a:r>
            <a:r>
              <a:rPr lang="en-US" dirty="0"/>
              <a:t>A’= </a:t>
            </a:r>
            <a:r>
              <a:rPr lang="en-US" dirty="0" smtClean="0"/>
              <a:t>0.05</a:t>
            </a:r>
          </a:p>
          <a:p>
            <a:r>
              <a:rPr lang="en-US" dirty="0"/>
              <a:t>CGD better than </a:t>
            </a:r>
            <a:r>
              <a:rPr lang="en-US" dirty="0" smtClean="0"/>
              <a:t>EM</a:t>
            </a:r>
          </a:p>
          <a:p>
            <a:pPr lvl="1"/>
            <a:r>
              <a:rPr lang="en-US" dirty="0" smtClean="0"/>
              <a:t>Baker </a:t>
            </a:r>
            <a:r>
              <a:rPr lang="en-US" dirty="0"/>
              <a:t>et al., </a:t>
            </a:r>
            <a:r>
              <a:rPr lang="en-US" dirty="0" smtClean="0"/>
              <a:t>2008	</a:t>
            </a:r>
            <a:r>
              <a:rPr lang="en-US" dirty="0">
                <a:latin typeface="Symbol" pitchFamily="18" charset="2"/>
              </a:rPr>
              <a:t>D</a:t>
            </a:r>
            <a:r>
              <a:rPr lang="en-US" dirty="0"/>
              <a:t>A’= </a:t>
            </a:r>
            <a:r>
              <a:rPr lang="en-US" dirty="0" smtClean="0"/>
              <a:t>0.01</a:t>
            </a:r>
            <a:endParaRPr lang="en-US" dirty="0"/>
          </a:p>
          <a:p>
            <a:endParaRPr lang="en-US" dirty="0" smtClean="0"/>
          </a:p>
          <a:p>
            <a:r>
              <a:rPr lang="en-US" dirty="0" smtClean="0"/>
              <a:t>EM better than BF</a:t>
            </a:r>
          </a:p>
          <a:p>
            <a:pPr lvl="1"/>
            <a:r>
              <a:rPr lang="en-US" dirty="0" err="1" smtClean="0"/>
              <a:t>Pavlik</a:t>
            </a:r>
            <a:r>
              <a:rPr lang="en-US" dirty="0" smtClean="0"/>
              <a:t> </a:t>
            </a:r>
            <a:r>
              <a:rPr lang="en-US" dirty="0"/>
              <a:t>et al., </a:t>
            </a:r>
            <a:r>
              <a:rPr lang="en-US" dirty="0" smtClean="0"/>
              <a:t>2009	</a:t>
            </a:r>
            <a:r>
              <a:rPr lang="en-US" dirty="0">
                <a:latin typeface="Symbol" pitchFamily="18" charset="2"/>
              </a:rPr>
              <a:t> D</a:t>
            </a:r>
            <a:r>
              <a:rPr lang="en-US" dirty="0"/>
              <a:t>A’= </a:t>
            </a:r>
            <a:r>
              <a:rPr lang="en-US" dirty="0" smtClean="0"/>
              <a:t>0.003, </a:t>
            </a:r>
            <a:r>
              <a:rPr lang="en-US" dirty="0">
                <a:latin typeface="Symbol" pitchFamily="18" charset="2"/>
              </a:rPr>
              <a:t>D</a:t>
            </a:r>
            <a:r>
              <a:rPr lang="en-US" dirty="0"/>
              <a:t>A’= </a:t>
            </a:r>
            <a:r>
              <a:rPr lang="en-US" dirty="0" smtClean="0"/>
              <a:t>0.01</a:t>
            </a:r>
          </a:p>
          <a:p>
            <a:pPr lvl="1"/>
            <a:r>
              <a:rPr lang="en-US" dirty="0" smtClean="0"/>
              <a:t>Gong et al., 2010	</a:t>
            </a:r>
            <a:r>
              <a:rPr lang="en-US" dirty="0" smtClean="0">
                <a:latin typeface="Symbol" pitchFamily="18" charset="2"/>
              </a:rPr>
              <a:t>D</a:t>
            </a:r>
            <a:r>
              <a:rPr lang="en-US" dirty="0" smtClean="0"/>
              <a:t>A</a:t>
            </a:r>
            <a:r>
              <a:rPr lang="en-US" dirty="0"/>
              <a:t>’= </a:t>
            </a:r>
            <a:r>
              <a:rPr lang="en-US" dirty="0" smtClean="0"/>
              <a:t>0.005</a:t>
            </a:r>
          </a:p>
          <a:p>
            <a:pPr lvl="1"/>
            <a:r>
              <a:rPr lang="en-US" dirty="0" smtClean="0"/>
              <a:t>Pardos et al., 2011	</a:t>
            </a:r>
            <a:r>
              <a:rPr lang="en-US" dirty="0" smtClean="0">
                <a:latin typeface="Symbol" pitchFamily="18" charset="2"/>
              </a:rPr>
              <a:t>D</a:t>
            </a:r>
            <a:r>
              <a:rPr lang="en-US" dirty="0"/>
              <a:t> </a:t>
            </a:r>
            <a:r>
              <a:rPr lang="en-US" dirty="0" smtClean="0"/>
              <a:t>RMSE= 0.005</a:t>
            </a:r>
          </a:p>
          <a:p>
            <a:pPr lvl="1"/>
            <a:r>
              <a:rPr lang="en-US" dirty="0" smtClean="0"/>
              <a:t>Gowda et al., 2011	</a:t>
            </a:r>
            <a:r>
              <a:rPr lang="en-US" dirty="0" smtClean="0">
                <a:latin typeface="Symbol" pitchFamily="18" charset="2"/>
              </a:rPr>
              <a:t>D</a:t>
            </a:r>
            <a:r>
              <a:rPr lang="en-US" dirty="0" smtClean="0"/>
              <a:t>A’= 0.02</a:t>
            </a:r>
          </a:p>
          <a:p>
            <a:r>
              <a:rPr lang="en-US" dirty="0" smtClean="0"/>
              <a:t>BF better than EM</a:t>
            </a:r>
          </a:p>
          <a:p>
            <a:pPr lvl="1"/>
            <a:r>
              <a:rPr lang="en-US" dirty="0" err="1"/>
              <a:t>Pavlik</a:t>
            </a:r>
            <a:r>
              <a:rPr lang="en-US" dirty="0"/>
              <a:t> et al., 2009	</a:t>
            </a:r>
            <a:r>
              <a:rPr lang="en-US" dirty="0">
                <a:latin typeface="Symbol" pitchFamily="18" charset="2"/>
              </a:rPr>
              <a:t> D</a:t>
            </a:r>
            <a:r>
              <a:rPr lang="en-US" dirty="0"/>
              <a:t>A’= 0.01, </a:t>
            </a:r>
            <a:r>
              <a:rPr lang="en-US" dirty="0">
                <a:latin typeface="Symbol" pitchFamily="18" charset="2"/>
              </a:rPr>
              <a:t>D</a:t>
            </a:r>
            <a:r>
              <a:rPr lang="en-US" dirty="0"/>
              <a:t>A’= 0.005</a:t>
            </a:r>
          </a:p>
          <a:p>
            <a:pPr lvl="1"/>
            <a:r>
              <a:rPr lang="en-US" dirty="0" smtClean="0"/>
              <a:t>Baker et al., 2011	</a:t>
            </a:r>
            <a:r>
              <a:rPr lang="en-US" dirty="0">
                <a:latin typeface="Symbol" pitchFamily="18" charset="2"/>
              </a:rPr>
              <a:t>D</a:t>
            </a:r>
            <a:r>
              <a:rPr lang="en-US" dirty="0"/>
              <a:t>A’= </a:t>
            </a:r>
            <a:r>
              <a:rPr lang="en-US" dirty="0" smtClean="0"/>
              <a:t>0.001</a:t>
            </a:r>
          </a:p>
          <a:p>
            <a:pPr lvl="1"/>
            <a:endParaRPr lang="en-US" dirty="0" smtClean="0"/>
          </a:p>
          <a:p>
            <a:r>
              <a:rPr lang="en-US" dirty="0" smtClean="0"/>
              <a:t>BF better than CGD </a:t>
            </a:r>
          </a:p>
          <a:p>
            <a:pPr lvl="1"/>
            <a:r>
              <a:rPr lang="en-US" dirty="0" smtClean="0"/>
              <a:t>Baker et al., 2010	</a:t>
            </a:r>
            <a:r>
              <a:rPr lang="en-US" dirty="0">
                <a:latin typeface="Symbol" pitchFamily="18" charset="2"/>
              </a:rPr>
              <a:t>D</a:t>
            </a:r>
            <a:r>
              <a:rPr lang="en-US" dirty="0"/>
              <a:t>A’= 0.02</a:t>
            </a:r>
          </a:p>
          <a:p>
            <a:pPr lvl="1"/>
            <a:endParaRPr lang="en-US" dirty="0" smtClean="0"/>
          </a:p>
        </p:txBody>
      </p:sp>
    </p:spTree>
    <p:extLst>
      <p:ext uri="{BB962C8B-B14F-4D97-AF65-F5344CB8AC3E}">
        <p14:creationId xmlns:p14="http://schemas.microsoft.com/office/powerpoint/2010/main" val="913784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Maybe a slight advantage for EM</a:t>
            </a:r>
            <a:endParaRPr lang="en-US" dirty="0"/>
          </a:p>
        </p:txBody>
      </p:sp>
      <p:sp>
        <p:nvSpPr>
          <p:cNvPr id="3" name="Content Placeholder 2"/>
          <p:cNvSpPr>
            <a:spLocks noGrp="1"/>
          </p:cNvSpPr>
          <p:nvPr>
            <p:ph idx="1"/>
          </p:nvPr>
        </p:nvSpPr>
        <p:spPr/>
        <p:txBody>
          <a:bodyPr/>
          <a:lstStyle/>
          <a:p>
            <a:r>
              <a:rPr lang="en-US" dirty="0" smtClean="0"/>
              <a:t>The differences are tiny</a:t>
            </a:r>
            <a:endParaRPr lang="en-US" dirty="0"/>
          </a:p>
        </p:txBody>
      </p:sp>
    </p:spTree>
    <p:extLst>
      <p:ext uri="{BB962C8B-B14F-4D97-AF65-F5344CB8AC3E}">
        <p14:creationId xmlns:p14="http://schemas.microsoft.com/office/powerpoint/2010/main" val="883105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Degeneracy</a:t>
            </a:r>
            <a:br>
              <a:rPr lang="en-US" dirty="0" smtClean="0"/>
            </a:br>
            <a:r>
              <a:rPr lang="en-US" dirty="0" smtClean="0"/>
              <a:t>(Baker, Corbett, &amp; </a:t>
            </a:r>
            <a:r>
              <a:rPr lang="en-US" dirty="0" err="1" smtClean="0"/>
              <a:t>Aleven</a:t>
            </a:r>
            <a:r>
              <a:rPr lang="en-US" dirty="0" smtClean="0"/>
              <a:t>, 2008)</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85714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smtClean="0"/>
              <a:t>Conceptual Idea Behind Knowledge Tracing</a:t>
            </a:r>
          </a:p>
        </p:txBody>
      </p:sp>
      <p:sp>
        <p:nvSpPr>
          <p:cNvPr id="16387" name="Content Placeholder 2"/>
          <p:cNvSpPr>
            <a:spLocks noGrp="1"/>
          </p:cNvSpPr>
          <p:nvPr>
            <p:ph idx="1"/>
          </p:nvPr>
        </p:nvSpPr>
        <p:spPr/>
        <p:txBody>
          <a:bodyPr/>
          <a:lstStyle/>
          <a:p>
            <a:r>
              <a:rPr lang="en-US" smtClean="0"/>
              <a:t>Knowing a skill generally leads to correct performance</a:t>
            </a:r>
          </a:p>
          <a:p>
            <a:r>
              <a:rPr lang="en-US" smtClean="0"/>
              <a:t>Correct performance implies that a student knows the relevant skill</a:t>
            </a:r>
          </a:p>
          <a:p>
            <a:pPr>
              <a:buFontTx/>
              <a:buNone/>
            </a:pPr>
            <a:endParaRPr lang="en-US" smtClean="0"/>
          </a:p>
          <a:p>
            <a:r>
              <a:rPr lang="en-US" smtClean="0"/>
              <a:t>Hence, by looking at whether a student’s performance is correct, we can infer whether they know the skill</a:t>
            </a:r>
          </a:p>
        </p:txBody>
      </p:sp>
    </p:spTree>
    <p:extLst>
      <p:ext uri="{BB962C8B-B14F-4D97-AF65-F5344CB8AC3E}">
        <p14:creationId xmlns:p14="http://schemas.microsoft.com/office/powerpoint/2010/main" val="1947740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Essentially</a:t>
            </a:r>
          </a:p>
        </p:txBody>
      </p:sp>
      <p:sp>
        <p:nvSpPr>
          <p:cNvPr id="17411" name="Content Placeholder 2"/>
          <p:cNvSpPr>
            <a:spLocks noGrp="1"/>
          </p:cNvSpPr>
          <p:nvPr>
            <p:ph idx="1"/>
          </p:nvPr>
        </p:nvSpPr>
        <p:spPr/>
        <p:txBody>
          <a:bodyPr/>
          <a:lstStyle/>
          <a:p>
            <a:r>
              <a:rPr lang="en-US" smtClean="0"/>
              <a:t>A knowledge model is degenerate when it violates this idea</a:t>
            </a:r>
          </a:p>
          <a:p>
            <a:endParaRPr lang="en-US" smtClean="0"/>
          </a:p>
          <a:p>
            <a:r>
              <a:rPr lang="en-US" smtClean="0"/>
              <a:t>When knowing a skill leads to worse performance</a:t>
            </a:r>
          </a:p>
          <a:p>
            <a:endParaRPr lang="en-US" smtClean="0"/>
          </a:p>
          <a:p>
            <a:r>
              <a:rPr lang="en-US" smtClean="0"/>
              <a:t>When getting a skill wrong means you know it</a:t>
            </a:r>
          </a:p>
          <a:p>
            <a:endParaRPr lang="en-US" smtClean="0"/>
          </a:p>
        </p:txBody>
      </p:sp>
    </p:spTree>
    <p:extLst>
      <p:ext uri="{BB962C8B-B14F-4D97-AF65-F5344CB8AC3E}">
        <p14:creationId xmlns:p14="http://schemas.microsoft.com/office/powerpoint/2010/main" val="1242095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Theoretical Degeneracy</a:t>
            </a:r>
          </a:p>
        </p:txBody>
      </p:sp>
      <p:sp>
        <p:nvSpPr>
          <p:cNvPr id="18435" name="Content Placeholder 2"/>
          <p:cNvSpPr>
            <a:spLocks noGrp="1"/>
          </p:cNvSpPr>
          <p:nvPr>
            <p:ph idx="1"/>
          </p:nvPr>
        </p:nvSpPr>
        <p:spPr/>
        <p:txBody>
          <a:bodyPr/>
          <a:lstStyle/>
          <a:p>
            <a:r>
              <a:rPr lang="en-US" smtClean="0"/>
              <a:t>P(S)&gt;0.5</a:t>
            </a:r>
          </a:p>
          <a:p>
            <a:pPr lvl="1"/>
            <a:r>
              <a:rPr lang="en-US" smtClean="0"/>
              <a:t>A student who knows a skill is more likely to get a wrong answer than a correct answer</a:t>
            </a:r>
          </a:p>
          <a:p>
            <a:endParaRPr lang="en-US" smtClean="0"/>
          </a:p>
          <a:p>
            <a:r>
              <a:rPr lang="en-US" smtClean="0"/>
              <a:t>P(G)&gt;0.5</a:t>
            </a:r>
          </a:p>
          <a:p>
            <a:pPr lvl="1"/>
            <a:r>
              <a:rPr lang="en-US" smtClean="0"/>
              <a:t>A student who does not know a skill is more likely to get a correct answer than a wrong answer</a:t>
            </a:r>
          </a:p>
          <a:p>
            <a:pPr lvl="1"/>
            <a:endParaRPr lang="en-US" smtClean="0"/>
          </a:p>
        </p:txBody>
      </p:sp>
    </p:spTree>
    <p:extLst>
      <p:ext uri="{BB962C8B-B14F-4D97-AF65-F5344CB8AC3E}">
        <p14:creationId xmlns:p14="http://schemas.microsoft.com/office/powerpoint/2010/main" val="2212668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Empirical Degeneracy</a:t>
            </a:r>
          </a:p>
        </p:txBody>
      </p:sp>
      <p:sp>
        <p:nvSpPr>
          <p:cNvPr id="19459" name="Content Placeholder 2"/>
          <p:cNvSpPr>
            <a:spLocks noGrp="1"/>
          </p:cNvSpPr>
          <p:nvPr>
            <p:ph idx="1"/>
          </p:nvPr>
        </p:nvSpPr>
        <p:spPr/>
        <p:txBody>
          <a:bodyPr/>
          <a:lstStyle/>
          <a:p>
            <a:r>
              <a:rPr lang="en-US" smtClean="0"/>
              <a:t>Actual behavior by a model that violates the link between knowledge and performance</a:t>
            </a:r>
          </a:p>
          <a:p>
            <a:endParaRPr lang="en-US" smtClean="0"/>
          </a:p>
        </p:txBody>
      </p:sp>
    </p:spTree>
    <p:extLst>
      <p:ext uri="{BB962C8B-B14F-4D97-AF65-F5344CB8AC3E}">
        <p14:creationId xmlns:p14="http://schemas.microsoft.com/office/powerpoint/2010/main" val="33879567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smtClean="0"/>
              <a:t>Empirical Degeneracy: Test 1</a:t>
            </a:r>
            <a:br>
              <a:rPr lang="en-US" smtClean="0"/>
            </a:br>
            <a:r>
              <a:rPr lang="en-US" smtClean="0"/>
              <a:t>(Concrete Version)</a:t>
            </a:r>
          </a:p>
        </p:txBody>
      </p:sp>
      <p:sp>
        <p:nvSpPr>
          <p:cNvPr id="20483" name="Content Placeholder 2"/>
          <p:cNvSpPr>
            <a:spLocks noGrp="1"/>
          </p:cNvSpPr>
          <p:nvPr>
            <p:ph idx="1"/>
          </p:nvPr>
        </p:nvSpPr>
        <p:spPr/>
        <p:txBody>
          <a:bodyPr/>
          <a:lstStyle/>
          <a:p>
            <a:pPr>
              <a:buFontTx/>
              <a:buNone/>
            </a:pPr>
            <a:r>
              <a:rPr lang="en-US" dirty="0" smtClean="0"/>
              <a:t>(Abstract version given in paper)</a:t>
            </a:r>
          </a:p>
          <a:p>
            <a:endParaRPr lang="en-US" dirty="0" smtClean="0"/>
          </a:p>
          <a:p>
            <a:r>
              <a:rPr lang="en-US" dirty="0" smtClean="0"/>
              <a:t>If a student’s first 3 actions in the tutor are correct</a:t>
            </a:r>
          </a:p>
          <a:p>
            <a:r>
              <a:rPr lang="en-US" dirty="0" smtClean="0"/>
              <a:t>The model’s estimated probability that the student knows the skill </a:t>
            </a:r>
          </a:p>
          <a:p>
            <a:r>
              <a:rPr lang="en-US" dirty="0" smtClean="0"/>
              <a:t>Should be higher than before these 3 actions. </a:t>
            </a:r>
          </a:p>
        </p:txBody>
      </p:sp>
    </p:spTree>
    <p:extLst>
      <p:ext uri="{BB962C8B-B14F-4D97-AF65-F5344CB8AC3E}">
        <p14:creationId xmlns:p14="http://schemas.microsoft.com/office/powerpoint/2010/main" val="7132585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Test 1 Passed</a:t>
            </a:r>
          </a:p>
        </p:txBody>
      </p:sp>
      <p:sp>
        <p:nvSpPr>
          <p:cNvPr id="21507"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Bob gets his first three actions right</a:t>
            </a:r>
          </a:p>
          <a:p>
            <a:r>
              <a:rPr lang="en-US" smtClean="0"/>
              <a:t>P(L</a:t>
            </a:r>
            <a:r>
              <a:rPr lang="en-US" baseline="-25000" smtClean="0"/>
              <a:t>3</a:t>
            </a:r>
            <a:r>
              <a:rPr lang="en-US" smtClean="0"/>
              <a:t>)= 0.4</a:t>
            </a:r>
          </a:p>
          <a:p>
            <a:endParaRPr lang="en-US" smtClean="0"/>
          </a:p>
        </p:txBody>
      </p:sp>
    </p:spTree>
    <p:extLst>
      <p:ext uri="{BB962C8B-B14F-4D97-AF65-F5344CB8AC3E}">
        <p14:creationId xmlns:p14="http://schemas.microsoft.com/office/powerpoint/2010/main" val="3664328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Test 1 Failed</a:t>
            </a:r>
          </a:p>
        </p:txBody>
      </p:sp>
      <p:sp>
        <p:nvSpPr>
          <p:cNvPr id="22531"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Maria gets her first three actions right</a:t>
            </a:r>
          </a:p>
          <a:p>
            <a:r>
              <a:rPr lang="en-US" smtClean="0"/>
              <a:t>P(L</a:t>
            </a:r>
            <a:r>
              <a:rPr lang="en-US" baseline="-25000" smtClean="0"/>
              <a:t>3</a:t>
            </a:r>
            <a:r>
              <a:rPr lang="en-US" smtClean="0"/>
              <a:t>)= 0.1</a:t>
            </a:r>
          </a:p>
          <a:p>
            <a:endParaRPr lang="en-US" smtClean="0"/>
          </a:p>
        </p:txBody>
      </p:sp>
    </p:spTree>
    <p:extLst>
      <p:ext uri="{BB962C8B-B14F-4D97-AF65-F5344CB8AC3E}">
        <p14:creationId xmlns:p14="http://schemas.microsoft.com/office/powerpoint/2010/main" val="2684379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BKT differ from IRT?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219073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smtClean="0"/>
              <a:t>Empirical Degeneracy: Test 2</a:t>
            </a:r>
            <a:br>
              <a:rPr lang="en-US" smtClean="0"/>
            </a:br>
            <a:r>
              <a:rPr lang="en-US" smtClean="0"/>
              <a:t>(Concrete Version)</a:t>
            </a:r>
          </a:p>
        </p:txBody>
      </p:sp>
      <p:sp>
        <p:nvSpPr>
          <p:cNvPr id="23555" name="Content Placeholder 2"/>
          <p:cNvSpPr>
            <a:spLocks noGrp="1"/>
          </p:cNvSpPr>
          <p:nvPr>
            <p:ph idx="1"/>
          </p:nvPr>
        </p:nvSpPr>
        <p:spPr/>
        <p:txBody>
          <a:bodyPr/>
          <a:lstStyle/>
          <a:p>
            <a:pPr>
              <a:buFontTx/>
              <a:buNone/>
            </a:pPr>
            <a:r>
              <a:rPr lang="en-US" smtClean="0"/>
              <a:t>(Abstract version in paper)</a:t>
            </a:r>
          </a:p>
          <a:p>
            <a:endParaRPr lang="en-US" smtClean="0"/>
          </a:p>
          <a:p>
            <a:r>
              <a:rPr lang="en-US" smtClean="0"/>
              <a:t>If the student makes 10 correct responses in a row</a:t>
            </a:r>
          </a:p>
          <a:p>
            <a:r>
              <a:rPr lang="en-US" smtClean="0"/>
              <a:t>The model should assess that the student has mastered the skill</a:t>
            </a:r>
          </a:p>
        </p:txBody>
      </p:sp>
    </p:spTree>
    <p:extLst>
      <p:ext uri="{BB962C8B-B14F-4D97-AF65-F5344CB8AC3E}">
        <p14:creationId xmlns:p14="http://schemas.microsoft.com/office/powerpoint/2010/main" val="39104011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Test 2 Passed</a:t>
            </a:r>
          </a:p>
        </p:txBody>
      </p:sp>
      <p:sp>
        <p:nvSpPr>
          <p:cNvPr id="24579"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Teresa gets her first seven actions right</a:t>
            </a:r>
          </a:p>
          <a:p>
            <a:r>
              <a:rPr lang="en-US" smtClean="0"/>
              <a:t>P(L</a:t>
            </a:r>
            <a:r>
              <a:rPr lang="en-US" baseline="-25000" smtClean="0"/>
              <a:t>7</a:t>
            </a:r>
            <a:r>
              <a:rPr lang="en-US" smtClean="0"/>
              <a:t>)= 0.98</a:t>
            </a:r>
          </a:p>
          <a:p>
            <a:r>
              <a:rPr lang="en-US" smtClean="0"/>
              <a:t>The system assesses mastery and moves Teresa on to new material</a:t>
            </a:r>
          </a:p>
          <a:p>
            <a:endParaRPr lang="en-US" smtClean="0"/>
          </a:p>
        </p:txBody>
      </p:sp>
    </p:spTree>
    <p:extLst>
      <p:ext uri="{BB962C8B-B14F-4D97-AF65-F5344CB8AC3E}">
        <p14:creationId xmlns:p14="http://schemas.microsoft.com/office/powerpoint/2010/main" val="16921408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Test 2 Failed</a:t>
            </a:r>
          </a:p>
        </p:txBody>
      </p:sp>
      <p:sp>
        <p:nvSpPr>
          <p:cNvPr id="25603"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Ido gets his first ten actions right</a:t>
            </a:r>
          </a:p>
          <a:p>
            <a:r>
              <a:rPr lang="en-US" smtClean="0"/>
              <a:t>P(L</a:t>
            </a:r>
            <a:r>
              <a:rPr lang="en-US" baseline="-25000" smtClean="0"/>
              <a:t>10</a:t>
            </a:r>
            <a:r>
              <a:rPr lang="en-US" smtClean="0"/>
              <a:t>)= 0.44</a:t>
            </a:r>
          </a:p>
          <a:p>
            <a:r>
              <a:rPr lang="en-US" smtClean="0"/>
              <a:t>Over-practice for Ido</a:t>
            </a:r>
          </a:p>
          <a:p>
            <a:endParaRPr lang="en-US" smtClean="0"/>
          </a:p>
        </p:txBody>
      </p:sp>
    </p:spTree>
    <p:extLst>
      <p:ext uri="{BB962C8B-B14F-4D97-AF65-F5344CB8AC3E}">
        <p14:creationId xmlns:p14="http://schemas.microsoft.com/office/powerpoint/2010/main" val="28317459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Test 2 </a:t>
            </a:r>
            <a:r>
              <a:rPr lang="en-US" b="1" i="1" smtClean="0"/>
              <a:t>Really</a:t>
            </a:r>
            <a:r>
              <a:rPr lang="en-US" smtClean="0"/>
              <a:t> Failed</a:t>
            </a:r>
          </a:p>
        </p:txBody>
      </p:sp>
      <p:sp>
        <p:nvSpPr>
          <p:cNvPr id="26627"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Elmo gets his first ten actions right</a:t>
            </a:r>
          </a:p>
          <a:p>
            <a:r>
              <a:rPr lang="en-US" smtClean="0"/>
              <a:t>P(L</a:t>
            </a:r>
            <a:r>
              <a:rPr lang="en-US" baseline="-25000" smtClean="0"/>
              <a:t>10</a:t>
            </a:r>
            <a:r>
              <a:rPr lang="en-US" smtClean="0"/>
              <a:t>)= 0.42</a:t>
            </a:r>
          </a:p>
          <a:p>
            <a:r>
              <a:rPr lang="en-US" smtClean="0"/>
              <a:t>Elmo gets his next 300 actions right</a:t>
            </a:r>
          </a:p>
          <a:p>
            <a:r>
              <a:rPr lang="en-US" smtClean="0"/>
              <a:t>P(L</a:t>
            </a:r>
            <a:r>
              <a:rPr lang="en-US" baseline="-25000" smtClean="0"/>
              <a:t>310</a:t>
            </a:r>
            <a:r>
              <a:rPr lang="en-US" smtClean="0"/>
              <a:t>)= 0.42</a:t>
            </a:r>
          </a:p>
          <a:p>
            <a:endParaRPr lang="en-US" smtClean="0"/>
          </a:p>
        </p:txBody>
      </p:sp>
    </p:spTree>
    <p:extLst>
      <p:ext uri="{BB962C8B-B14F-4D97-AF65-F5344CB8AC3E}">
        <p14:creationId xmlns:p14="http://schemas.microsoft.com/office/powerpoint/2010/main" val="5738751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Test 2 </a:t>
            </a:r>
            <a:r>
              <a:rPr lang="en-US" b="1" i="1" smtClean="0"/>
              <a:t>Really</a:t>
            </a:r>
            <a:r>
              <a:rPr lang="en-US" smtClean="0"/>
              <a:t> Failed</a:t>
            </a:r>
          </a:p>
        </p:txBody>
      </p:sp>
      <p:sp>
        <p:nvSpPr>
          <p:cNvPr id="27651" name="Content Placeholder 2"/>
          <p:cNvSpPr>
            <a:spLocks noGrp="1"/>
          </p:cNvSpPr>
          <p:nvPr>
            <p:ph idx="1"/>
          </p:nvPr>
        </p:nvSpPr>
        <p:spPr/>
        <p:txBody>
          <a:bodyPr/>
          <a:lstStyle/>
          <a:p>
            <a:r>
              <a:rPr lang="en-US" smtClean="0"/>
              <a:t>P(L</a:t>
            </a:r>
            <a:r>
              <a:rPr lang="en-US" baseline="-25000" smtClean="0"/>
              <a:t>0</a:t>
            </a:r>
            <a:r>
              <a:rPr lang="en-US" smtClean="0"/>
              <a:t>)= 0.2</a:t>
            </a:r>
          </a:p>
          <a:p>
            <a:r>
              <a:rPr lang="en-US" smtClean="0"/>
              <a:t>Elmo gets his first ten actions right</a:t>
            </a:r>
          </a:p>
          <a:p>
            <a:r>
              <a:rPr lang="en-US" smtClean="0"/>
              <a:t>P(L</a:t>
            </a:r>
            <a:r>
              <a:rPr lang="en-US" baseline="-25000" smtClean="0"/>
              <a:t>10</a:t>
            </a:r>
            <a:r>
              <a:rPr lang="en-US" smtClean="0"/>
              <a:t>)= 0.42</a:t>
            </a:r>
          </a:p>
          <a:p>
            <a:r>
              <a:rPr lang="en-US" smtClean="0"/>
              <a:t>Elmo gets his next 300 actions right</a:t>
            </a:r>
          </a:p>
          <a:p>
            <a:r>
              <a:rPr lang="en-US" smtClean="0"/>
              <a:t>P(L</a:t>
            </a:r>
            <a:r>
              <a:rPr lang="en-US" baseline="-25000" smtClean="0"/>
              <a:t>310</a:t>
            </a:r>
            <a:r>
              <a:rPr lang="en-US" smtClean="0"/>
              <a:t>)= 0.42</a:t>
            </a:r>
          </a:p>
          <a:p>
            <a:endParaRPr lang="en-US" smtClean="0"/>
          </a:p>
          <a:p>
            <a:r>
              <a:rPr lang="en-US" smtClean="0"/>
              <a:t>Elmo’s school quits using the tutor</a:t>
            </a:r>
          </a:p>
          <a:p>
            <a:endParaRPr lang="en-US" smtClean="0"/>
          </a:p>
        </p:txBody>
      </p:sp>
    </p:spTree>
    <p:extLst>
      <p:ext uri="{BB962C8B-B14F-4D97-AF65-F5344CB8AC3E}">
        <p14:creationId xmlns:p14="http://schemas.microsoft.com/office/powerpoint/2010/main" val="42041208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Degeneracy</a:t>
            </a:r>
            <a:endParaRPr lang="en-US" dirty="0"/>
          </a:p>
        </p:txBody>
      </p:sp>
      <p:sp>
        <p:nvSpPr>
          <p:cNvPr id="3" name="Content Placeholder 2"/>
          <p:cNvSpPr>
            <a:spLocks noGrp="1"/>
          </p:cNvSpPr>
          <p:nvPr>
            <p:ph idx="1"/>
          </p:nvPr>
        </p:nvSpPr>
        <p:spPr/>
        <p:txBody>
          <a:bodyPr/>
          <a:lstStyle/>
          <a:p>
            <a:r>
              <a:rPr lang="en-US" dirty="0" smtClean="0"/>
              <a:t>Joe Beck has told me in personal communication that he has an alternate definition of Model Degeneracy that he prefers</a:t>
            </a:r>
          </a:p>
          <a:p>
            <a:endParaRPr lang="en-US" dirty="0"/>
          </a:p>
          <a:p>
            <a:r>
              <a:rPr lang="en-US" dirty="0" smtClean="0"/>
              <a:t>I don’t know which paper it’s in, and could not find it before class</a:t>
            </a:r>
          </a:p>
          <a:p>
            <a:pPr lvl="1"/>
            <a:r>
              <a:rPr lang="en-US" dirty="0" smtClean="0"/>
              <a:t>I emailed him, and will let you know what he says</a:t>
            </a:r>
            <a:endParaRPr lang="en-US" dirty="0"/>
          </a:p>
        </p:txBody>
      </p:sp>
    </p:spTree>
    <p:extLst>
      <p:ext uri="{BB962C8B-B14F-4D97-AF65-F5344CB8AC3E}">
        <p14:creationId xmlns:p14="http://schemas.microsoft.com/office/powerpoint/2010/main" val="3115778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Extensions</a:t>
            </a:r>
          </a:p>
        </p:txBody>
      </p:sp>
      <p:sp>
        <p:nvSpPr>
          <p:cNvPr id="32771" name="Content Placeholder 2"/>
          <p:cNvSpPr>
            <a:spLocks noGrp="1"/>
          </p:cNvSpPr>
          <p:nvPr>
            <p:ph idx="1"/>
          </p:nvPr>
        </p:nvSpPr>
        <p:spPr/>
        <p:txBody>
          <a:bodyPr/>
          <a:lstStyle/>
          <a:p>
            <a:pPr eaLnBrk="1" hangingPunct="1"/>
            <a:r>
              <a:rPr lang="en-US" sz="2800" dirty="0" smtClean="0"/>
              <a:t>There have been many extensions to BKT</a:t>
            </a:r>
          </a:p>
          <a:p>
            <a:pPr eaLnBrk="1" hangingPunct="1"/>
            <a:endParaRPr lang="en-US" sz="2800" dirty="0"/>
          </a:p>
          <a:p>
            <a:pPr eaLnBrk="1" hangingPunct="1"/>
            <a:r>
              <a:rPr lang="en-US" sz="2800" dirty="0" smtClean="0"/>
              <a:t>We will discuss some of the most important ones in class on February 8</a:t>
            </a:r>
            <a:endParaRPr lang="en-US" sz="2400" dirty="0" smtClean="0"/>
          </a:p>
        </p:txBody>
      </p:sp>
    </p:spTree>
    <p:extLst>
      <p:ext uri="{BB962C8B-B14F-4D97-AF65-F5344CB8AC3E}">
        <p14:creationId xmlns:p14="http://schemas.microsoft.com/office/powerpoint/2010/main" val="32263583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BKT .vs. PFA</a:t>
            </a:r>
            <a:endParaRPr lang="en-US" dirty="0"/>
          </a:p>
        </p:txBody>
      </p:sp>
      <p:sp>
        <p:nvSpPr>
          <p:cNvPr id="3" name="Content Placeholder 2"/>
          <p:cNvSpPr>
            <a:spLocks noGrp="1"/>
          </p:cNvSpPr>
          <p:nvPr>
            <p:ph idx="1"/>
          </p:nvPr>
        </p:nvSpPr>
        <p:spPr/>
        <p:txBody>
          <a:bodyPr/>
          <a:lstStyle/>
          <a:p>
            <a:r>
              <a:rPr lang="en-US" dirty="0" smtClean="0"/>
              <a:t>Should we use BKT or PFA within educational software? Why?</a:t>
            </a:r>
          </a:p>
          <a:p>
            <a:endParaRPr lang="en-US" dirty="0"/>
          </a:p>
          <a:p>
            <a:r>
              <a:rPr lang="en-US" dirty="0" smtClean="0"/>
              <a:t>What situations might BKT be better for?</a:t>
            </a:r>
          </a:p>
          <a:p>
            <a:r>
              <a:rPr lang="en-US" dirty="0"/>
              <a:t>What situations </a:t>
            </a:r>
            <a:r>
              <a:rPr lang="en-US" dirty="0" smtClean="0"/>
              <a:t>might PFA be </a:t>
            </a:r>
            <a:r>
              <a:rPr lang="en-US" dirty="0"/>
              <a:t>better for?</a:t>
            </a:r>
          </a:p>
          <a:p>
            <a:endParaRPr lang="en-US" dirty="0" smtClean="0"/>
          </a:p>
        </p:txBody>
      </p:sp>
    </p:spTree>
    <p:extLst>
      <p:ext uri="{BB962C8B-B14F-4D97-AF65-F5344CB8AC3E}">
        <p14:creationId xmlns:p14="http://schemas.microsoft.com/office/powerpoint/2010/main" val="26066147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BKT</a:t>
            </a:r>
            <a:endParaRPr lang="en-US" dirty="0"/>
          </a:p>
        </p:txBody>
      </p:sp>
      <p:sp>
        <p:nvSpPr>
          <p:cNvPr id="3" name="Content Placeholder 2"/>
          <p:cNvSpPr>
            <a:spLocks noGrp="1"/>
          </p:cNvSpPr>
          <p:nvPr>
            <p:ph idx="1"/>
          </p:nvPr>
        </p:nvSpPr>
        <p:spPr/>
        <p:txBody>
          <a:bodyPr/>
          <a:lstStyle/>
          <a:p>
            <a:r>
              <a:rPr lang="en-US" dirty="0" smtClean="0"/>
              <a:t>Questions?</a:t>
            </a:r>
            <a:br>
              <a:rPr lang="en-US" dirty="0" smtClean="0"/>
            </a:br>
            <a:endParaRPr lang="en-US" dirty="0" smtClean="0"/>
          </a:p>
          <a:p>
            <a:r>
              <a:rPr lang="en-US" dirty="0" smtClean="0"/>
              <a:t>Comments?</a:t>
            </a:r>
          </a:p>
        </p:txBody>
      </p:sp>
    </p:spTree>
    <p:extLst>
      <p:ext uri="{BB962C8B-B14F-4D97-AF65-F5344CB8AC3E}">
        <p14:creationId xmlns:p14="http://schemas.microsoft.com/office/powerpoint/2010/main" val="6270786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smtClean="0"/>
              <a:t>Wednesday, February 1</a:t>
            </a:r>
          </a:p>
          <a:p>
            <a:r>
              <a:rPr lang="en-US" dirty="0" smtClean="0"/>
              <a:t>3pm-5pm</a:t>
            </a:r>
          </a:p>
          <a:p>
            <a:r>
              <a:rPr lang="en-US" dirty="0" smtClean="0"/>
              <a:t>AK232</a:t>
            </a:r>
          </a:p>
          <a:p>
            <a:endParaRPr lang="en-US" dirty="0" smtClean="0"/>
          </a:p>
          <a:p>
            <a:r>
              <a:rPr lang="en-US" dirty="0"/>
              <a:t>Diagnostic Metrics: ROC, A', AUC, Precision, Recall, LL, </a:t>
            </a:r>
            <a:r>
              <a:rPr lang="en-US" dirty="0" err="1" smtClean="0"/>
              <a:t>BiC</a:t>
            </a:r>
            <a:endParaRPr lang="en-US" dirty="0"/>
          </a:p>
          <a:p>
            <a:endParaRPr lang="en-US" dirty="0" smtClean="0"/>
          </a:p>
          <a:p>
            <a:r>
              <a:rPr lang="en-US" dirty="0"/>
              <a:t>Fogarty, J., Baker, R., Hudson, S. (2005) Case Studies in the use of ROC Curve Analysis for Sensor-Based Estimates in Human Computer Interaction. </a:t>
            </a:r>
            <a:r>
              <a:rPr lang="en-US" i="1" dirty="0"/>
              <a:t>Proceedings of Graphics Interface (GI 2005)</a:t>
            </a:r>
            <a:r>
              <a:rPr lang="en-US" dirty="0"/>
              <a:t>, 129-136</a:t>
            </a:r>
            <a:r>
              <a:rPr lang="en-US" dirty="0" smtClean="0"/>
              <a:t>.</a:t>
            </a:r>
            <a:endParaRPr lang="en-US" dirty="0"/>
          </a:p>
          <a:p>
            <a:r>
              <a:rPr lang="en-US" dirty="0"/>
              <a:t>Davis, J., </a:t>
            </a:r>
            <a:r>
              <a:rPr lang="en-US" dirty="0" err="1"/>
              <a:t>Goadrich</a:t>
            </a:r>
            <a:r>
              <a:rPr lang="en-US" dirty="0"/>
              <a:t>, M. (2006) The relationship between Precision-Recall and ROC curves. </a:t>
            </a:r>
            <a:r>
              <a:rPr lang="en-US" i="1" dirty="0"/>
              <a:t>Proceedings of the 23rd international conference on Machine learning</a:t>
            </a:r>
            <a:r>
              <a:rPr lang="en-US" dirty="0" smtClean="0"/>
              <a:t>.</a:t>
            </a:r>
            <a:endParaRPr lang="en-US" dirty="0"/>
          </a:p>
          <a:p>
            <a:r>
              <a:rPr lang="en-US" dirty="0"/>
              <a:t>Russell, S., </a:t>
            </a:r>
            <a:r>
              <a:rPr lang="en-US" dirty="0" err="1"/>
              <a:t>Norvig</a:t>
            </a:r>
            <a:r>
              <a:rPr lang="en-US" dirty="0"/>
              <a:t>, P. (2010) </a:t>
            </a:r>
            <a:r>
              <a:rPr lang="en-US" i="1" dirty="0"/>
              <a:t>Artificial Intelligence: A Modern Approach.</a:t>
            </a:r>
            <a:r>
              <a:rPr lang="en-US" dirty="0"/>
              <a:t> Ch. 20: Learning Probabilistic Models.</a:t>
            </a:r>
          </a:p>
        </p:txBody>
      </p:sp>
    </p:spTree>
    <p:extLst>
      <p:ext uri="{BB962C8B-B14F-4D97-AF65-F5344CB8AC3E}">
        <p14:creationId xmlns:p14="http://schemas.microsoft.com/office/powerpoint/2010/main" val="2954742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BKT differ from IRT?</a:t>
            </a:r>
            <a:endParaRPr lang="en-US" dirty="0"/>
          </a:p>
        </p:txBody>
      </p:sp>
      <p:sp>
        <p:nvSpPr>
          <p:cNvPr id="3" name="Content Placeholder 2"/>
          <p:cNvSpPr>
            <a:spLocks noGrp="1"/>
          </p:cNvSpPr>
          <p:nvPr>
            <p:ph idx="1"/>
          </p:nvPr>
        </p:nvSpPr>
        <p:spPr/>
        <p:txBody>
          <a:bodyPr/>
          <a:lstStyle/>
          <a:p>
            <a:r>
              <a:rPr lang="en-US" dirty="0" smtClean="0"/>
              <a:t>Takes learning into account</a:t>
            </a:r>
          </a:p>
          <a:p>
            <a:endParaRPr lang="en-US" dirty="0"/>
          </a:p>
          <a:p>
            <a:r>
              <a:rPr lang="en-US" dirty="0" smtClean="0"/>
              <a:t>Ignores item-level differences in difficulty</a:t>
            </a:r>
            <a:endParaRPr lang="en-US" dirty="0"/>
          </a:p>
        </p:txBody>
      </p:sp>
    </p:spTree>
    <p:extLst>
      <p:ext uri="{BB962C8B-B14F-4D97-AF65-F5344CB8AC3E}">
        <p14:creationId xmlns:p14="http://schemas.microsoft.com/office/powerpoint/2010/main" val="40504710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typical use of BKT?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Assess a student’s knowledge of topic X</a:t>
            </a:r>
          </a:p>
          <a:p>
            <a:endParaRPr lang="en-US" dirty="0"/>
          </a:p>
          <a:p>
            <a:r>
              <a:rPr lang="en-US" dirty="0" smtClean="0"/>
              <a:t>Based on a sequence of items that are dichotomously scored</a:t>
            </a:r>
          </a:p>
          <a:p>
            <a:pPr lvl="1"/>
            <a:r>
              <a:rPr lang="en-US" dirty="0" smtClean="0"/>
              <a:t>E.g. the student can get a score of 0 or 1 on each item</a:t>
            </a:r>
          </a:p>
          <a:p>
            <a:pPr lvl="1"/>
            <a:endParaRPr lang="en-US" dirty="0"/>
          </a:p>
          <a:p>
            <a:r>
              <a:rPr lang="en-US" dirty="0" smtClean="0"/>
              <a:t>Where each item corresponds to a single skill</a:t>
            </a:r>
          </a:p>
          <a:p>
            <a:endParaRPr lang="en-US" dirty="0"/>
          </a:p>
          <a:p>
            <a:r>
              <a:rPr lang="en-US" dirty="0"/>
              <a:t>Where the student can learn on each item, due to help, feedback, scaffolding, etc.</a:t>
            </a:r>
          </a:p>
          <a:p>
            <a:endParaRPr lang="en-US" dirty="0"/>
          </a:p>
        </p:txBody>
      </p:sp>
    </p:spTree>
    <p:extLst>
      <p:ext uri="{BB962C8B-B14F-4D97-AF65-F5344CB8AC3E}">
        <p14:creationId xmlns:p14="http://schemas.microsoft.com/office/powerpoint/2010/main" val="258937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assumptions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Each item must involve a single latent trait or skill</a:t>
            </a:r>
          </a:p>
          <a:p>
            <a:pPr lvl="1"/>
            <a:r>
              <a:rPr lang="en-US" dirty="0" smtClean="0"/>
              <a:t>Different from PFA</a:t>
            </a:r>
          </a:p>
          <a:p>
            <a:pPr marL="0" indent="0">
              <a:buNone/>
            </a:pPr>
            <a:endParaRPr lang="en-US" dirty="0">
              <a:latin typeface="Symbol" pitchFamily="18" charset="2"/>
            </a:endParaRPr>
          </a:p>
          <a:p>
            <a:r>
              <a:rPr lang="en-US" dirty="0" smtClean="0"/>
              <a:t>Each skill has four parameters</a:t>
            </a:r>
            <a:endParaRPr lang="en-US" dirty="0" smtClean="0">
              <a:latin typeface="Symbol" pitchFamily="18" charset="2"/>
            </a:endParaRPr>
          </a:p>
          <a:p>
            <a:pPr marL="0" indent="0">
              <a:buNone/>
            </a:pPr>
            <a:endParaRPr lang="en-US" dirty="0"/>
          </a:p>
          <a:p>
            <a:r>
              <a:rPr lang="en-US" dirty="0" smtClean="0"/>
              <a:t>From these parameters, and the pattern of successes and failures the student has had on each relevant skill so far, we can compute latent knowledge P(Ln) and the probability P(CORR) that the learner will get the item correct</a:t>
            </a:r>
            <a:endParaRPr lang="en-US" dirty="0"/>
          </a:p>
        </p:txBody>
      </p:sp>
    </p:spTree>
    <p:extLst>
      <p:ext uri="{BB962C8B-B14F-4D97-AF65-F5344CB8AC3E}">
        <p14:creationId xmlns:p14="http://schemas.microsoft.com/office/powerpoint/2010/main" val="2201325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Key Assumptions</a:t>
            </a:r>
          </a:p>
        </p:txBody>
      </p:sp>
      <p:sp>
        <p:nvSpPr>
          <p:cNvPr id="1666051" name="Rectangle 3"/>
          <p:cNvSpPr>
            <a:spLocks noGrp="1" noChangeArrowheads="1"/>
          </p:cNvSpPr>
          <p:nvPr>
            <p:ph type="body" idx="1"/>
          </p:nvPr>
        </p:nvSpPr>
        <p:spPr>
          <a:xfrm>
            <a:off x="457200" y="1600200"/>
            <a:ext cx="8229600" cy="4953000"/>
          </a:xfrm>
        </p:spPr>
        <p:txBody>
          <a:bodyPr rtlCol="0">
            <a:normAutofit/>
          </a:bodyPr>
          <a:lstStyle/>
          <a:p>
            <a:pPr eaLnBrk="1" fontAlgn="auto" hangingPunct="1">
              <a:spcAft>
                <a:spcPts val="0"/>
              </a:spcAft>
              <a:defRPr/>
            </a:pPr>
            <a:r>
              <a:rPr lang="en-US" altLang="en-US" sz="2800" dirty="0" smtClean="0"/>
              <a:t>Two-state learning model</a:t>
            </a:r>
          </a:p>
          <a:p>
            <a:pPr lvl="1" eaLnBrk="1" fontAlgn="auto" hangingPunct="1">
              <a:spcAft>
                <a:spcPts val="0"/>
              </a:spcAft>
              <a:defRPr/>
            </a:pPr>
            <a:r>
              <a:rPr lang="en-US" altLang="en-US" dirty="0" smtClean="0"/>
              <a:t>Each skill is either </a:t>
            </a:r>
            <a:r>
              <a:rPr lang="en-US" altLang="en-US" u="sng" dirty="0" smtClean="0"/>
              <a:t>learned</a:t>
            </a:r>
            <a:r>
              <a:rPr lang="en-US" altLang="en-US" dirty="0" smtClean="0"/>
              <a:t> or </a:t>
            </a:r>
            <a:r>
              <a:rPr lang="en-US" altLang="en-US" u="sng" dirty="0" smtClean="0"/>
              <a:t>unlearned</a:t>
            </a:r>
          </a:p>
          <a:p>
            <a:pPr lvl="1" eaLnBrk="1" fontAlgn="auto" hangingPunct="1">
              <a:spcAft>
                <a:spcPts val="0"/>
              </a:spcAft>
              <a:defRPr/>
            </a:pPr>
            <a:endParaRPr lang="en-US" altLang="en-US" sz="3200" u="sng" dirty="0" smtClean="0"/>
          </a:p>
          <a:p>
            <a:pPr eaLnBrk="1" fontAlgn="auto" hangingPunct="1">
              <a:spcAft>
                <a:spcPts val="0"/>
              </a:spcAft>
              <a:defRPr/>
            </a:pPr>
            <a:r>
              <a:rPr lang="en-US" altLang="en-US" sz="2800" dirty="0" smtClean="0"/>
              <a:t>In problem-solving, the student can learn a skill at each opportunity to apply the skill</a:t>
            </a:r>
          </a:p>
          <a:p>
            <a:pPr eaLnBrk="1" fontAlgn="auto" hangingPunct="1">
              <a:spcAft>
                <a:spcPts val="0"/>
              </a:spcAft>
              <a:defRPr/>
            </a:pPr>
            <a:endParaRPr lang="en-US" altLang="en-US" sz="2800" dirty="0" smtClean="0"/>
          </a:p>
          <a:p>
            <a:pPr eaLnBrk="1" fontAlgn="auto" hangingPunct="1">
              <a:spcAft>
                <a:spcPts val="0"/>
              </a:spcAft>
              <a:defRPr/>
            </a:pPr>
            <a:r>
              <a:rPr lang="en-US" altLang="en-US" sz="2800" dirty="0" smtClean="0"/>
              <a:t>A student does not forget a skill, once he or she knows it</a:t>
            </a:r>
          </a:p>
          <a:p>
            <a:pPr eaLnBrk="1" fontAlgn="auto" hangingPunct="1">
              <a:spcAft>
                <a:spcPts val="0"/>
              </a:spcAft>
              <a:defRPr/>
            </a:pPr>
            <a:endParaRPr lang="en-US" altLang="en-US" sz="2800" dirty="0" smtClean="0"/>
          </a:p>
        </p:txBody>
      </p:sp>
    </p:spTree>
    <p:extLst>
      <p:ext uri="{BB962C8B-B14F-4D97-AF65-F5344CB8AC3E}">
        <p14:creationId xmlns:p14="http://schemas.microsoft.com/office/powerpoint/2010/main" val="421737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4354</TotalTime>
  <Words>1681</Words>
  <Application>Microsoft Office PowerPoint</Application>
  <PresentationFormat>On-screen Show (4:3)</PresentationFormat>
  <Paragraphs>303</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Advanced Methods and Analysis for the Learning and Social Sciences</vt:lpstr>
      <vt:lpstr>Today’s Class</vt:lpstr>
      <vt:lpstr>How does BKT differ from PFA?</vt:lpstr>
      <vt:lpstr>How does BKT differ from PFA?</vt:lpstr>
      <vt:lpstr>How does BKT differ from IRT?</vt:lpstr>
      <vt:lpstr>How does BKT differ from IRT?</vt:lpstr>
      <vt:lpstr>What is the typical use of BKT?</vt:lpstr>
      <vt:lpstr>Key assumptions</vt:lpstr>
      <vt:lpstr>Key Assumptions</vt:lpstr>
      <vt:lpstr>Model Performance Assumptions</vt:lpstr>
      <vt:lpstr>   Corbett and Anderson’s Model</vt:lpstr>
      <vt:lpstr>   Bayesian Knowledge Tracing</vt:lpstr>
      <vt:lpstr>Formulas</vt:lpstr>
      <vt:lpstr>BKT</vt:lpstr>
      <vt:lpstr>  Knowledge Tracing</vt:lpstr>
      <vt:lpstr>  Knowledge Tracing</vt:lpstr>
      <vt:lpstr>  Knowledge Tracing</vt:lpstr>
      <vt:lpstr>  Fitting a Knowledge-Tracing Model</vt:lpstr>
      <vt:lpstr>  Knowledge Tracing</vt:lpstr>
      <vt:lpstr>Fit Methods</vt:lpstr>
      <vt:lpstr>Homework Solutions</vt:lpstr>
      <vt:lpstr>Sweet’s BKT Solution</vt:lpstr>
      <vt:lpstr>Zak’s BKT Solution</vt:lpstr>
      <vt:lpstr>Goodness</vt:lpstr>
      <vt:lpstr>Thoughts?</vt:lpstr>
      <vt:lpstr>Excel issues</vt:lpstr>
      <vt:lpstr>Fit Methods</vt:lpstr>
      <vt:lpstr>Hill-Climbing</vt:lpstr>
      <vt:lpstr>Hill-Climbing</vt:lpstr>
      <vt:lpstr>Pardos et al., 2010</vt:lpstr>
      <vt:lpstr>Let’s try Hill-Climbing</vt:lpstr>
      <vt:lpstr>Hill-Climbing with Randomized Restart</vt:lpstr>
      <vt:lpstr>Let’s try Hill-Climbing</vt:lpstr>
      <vt:lpstr>Iterative Gradient Descent</vt:lpstr>
      <vt:lpstr>Conjugate Gradient Descent</vt:lpstr>
      <vt:lpstr>Expectation Maximization (Thanks to Joe Beck for explaining this to me)</vt:lpstr>
      <vt:lpstr>Expectation Maximization</vt:lpstr>
      <vt:lpstr>Let’s try Expectation Maximization</vt:lpstr>
      <vt:lpstr>Brute Force/Grid Search</vt:lpstr>
      <vt:lpstr>Which is best?</vt:lpstr>
      <vt:lpstr>Maybe a slight advantage for EM</vt:lpstr>
      <vt:lpstr>Model Degeneracy (Baker, Corbett, &amp; Aleven, 2008)</vt:lpstr>
      <vt:lpstr>Conceptual Idea Behind Knowledge Tracing</vt:lpstr>
      <vt:lpstr>Essentially</vt:lpstr>
      <vt:lpstr>Theoretical Degeneracy</vt:lpstr>
      <vt:lpstr>Empirical Degeneracy</vt:lpstr>
      <vt:lpstr>Empirical Degeneracy: Test 1 (Concrete Version)</vt:lpstr>
      <vt:lpstr>Test 1 Passed</vt:lpstr>
      <vt:lpstr>Test 1 Failed</vt:lpstr>
      <vt:lpstr>Empirical Degeneracy: Test 2 (Concrete Version)</vt:lpstr>
      <vt:lpstr>Test 2 Passed</vt:lpstr>
      <vt:lpstr>Test 2 Failed</vt:lpstr>
      <vt:lpstr>Test 2 Really Failed</vt:lpstr>
      <vt:lpstr>Test 2 Really Failed</vt:lpstr>
      <vt:lpstr>Model Degeneracy</vt:lpstr>
      <vt:lpstr>Extensions</vt:lpstr>
      <vt:lpstr>BKT .vs. PFA</vt:lpstr>
      <vt:lpstr>BKT</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Baker</cp:lastModifiedBy>
  <cp:revision>483</cp:revision>
  <dcterms:created xsi:type="dcterms:W3CDTF">2010-01-07T20:34:12Z</dcterms:created>
  <dcterms:modified xsi:type="dcterms:W3CDTF">2012-01-30T18:15:40Z</dcterms:modified>
</cp:coreProperties>
</file>