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470" r:id="rId4"/>
    <p:sldId id="471" r:id="rId5"/>
    <p:sldId id="472" r:id="rId6"/>
    <p:sldId id="473" r:id="rId7"/>
    <p:sldId id="476" r:id="rId8"/>
    <p:sldId id="477" r:id="rId9"/>
    <p:sldId id="478" r:id="rId10"/>
    <p:sldId id="479" r:id="rId11"/>
    <p:sldId id="480" r:id="rId12"/>
    <p:sldId id="481" r:id="rId13"/>
    <p:sldId id="482" r:id="rId14"/>
    <p:sldId id="486" r:id="rId15"/>
    <p:sldId id="487" r:id="rId16"/>
    <p:sldId id="488" r:id="rId17"/>
    <p:sldId id="489" r:id="rId18"/>
    <p:sldId id="490" r:id="rId19"/>
    <p:sldId id="491" r:id="rId20"/>
    <p:sldId id="492" r:id="rId21"/>
    <p:sldId id="493" r:id="rId22"/>
    <p:sldId id="494" r:id="rId23"/>
    <p:sldId id="495" r:id="rId24"/>
    <p:sldId id="496" r:id="rId25"/>
    <p:sldId id="499" r:id="rId26"/>
    <p:sldId id="497" r:id="rId27"/>
    <p:sldId id="498" r:id="rId28"/>
    <p:sldId id="508" r:id="rId29"/>
    <p:sldId id="500" r:id="rId30"/>
    <p:sldId id="501" r:id="rId31"/>
    <p:sldId id="502" r:id="rId32"/>
    <p:sldId id="509" r:id="rId33"/>
    <p:sldId id="503" r:id="rId34"/>
    <p:sldId id="504" r:id="rId35"/>
    <p:sldId id="505" r:id="rId36"/>
    <p:sldId id="510" r:id="rId37"/>
    <p:sldId id="511" r:id="rId38"/>
    <p:sldId id="512" r:id="rId39"/>
    <p:sldId id="506" r:id="rId40"/>
    <p:sldId id="514" r:id="rId41"/>
    <p:sldId id="515" r:id="rId42"/>
    <p:sldId id="513" r:id="rId43"/>
    <p:sldId id="516" r:id="rId44"/>
    <p:sldId id="517" r:id="rId45"/>
    <p:sldId id="518" r:id="rId46"/>
    <p:sldId id="469" r:id="rId47"/>
    <p:sldId id="412" r:id="rId48"/>
    <p:sldId id="301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72" autoAdjust="0"/>
  </p:normalViewPr>
  <p:slideViewPr>
    <p:cSldViewPr>
      <p:cViewPr varScale="1">
        <p:scale>
          <a:sx n="52" d="100"/>
          <a:sy n="52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ep2011\graphs-for-stanford-talk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ep2011\graphs-for-stanford-talk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ep2011\graphs-for-stanford-tal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ep2011\graphs-for-stanford-talk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ep2011\graphs-for-stanford-tal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Sheet2!$B$9</c:f>
              <c:strCache>
                <c:ptCount val="1"/>
                <c:pt idx="0">
                  <c:v>Tadj</c:v>
                </c:pt>
              </c:strCache>
            </c:strRef>
          </c:tx>
          <c:val>
            <c:numRef>
              <c:f>Sheet2!$B$10:$B$29</c:f>
              <c:numCache>
                <c:formatCode>General</c:formatCode>
                <c:ptCount val="20"/>
                <c:pt idx="0">
                  <c:v>19.386203520314229</c:v>
                </c:pt>
                <c:pt idx="1">
                  <c:v>10.35591187476405</c:v>
                </c:pt>
                <c:pt idx="2">
                  <c:v>6.3363716221035364</c:v>
                </c:pt>
                <c:pt idx="3">
                  <c:v>4.6849381037796718</c:v>
                </c:pt>
                <c:pt idx="4">
                  <c:v>4.3655617822731552</c:v>
                </c:pt>
                <c:pt idx="5">
                  <c:v>3.3211961957761766</c:v>
                </c:pt>
                <c:pt idx="6">
                  <c:v>3.3832711832464915</c:v>
                </c:pt>
                <c:pt idx="7">
                  <c:v>2.6251414760554987</c:v>
                </c:pt>
                <c:pt idx="8">
                  <c:v>2.8923801687431494</c:v>
                </c:pt>
                <c:pt idx="9">
                  <c:v>2.4285830535891613</c:v>
                </c:pt>
                <c:pt idx="10">
                  <c:v>2.3272689310785513</c:v>
                </c:pt>
                <c:pt idx="11">
                  <c:v>2.1261190577101319</c:v>
                </c:pt>
                <c:pt idx="12">
                  <c:v>1.3060812799725656</c:v>
                </c:pt>
                <c:pt idx="13">
                  <c:v>1.6261801679561347</c:v>
                </c:pt>
                <c:pt idx="14">
                  <c:v>1.9625561933708497</c:v>
                </c:pt>
                <c:pt idx="15">
                  <c:v>0.57446558293119088</c:v>
                </c:pt>
                <c:pt idx="16">
                  <c:v>1.1117906598133616</c:v>
                </c:pt>
                <c:pt idx="17">
                  <c:v>0.78183009250796376</c:v>
                </c:pt>
                <c:pt idx="18">
                  <c:v>0.57113801700918898</c:v>
                </c:pt>
                <c:pt idx="19">
                  <c:v>0.65157299097432908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645888"/>
        <c:axId val="34647424"/>
      </c:lineChart>
      <c:catAx>
        <c:axId val="34645888"/>
        <c:scaling>
          <c:orientation val="minMax"/>
        </c:scaling>
        <c:delete val="0"/>
        <c:axPos val="b"/>
        <c:majorTickMark val="out"/>
        <c:minorTickMark val="none"/>
        <c:tickLblPos val="nextTo"/>
        <c:crossAx val="34647424"/>
        <c:crosses val="autoZero"/>
        <c:auto val="1"/>
        <c:lblAlgn val="ctr"/>
        <c:lblOffset val="100"/>
        <c:noMultiLvlLbl val="0"/>
      </c:catAx>
      <c:valAx>
        <c:axId val="34647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645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val>
            <c:numRef>
              <c:f>Sheet4!$B$10:$B$46</c:f>
              <c:numCache>
                <c:formatCode>General</c:formatCode>
                <c:ptCount val="37"/>
                <c:pt idx="0">
                  <c:v>24.708954595366663</c:v>
                </c:pt>
                <c:pt idx="1">
                  <c:v>14.667619381084684</c:v>
                </c:pt>
                <c:pt idx="2">
                  <c:v>11.629358443325801</c:v>
                </c:pt>
                <c:pt idx="3">
                  <c:v>10.474783012594086</c:v>
                </c:pt>
                <c:pt idx="4">
                  <c:v>8.9736848928114519</c:v>
                </c:pt>
                <c:pt idx="5">
                  <c:v>8.0607153688604924</c:v>
                </c:pt>
                <c:pt idx="6">
                  <c:v>8.2778153231225478</c:v>
                </c:pt>
                <c:pt idx="7">
                  <c:v>7.9930679684734764</c:v>
                </c:pt>
                <c:pt idx="8">
                  <c:v>7.5029388107556017</c:v>
                </c:pt>
                <c:pt idx="9">
                  <c:v>7.3448903809623944</c:v>
                </c:pt>
                <c:pt idx="10">
                  <c:v>6.7275167539322798</c:v>
                </c:pt>
                <c:pt idx="11">
                  <c:v>6.3443895050561059</c:v>
                </c:pt>
                <c:pt idx="12">
                  <c:v>6.6100403590079093</c:v>
                </c:pt>
                <c:pt idx="13">
                  <c:v>6.8149403729806668</c:v>
                </c:pt>
                <c:pt idx="14">
                  <c:v>6.725660383166308</c:v>
                </c:pt>
                <c:pt idx="15">
                  <c:v>6.6676645873724816</c:v>
                </c:pt>
                <c:pt idx="16">
                  <c:v>5.7226261379159462</c:v>
                </c:pt>
                <c:pt idx="17">
                  <c:v>5.9304403240875523</c:v>
                </c:pt>
                <c:pt idx="18">
                  <c:v>3.4021531506263401</c:v>
                </c:pt>
                <c:pt idx="19">
                  <c:v>2.4346254105458756</c:v>
                </c:pt>
                <c:pt idx="20">
                  <c:v>1.3417537378450231</c:v>
                </c:pt>
                <c:pt idx="21">
                  <c:v>1.3441063011274914</c:v>
                </c:pt>
                <c:pt idx="22">
                  <c:v>0.78727641339859844</c:v>
                </c:pt>
                <c:pt idx="23">
                  <c:v>0.43497585011578038</c:v>
                </c:pt>
                <c:pt idx="24">
                  <c:v>1.2036428779498838</c:v>
                </c:pt>
                <c:pt idx="25">
                  <c:v>0.41229764941636621</c:v>
                </c:pt>
                <c:pt idx="26">
                  <c:v>0.99510665480649474</c:v>
                </c:pt>
                <c:pt idx="27">
                  <c:v>0.79820723739039756</c:v>
                </c:pt>
                <c:pt idx="28">
                  <c:v>0.93004658797590656</c:v>
                </c:pt>
                <c:pt idx="29">
                  <c:v>0.97445042758273115</c:v>
                </c:pt>
                <c:pt idx="30">
                  <c:v>1.1004520877627237</c:v>
                </c:pt>
                <c:pt idx="31">
                  <c:v>1.0585387871681327</c:v>
                </c:pt>
                <c:pt idx="32">
                  <c:v>1.061695088486621</c:v>
                </c:pt>
                <c:pt idx="33">
                  <c:v>0.62524884290460125</c:v>
                </c:pt>
                <c:pt idx="34">
                  <c:v>0.52037774595121267</c:v>
                </c:pt>
                <c:pt idx="35">
                  <c:v>0.29825717688909364</c:v>
                </c:pt>
                <c:pt idx="36">
                  <c:v>0.24012226116983659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165056"/>
        <c:axId val="73170944"/>
      </c:lineChart>
      <c:catAx>
        <c:axId val="73165056"/>
        <c:scaling>
          <c:orientation val="minMax"/>
        </c:scaling>
        <c:delete val="0"/>
        <c:axPos val="b"/>
        <c:majorTickMark val="out"/>
        <c:minorTickMark val="none"/>
        <c:tickLblPos val="nextTo"/>
        <c:crossAx val="73170944"/>
        <c:crosses val="autoZero"/>
        <c:auto val="1"/>
        <c:lblAlgn val="ctr"/>
        <c:lblOffset val="100"/>
        <c:noMultiLvlLbl val="0"/>
      </c:catAx>
      <c:valAx>
        <c:axId val="73170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73165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Sheet5!$B$9</c:f>
              <c:strCache>
                <c:ptCount val="1"/>
                <c:pt idx="0">
                  <c:v>Tadj</c:v>
                </c:pt>
              </c:strCache>
            </c:strRef>
          </c:tx>
          <c:val>
            <c:numRef>
              <c:f>Sheet5!$B$10:$B$29</c:f>
              <c:numCache>
                <c:formatCode>General</c:formatCode>
                <c:ptCount val="20"/>
                <c:pt idx="0">
                  <c:v>20.302938923314038</c:v>
                </c:pt>
                <c:pt idx="1">
                  <c:v>9.3895409242234873</c:v>
                </c:pt>
                <c:pt idx="2">
                  <c:v>6.8051844391501897</c:v>
                </c:pt>
                <c:pt idx="3">
                  <c:v>17</c:v>
                </c:pt>
                <c:pt idx="4">
                  <c:v>10</c:v>
                </c:pt>
                <c:pt idx="5">
                  <c:v>8</c:v>
                </c:pt>
                <c:pt idx="6">
                  <c:v>4.5</c:v>
                </c:pt>
                <c:pt idx="7">
                  <c:v>2.5130562383885144</c:v>
                </c:pt>
                <c:pt idx="8">
                  <c:v>1.6951222652138453</c:v>
                </c:pt>
                <c:pt idx="9">
                  <c:v>2.363377654617103</c:v>
                </c:pt>
                <c:pt idx="10">
                  <c:v>1.9161610880519611</c:v>
                </c:pt>
                <c:pt idx="11">
                  <c:v>1.6474581608711731</c:v>
                </c:pt>
                <c:pt idx="12">
                  <c:v>1.3215369824994978</c:v>
                </c:pt>
                <c:pt idx="13">
                  <c:v>1.1152186273693212</c:v>
                </c:pt>
                <c:pt idx="14">
                  <c:v>1.6998225961233915</c:v>
                </c:pt>
                <c:pt idx="15">
                  <c:v>0.32007555626003731</c:v>
                </c:pt>
                <c:pt idx="16">
                  <c:v>1.6169808950272955</c:v>
                </c:pt>
                <c:pt idx="17">
                  <c:v>0.99360052110377373</c:v>
                </c:pt>
                <c:pt idx="18">
                  <c:v>0.85861883948976458</c:v>
                </c:pt>
                <c:pt idx="19">
                  <c:v>0.15486600704329354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597120"/>
        <c:axId val="74598656"/>
      </c:lineChart>
      <c:catAx>
        <c:axId val="74597120"/>
        <c:scaling>
          <c:orientation val="minMax"/>
        </c:scaling>
        <c:delete val="0"/>
        <c:axPos val="b"/>
        <c:majorTickMark val="out"/>
        <c:minorTickMark val="none"/>
        <c:tickLblPos val="nextTo"/>
        <c:crossAx val="74598656"/>
        <c:crosses val="autoZero"/>
        <c:auto val="1"/>
        <c:lblAlgn val="ctr"/>
        <c:lblOffset val="100"/>
        <c:noMultiLvlLbl val="0"/>
      </c:catAx>
      <c:valAx>
        <c:axId val="74598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74597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Sheet5!$B$9</c:f>
              <c:strCache>
                <c:ptCount val="1"/>
                <c:pt idx="0">
                  <c:v>Tadj</c:v>
                </c:pt>
              </c:strCache>
            </c:strRef>
          </c:tx>
          <c:val>
            <c:numRef>
              <c:f>Sheet5!$B$10:$B$29</c:f>
              <c:numCache>
                <c:formatCode>General</c:formatCode>
                <c:ptCount val="20"/>
                <c:pt idx="0">
                  <c:v>20.302938923314038</c:v>
                </c:pt>
                <c:pt idx="1">
                  <c:v>9.3895409242234837</c:v>
                </c:pt>
                <c:pt idx="2">
                  <c:v>6.8051844391501932</c:v>
                </c:pt>
                <c:pt idx="3">
                  <c:v>17</c:v>
                </c:pt>
                <c:pt idx="4">
                  <c:v>10</c:v>
                </c:pt>
                <c:pt idx="5">
                  <c:v>8</c:v>
                </c:pt>
                <c:pt idx="6">
                  <c:v>4.5</c:v>
                </c:pt>
                <c:pt idx="7">
                  <c:v>2.5130562383885144</c:v>
                </c:pt>
                <c:pt idx="8">
                  <c:v>1.6951222652138453</c:v>
                </c:pt>
                <c:pt idx="9">
                  <c:v>2.3633776546171021</c:v>
                </c:pt>
                <c:pt idx="10">
                  <c:v>1.9161610880519611</c:v>
                </c:pt>
                <c:pt idx="11">
                  <c:v>1.6474581608711727</c:v>
                </c:pt>
                <c:pt idx="12">
                  <c:v>1.3215369824994987</c:v>
                </c:pt>
                <c:pt idx="13">
                  <c:v>1.1152186273693212</c:v>
                </c:pt>
                <c:pt idx="14">
                  <c:v>1.6998225961233915</c:v>
                </c:pt>
                <c:pt idx="15">
                  <c:v>0.3200755562600372</c:v>
                </c:pt>
                <c:pt idx="16">
                  <c:v>1.6169808950272955</c:v>
                </c:pt>
                <c:pt idx="17">
                  <c:v>0.99360052110377373</c:v>
                </c:pt>
                <c:pt idx="18">
                  <c:v>0.85861883948976425</c:v>
                </c:pt>
                <c:pt idx="19">
                  <c:v>0.15486600704329348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607616"/>
        <c:axId val="74629888"/>
      </c:lineChart>
      <c:catAx>
        <c:axId val="74607616"/>
        <c:scaling>
          <c:orientation val="minMax"/>
        </c:scaling>
        <c:delete val="0"/>
        <c:axPos val="b"/>
        <c:majorTickMark val="out"/>
        <c:minorTickMark val="none"/>
        <c:tickLblPos val="nextTo"/>
        <c:crossAx val="74629888"/>
        <c:crosses val="autoZero"/>
        <c:auto val="1"/>
        <c:lblAlgn val="ctr"/>
        <c:lblOffset val="100"/>
        <c:noMultiLvlLbl val="0"/>
      </c:catAx>
      <c:valAx>
        <c:axId val="74629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74607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Sheet1!$B$9</c:f>
              <c:strCache>
                <c:ptCount val="1"/>
                <c:pt idx="0">
                  <c:v>Tadj</c:v>
                </c:pt>
              </c:strCache>
            </c:strRef>
          </c:tx>
          <c:val>
            <c:numRef>
              <c:f>Sheet1!$B$10:$B$29</c:f>
              <c:numCache>
                <c:formatCode>General</c:formatCode>
                <c:ptCount val="20"/>
                <c:pt idx="0">
                  <c:v>20.481419918348028</c:v>
                </c:pt>
                <c:pt idx="1">
                  <c:v>19.445990622290314</c:v>
                </c:pt>
                <c:pt idx="2">
                  <c:v>20.447550391197723</c:v>
                </c:pt>
                <c:pt idx="3">
                  <c:v>20.654155425688487</c:v>
                </c:pt>
                <c:pt idx="4">
                  <c:v>20.238393223714848</c:v>
                </c:pt>
                <c:pt idx="5">
                  <c:v>20.620322965854527</c:v>
                </c:pt>
                <c:pt idx="6">
                  <c:v>20.05373556363325</c:v>
                </c:pt>
                <c:pt idx="7">
                  <c:v>19.348493881982932</c:v>
                </c:pt>
                <c:pt idx="8">
                  <c:v>19.43198674451596</c:v>
                </c:pt>
                <c:pt idx="9">
                  <c:v>20.371112835783919</c:v>
                </c:pt>
                <c:pt idx="10">
                  <c:v>19.638434612027034</c:v>
                </c:pt>
                <c:pt idx="11">
                  <c:v>19.658352491301493</c:v>
                </c:pt>
                <c:pt idx="12">
                  <c:v>19.276086729469917</c:v>
                </c:pt>
                <c:pt idx="13">
                  <c:v>19.260983837780735</c:v>
                </c:pt>
                <c:pt idx="14">
                  <c:v>20.073505153610029</c:v>
                </c:pt>
                <c:pt idx="15">
                  <c:v>19.666713449453432</c:v>
                </c:pt>
                <c:pt idx="16">
                  <c:v>19.877417277233043</c:v>
                </c:pt>
                <c:pt idx="17">
                  <c:v>20.29717337194932</c:v>
                </c:pt>
                <c:pt idx="18">
                  <c:v>19.924552030283198</c:v>
                </c:pt>
                <c:pt idx="19">
                  <c:v>19.378920149692025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160448"/>
        <c:axId val="35161984"/>
      </c:lineChart>
      <c:catAx>
        <c:axId val="35160448"/>
        <c:scaling>
          <c:orientation val="minMax"/>
        </c:scaling>
        <c:delete val="0"/>
        <c:axPos val="b"/>
        <c:majorTickMark val="out"/>
        <c:minorTickMark val="none"/>
        <c:tickLblPos val="nextTo"/>
        <c:crossAx val="35161984"/>
        <c:crosses val="autoZero"/>
        <c:auto val="1"/>
        <c:lblAlgn val="ctr"/>
        <c:lblOffset val="100"/>
        <c:noMultiLvlLbl val="0"/>
      </c:catAx>
      <c:valAx>
        <c:axId val="35161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160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Sheet1!$B$9</c:f>
              <c:strCache>
                <c:ptCount val="1"/>
                <c:pt idx="0">
                  <c:v>Tadj</c:v>
                </c:pt>
              </c:strCache>
            </c:strRef>
          </c:tx>
          <c:val>
            <c:numRef>
              <c:f>Sheet1!$B$10:$B$29</c:f>
              <c:numCache>
                <c:formatCode>General</c:formatCode>
                <c:ptCount val="20"/>
                <c:pt idx="0">
                  <c:v>20.481419918348028</c:v>
                </c:pt>
                <c:pt idx="1">
                  <c:v>19.445990622290314</c:v>
                </c:pt>
                <c:pt idx="2">
                  <c:v>20.447550391197723</c:v>
                </c:pt>
                <c:pt idx="3">
                  <c:v>20.654155425688487</c:v>
                </c:pt>
                <c:pt idx="4">
                  <c:v>20.238393223714848</c:v>
                </c:pt>
                <c:pt idx="5">
                  <c:v>20.620322965854527</c:v>
                </c:pt>
                <c:pt idx="6">
                  <c:v>20.05373556363325</c:v>
                </c:pt>
                <c:pt idx="7">
                  <c:v>19.348493881982932</c:v>
                </c:pt>
                <c:pt idx="8">
                  <c:v>19.43198674451596</c:v>
                </c:pt>
                <c:pt idx="9">
                  <c:v>20.371112835783919</c:v>
                </c:pt>
                <c:pt idx="10">
                  <c:v>19.638434612027034</c:v>
                </c:pt>
                <c:pt idx="11">
                  <c:v>19.658352491301493</c:v>
                </c:pt>
                <c:pt idx="12">
                  <c:v>19.276086729469917</c:v>
                </c:pt>
                <c:pt idx="13">
                  <c:v>19.260983837780735</c:v>
                </c:pt>
                <c:pt idx="14">
                  <c:v>20.073505153610029</c:v>
                </c:pt>
                <c:pt idx="15">
                  <c:v>19.666713449453432</c:v>
                </c:pt>
                <c:pt idx="16">
                  <c:v>19.877417277233043</c:v>
                </c:pt>
                <c:pt idx="17">
                  <c:v>20.29717337194932</c:v>
                </c:pt>
                <c:pt idx="18">
                  <c:v>19.924552030283198</c:v>
                </c:pt>
                <c:pt idx="19">
                  <c:v>19.378920149692025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183616"/>
        <c:axId val="73085696"/>
      </c:lineChart>
      <c:catAx>
        <c:axId val="35183616"/>
        <c:scaling>
          <c:orientation val="minMax"/>
        </c:scaling>
        <c:delete val="0"/>
        <c:axPos val="b"/>
        <c:majorTickMark val="out"/>
        <c:minorTickMark val="none"/>
        <c:tickLblPos val="nextTo"/>
        <c:crossAx val="73085696"/>
        <c:crosses val="autoZero"/>
        <c:auto val="1"/>
        <c:lblAlgn val="ctr"/>
        <c:lblOffset val="100"/>
        <c:noMultiLvlLbl val="0"/>
      </c:catAx>
      <c:valAx>
        <c:axId val="73085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183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Sheet1!$B$9</c:f>
              <c:strCache>
                <c:ptCount val="1"/>
                <c:pt idx="0">
                  <c:v>Tadj</c:v>
                </c:pt>
              </c:strCache>
            </c:strRef>
          </c:tx>
          <c:val>
            <c:numRef>
              <c:f>Sheet1!$B$10:$B$29</c:f>
              <c:numCache>
                <c:formatCode>General</c:formatCode>
                <c:ptCount val="20"/>
                <c:pt idx="0">
                  <c:v>20.481419918348028</c:v>
                </c:pt>
                <c:pt idx="1">
                  <c:v>19.445990622290314</c:v>
                </c:pt>
                <c:pt idx="2">
                  <c:v>20.447550391197723</c:v>
                </c:pt>
                <c:pt idx="3">
                  <c:v>20.654155425688487</c:v>
                </c:pt>
                <c:pt idx="4">
                  <c:v>20.238393223714848</c:v>
                </c:pt>
                <c:pt idx="5">
                  <c:v>20.620322965854527</c:v>
                </c:pt>
                <c:pt idx="6">
                  <c:v>20.05373556363325</c:v>
                </c:pt>
                <c:pt idx="7">
                  <c:v>19.348493881982932</c:v>
                </c:pt>
                <c:pt idx="8">
                  <c:v>19.43198674451596</c:v>
                </c:pt>
                <c:pt idx="9">
                  <c:v>20.371112835783919</c:v>
                </c:pt>
                <c:pt idx="10">
                  <c:v>19.638434612027034</c:v>
                </c:pt>
                <c:pt idx="11">
                  <c:v>19.658352491301493</c:v>
                </c:pt>
                <c:pt idx="12">
                  <c:v>19.276086729469917</c:v>
                </c:pt>
                <c:pt idx="13">
                  <c:v>19.260983837780735</c:v>
                </c:pt>
                <c:pt idx="14">
                  <c:v>20.073505153610029</c:v>
                </c:pt>
                <c:pt idx="15">
                  <c:v>19.666713449453432</c:v>
                </c:pt>
                <c:pt idx="16">
                  <c:v>19.877417277233043</c:v>
                </c:pt>
                <c:pt idx="17">
                  <c:v>20.29717337194932</c:v>
                </c:pt>
                <c:pt idx="18">
                  <c:v>19.924552030283198</c:v>
                </c:pt>
                <c:pt idx="19">
                  <c:v>19.378920149692025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127808"/>
        <c:axId val="73129344"/>
      </c:lineChart>
      <c:catAx>
        <c:axId val="73127808"/>
        <c:scaling>
          <c:orientation val="minMax"/>
        </c:scaling>
        <c:delete val="0"/>
        <c:axPos val="b"/>
        <c:majorTickMark val="out"/>
        <c:minorTickMark val="none"/>
        <c:tickLblPos val="nextTo"/>
        <c:crossAx val="73129344"/>
        <c:crosses val="autoZero"/>
        <c:auto val="1"/>
        <c:lblAlgn val="ctr"/>
        <c:lblOffset val="100"/>
        <c:noMultiLvlLbl val="0"/>
      </c:catAx>
      <c:valAx>
        <c:axId val="73129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1278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val>
            <c:numRef>
              <c:f>Sheet2!$B$20:$B$46</c:f>
              <c:numCache>
                <c:formatCode>General</c:formatCode>
                <c:ptCount val="27"/>
                <c:pt idx="0">
                  <c:v>2.3272689310785513</c:v>
                </c:pt>
                <c:pt idx="1">
                  <c:v>2.1261190577101319</c:v>
                </c:pt>
                <c:pt idx="2">
                  <c:v>1.3060812799725656</c:v>
                </c:pt>
                <c:pt idx="3">
                  <c:v>1.6261801679561347</c:v>
                </c:pt>
                <c:pt idx="4">
                  <c:v>1.9625561933708497</c:v>
                </c:pt>
                <c:pt idx="5">
                  <c:v>0.57446558293119088</c:v>
                </c:pt>
                <c:pt idx="6">
                  <c:v>1.1117906598133616</c:v>
                </c:pt>
                <c:pt idx="7">
                  <c:v>0.78183009250796376</c:v>
                </c:pt>
                <c:pt idx="8">
                  <c:v>0.57113801700918898</c:v>
                </c:pt>
                <c:pt idx="9">
                  <c:v>0.65157299097432908</c:v>
                </c:pt>
                <c:pt idx="10">
                  <c:v>1.4105836058997625</c:v>
                </c:pt>
                <c:pt idx="11">
                  <c:v>0.16967196304454285</c:v>
                </c:pt>
                <c:pt idx="12">
                  <c:v>1.3537558981491953</c:v>
                </c:pt>
                <c:pt idx="13">
                  <c:v>1.5729127170269952</c:v>
                </c:pt>
                <c:pt idx="14">
                  <c:v>0.23292237404283736</c:v>
                </c:pt>
                <c:pt idx="15">
                  <c:v>0.65797231750421903</c:v>
                </c:pt>
                <c:pt idx="16">
                  <c:v>0.96836275807451844</c:v>
                </c:pt>
                <c:pt idx="17">
                  <c:v>0.9896970087059882</c:v>
                </c:pt>
                <c:pt idx="18">
                  <c:v>1.3774753986857711</c:v>
                </c:pt>
                <c:pt idx="19">
                  <c:v>1.3784543743028732</c:v>
                </c:pt>
                <c:pt idx="20">
                  <c:v>0.15368208506373784</c:v>
                </c:pt>
                <c:pt idx="21">
                  <c:v>0.74164682040304064</c:v>
                </c:pt>
                <c:pt idx="22">
                  <c:v>0</c:v>
                </c:pt>
                <c:pt idx="23">
                  <c:v>1.1702777813577234</c:v>
                </c:pt>
                <c:pt idx="24">
                  <c:v>0.40999001558014858</c:v>
                </c:pt>
                <c:pt idx="25">
                  <c:v>1.2053000344490901</c:v>
                </c:pt>
                <c:pt idx="26">
                  <c:v>0.28165632490909431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947840"/>
        <c:axId val="34949376"/>
      </c:lineChart>
      <c:catAx>
        <c:axId val="34947840"/>
        <c:scaling>
          <c:orientation val="minMax"/>
        </c:scaling>
        <c:delete val="0"/>
        <c:axPos val="b"/>
        <c:majorTickMark val="out"/>
        <c:minorTickMark val="none"/>
        <c:tickLblPos val="nextTo"/>
        <c:crossAx val="34949376"/>
        <c:crosses val="autoZero"/>
        <c:auto val="1"/>
        <c:lblAlgn val="ctr"/>
        <c:lblOffset val="100"/>
        <c:noMultiLvlLbl val="0"/>
      </c:catAx>
      <c:valAx>
        <c:axId val="34949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4947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957568"/>
        <c:axId val="35155968"/>
      </c:lineChart>
      <c:catAx>
        <c:axId val="34957568"/>
        <c:scaling>
          <c:orientation val="minMax"/>
        </c:scaling>
        <c:delete val="0"/>
        <c:axPos val="b"/>
        <c:majorTickMark val="out"/>
        <c:minorTickMark val="none"/>
        <c:tickLblPos val="nextTo"/>
        <c:crossAx val="35155968"/>
        <c:crosses val="autoZero"/>
        <c:auto val="1"/>
        <c:lblAlgn val="ctr"/>
        <c:lblOffset val="100"/>
        <c:noMultiLvlLbl val="0"/>
      </c:catAx>
      <c:valAx>
        <c:axId val="35155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957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val>
            <c:numRef>
              <c:f>Sheet2!$B$20:$B$46</c:f>
              <c:numCache>
                <c:formatCode>General</c:formatCode>
                <c:ptCount val="27"/>
                <c:pt idx="0">
                  <c:v>2.3272689310785504</c:v>
                </c:pt>
                <c:pt idx="1">
                  <c:v>2.1261190577101332</c:v>
                </c:pt>
                <c:pt idx="2">
                  <c:v>1.3060812799725661</c:v>
                </c:pt>
                <c:pt idx="3">
                  <c:v>1.6261801679561354</c:v>
                </c:pt>
                <c:pt idx="4">
                  <c:v>1.9625561933708502</c:v>
                </c:pt>
                <c:pt idx="5">
                  <c:v>0.57446558293119088</c:v>
                </c:pt>
                <c:pt idx="6">
                  <c:v>1.1117906598133616</c:v>
                </c:pt>
                <c:pt idx="7">
                  <c:v>0.78183009250796376</c:v>
                </c:pt>
                <c:pt idx="8">
                  <c:v>0.57113801700918942</c:v>
                </c:pt>
                <c:pt idx="9">
                  <c:v>0.65157299097432908</c:v>
                </c:pt>
                <c:pt idx="10">
                  <c:v>1.4105836058997621</c:v>
                </c:pt>
                <c:pt idx="11">
                  <c:v>0.1696719630445428</c:v>
                </c:pt>
                <c:pt idx="12">
                  <c:v>1.3537558981491948</c:v>
                </c:pt>
                <c:pt idx="13">
                  <c:v>1.5729127170269952</c:v>
                </c:pt>
                <c:pt idx="14">
                  <c:v>0.23292237404283742</c:v>
                </c:pt>
                <c:pt idx="15">
                  <c:v>0.65797231750421925</c:v>
                </c:pt>
                <c:pt idx="16">
                  <c:v>0.96836275807451844</c:v>
                </c:pt>
                <c:pt idx="17">
                  <c:v>0.9896970087059882</c:v>
                </c:pt>
                <c:pt idx="18">
                  <c:v>1.3774753986857711</c:v>
                </c:pt>
                <c:pt idx="19">
                  <c:v>1.3784543743028737</c:v>
                </c:pt>
                <c:pt idx="20">
                  <c:v>0.15368208506373784</c:v>
                </c:pt>
                <c:pt idx="21">
                  <c:v>0.74164682040304086</c:v>
                </c:pt>
                <c:pt idx="22">
                  <c:v>0</c:v>
                </c:pt>
                <c:pt idx="23">
                  <c:v>1.1702777813577243</c:v>
                </c:pt>
                <c:pt idx="24">
                  <c:v>0.40999001558014858</c:v>
                </c:pt>
                <c:pt idx="25">
                  <c:v>1.2053000344490898</c:v>
                </c:pt>
                <c:pt idx="26">
                  <c:v>0.28165632490909431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210880"/>
        <c:axId val="73212672"/>
      </c:lineChart>
      <c:catAx>
        <c:axId val="73210880"/>
        <c:scaling>
          <c:orientation val="minMax"/>
        </c:scaling>
        <c:delete val="0"/>
        <c:axPos val="b"/>
        <c:majorTickMark val="out"/>
        <c:minorTickMark val="none"/>
        <c:tickLblPos val="nextTo"/>
        <c:crossAx val="73212672"/>
        <c:crosses val="autoZero"/>
        <c:auto val="1"/>
        <c:lblAlgn val="ctr"/>
        <c:lblOffset val="100"/>
        <c:noMultiLvlLbl val="0"/>
      </c:catAx>
      <c:valAx>
        <c:axId val="73212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73210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val>
            <c:numRef>
              <c:f>Sheet4!$B$10:$B$46</c:f>
              <c:numCache>
                <c:formatCode>General</c:formatCode>
                <c:ptCount val="37"/>
                <c:pt idx="0">
                  <c:v>24.708954595366663</c:v>
                </c:pt>
                <c:pt idx="1">
                  <c:v>14.667619381084684</c:v>
                </c:pt>
                <c:pt idx="2">
                  <c:v>11.629358443325801</c:v>
                </c:pt>
                <c:pt idx="3">
                  <c:v>10.474783012594086</c:v>
                </c:pt>
                <c:pt idx="4">
                  <c:v>8.9736848928114519</c:v>
                </c:pt>
                <c:pt idx="5">
                  <c:v>8.0607153688604924</c:v>
                </c:pt>
                <c:pt idx="6">
                  <c:v>8.2778153231225478</c:v>
                </c:pt>
                <c:pt idx="7">
                  <c:v>7.9930679684734764</c:v>
                </c:pt>
                <c:pt idx="8">
                  <c:v>7.5029388107556017</c:v>
                </c:pt>
                <c:pt idx="9">
                  <c:v>7.3448903809623944</c:v>
                </c:pt>
                <c:pt idx="10">
                  <c:v>6.7275167539322798</c:v>
                </c:pt>
                <c:pt idx="11">
                  <c:v>6.3443895050561059</c:v>
                </c:pt>
                <c:pt idx="12">
                  <c:v>6.6100403590079093</c:v>
                </c:pt>
                <c:pt idx="13">
                  <c:v>6.8149403729806668</c:v>
                </c:pt>
                <c:pt idx="14">
                  <c:v>6.725660383166308</c:v>
                </c:pt>
                <c:pt idx="15">
                  <c:v>6.6676645873724816</c:v>
                </c:pt>
                <c:pt idx="16">
                  <c:v>5.7226261379159462</c:v>
                </c:pt>
                <c:pt idx="17">
                  <c:v>5.9304403240875523</c:v>
                </c:pt>
                <c:pt idx="18">
                  <c:v>3.4021531506263401</c:v>
                </c:pt>
                <c:pt idx="19">
                  <c:v>2.4346254105458756</c:v>
                </c:pt>
                <c:pt idx="20">
                  <c:v>1.3417537378450231</c:v>
                </c:pt>
                <c:pt idx="21">
                  <c:v>1.3441063011274914</c:v>
                </c:pt>
                <c:pt idx="22">
                  <c:v>0.78727641339859844</c:v>
                </c:pt>
                <c:pt idx="23">
                  <c:v>0.43497585011578038</c:v>
                </c:pt>
                <c:pt idx="24">
                  <c:v>1.2036428779498838</c:v>
                </c:pt>
                <c:pt idx="25">
                  <c:v>0.41229764941636621</c:v>
                </c:pt>
                <c:pt idx="26">
                  <c:v>0.99510665480649474</c:v>
                </c:pt>
                <c:pt idx="27">
                  <c:v>0.79820723739039756</c:v>
                </c:pt>
                <c:pt idx="28">
                  <c:v>0.93004658797590656</c:v>
                </c:pt>
                <c:pt idx="29">
                  <c:v>0.97445042758273115</c:v>
                </c:pt>
                <c:pt idx="30">
                  <c:v>1.1004520877627237</c:v>
                </c:pt>
                <c:pt idx="31">
                  <c:v>1.0585387871681327</c:v>
                </c:pt>
                <c:pt idx="32">
                  <c:v>1.061695088486621</c:v>
                </c:pt>
                <c:pt idx="33">
                  <c:v>0.62524884290460125</c:v>
                </c:pt>
                <c:pt idx="34">
                  <c:v>0.52037774595121267</c:v>
                </c:pt>
                <c:pt idx="35">
                  <c:v>0.29825717688909364</c:v>
                </c:pt>
                <c:pt idx="36">
                  <c:v>0.24012226116983659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221632"/>
        <c:axId val="73223168"/>
      </c:lineChart>
      <c:catAx>
        <c:axId val="73221632"/>
        <c:scaling>
          <c:orientation val="minMax"/>
        </c:scaling>
        <c:delete val="0"/>
        <c:axPos val="b"/>
        <c:majorTickMark val="out"/>
        <c:minorTickMark val="none"/>
        <c:tickLblPos val="nextTo"/>
        <c:crossAx val="73223168"/>
        <c:crosses val="autoZero"/>
        <c:auto val="1"/>
        <c:lblAlgn val="ctr"/>
        <c:lblOffset val="100"/>
        <c:noMultiLvlLbl val="0"/>
      </c:catAx>
      <c:valAx>
        <c:axId val="73223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73221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val>
            <c:numRef>
              <c:f>Sheet4!$B$10:$B$46</c:f>
              <c:numCache>
                <c:formatCode>General</c:formatCode>
                <c:ptCount val="37"/>
                <c:pt idx="0">
                  <c:v>24.708954595366663</c:v>
                </c:pt>
                <c:pt idx="1">
                  <c:v>14.667619381084684</c:v>
                </c:pt>
                <c:pt idx="2">
                  <c:v>11.629358443325801</c:v>
                </c:pt>
                <c:pt idx="3">
                  <c:v>10.474783012594086</c:v>
                </c:pt>
                <c:pt idx="4">
                  <c:v>8.9736848928114519</c:v>
                </c:pt>
                <c:pt idx="5">
                  <c:v>8.0607153688604924</c:v>
                </c:pt>
                <c:pt idx="6">
                  <c:v>8.2778153231225478</c:v>
                </c:pt>
                <c:pt idx="7">
                  <c:v>7.9930679684734764</c:v>
                </c:pt>
                <c:pt idx="8">
                  <c:v>7.5029388107556017</c:v>
                </c:pt>
                <c:pt idx="9">
                  <c:v>7.3448903809623944</c:v>
                </c:pt>
                <c:pt idx="10">
                  <c:v>6.7275167539322798</c:v>
                </c:pt>
                <c:pt idx="11">
                  <c:v>6.3443895050561059</c:v>
                </c:pt>
                <c:pt idx="12">
                  <c:v>6.6100403590079093</c:v>
                </c:pt>
                <c:pt idx="13">
                  <c:v>6.8149403729806668</c:v>
                </c:pt>
                <c:pt idx="14">
                  <c:v>6.725660383166308</c:v>
                </c:pt>
                <c:pt idx="15">
                  <c:v>6.6676645873724816</c:v>
                </c:pt>
                <c:pt idx="16">
                  <c:v>5.7226261379159462</c:v>
                </c:pt>
                <c:pt idx="17">
                  <c:v>5.9304403240875523</c:v>
                </c:pt>
                <c:pt idx="18">
                  <c:v>3.4021531506263401</c:v>
                </c:pt>
                <c:pt idx="19">
                  <c:v>2.4346254105458756</c:v>
                </c:pt>
                <c:pt idx="20">
                  <c:v>1.3417537378450231</c:v>
                </c:pt>
                <c:pt idx="21">
                  <c:v>1.3441063011274914</c:v>
                </c:pt>
                <c:pt idx="22">
                  <c:v>0.78727641339859844</c:v>
                </c:pt>
                <c:pt idx="23">
                  <c:v>0.43497585011578038</c:v>
                </c:pt>
                <c:pt idx="24">
                  <c:v>1.2036428779498838</c:v>
                </c:pt>
                <c:pt idx="25">
                  <c:v>0.41229764941636621</c:v>
                </c:pt>
                <c:pt idx="26">
                  <c:v>0.99510665480649474</c:v>
                </c:pt>
                <c:pt idx="27">
                  <c:v>0.79820723739039756</c:v>
                </c:pt>
                <c:pt idx="28">
                  <c:v>0.93004658797590656</c:v>
                </c:pt>
                <c:pt idx="29">
                  <c:v>0.97445042758273115</c:v>
                </c:pt>
                <c:pt idx="30">
                  <c:v>1.1004520877627237</c:v>
                </c:pt>
                <c:pt idx="31">
                  <c:v>1.0585387871681327</c:v>
                </c:pt>
                <c:pt idx="32">
                  <c:v>1.061695088486621</c:v>
                </c:pt>
                <c:pt idx="33">
                  <c:v>0.62524884290460125</c:v>
                </c:pt>
                <c:pt idx="34">
                  <c:v>0.52037774595121267</c:v>
                </c:pt>
                <c:pt idx="35">
                  <c:v>0.29825717688909364</c:v>
                </c:pt>
                <c:pt idx="36">
                  <c:v>0.24012226116983659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142272"/>
        <c:axId val="73143808"/>
      </c:lineChart>
      <c:catAx>
        <c:axId val="73142272"/>
        <c:scaling>
          <c:orientation val="minMax"/>
        </c:scaling>
        <c:delete val="0"/>
        <c:axPos val="b"/>
        <c:majorTickMark val="out"/>
        <c:minorTickMark val="none"/>
        <c:tickLblPos val="nextTo"/>
        <c:crossAx val="73143808"/>
        <c:crosses val="autoZero"/>
        <c:auto val="1"/>
        <c:lblAlgn val="ctr"/>
        <c:lblOffset val="100"/>
        <c:noMultiLvlLbl val="0"/>
      </c:catAx>
      <c:valAx>
        <c:axId val="73143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73142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Methods and Analysis for the Learning and Social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PSY505</a:t>
            </a:r>
            <a:br>
              <a:rPr lang="en-US" dirty="0" smtClean="0"/>
            </a:br>
            <a:r>
              <a:rPr lang="en-US" dirty="0" smtClean="0"/>
              <a:t>Spring term, 2012</a:t>
            </a:r>
          </a:p>
          <a:p>
            <a:r>
              <a:rPr lang="en-US" dirty="0" smtClean="0"/>
              <a:t>February 6,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Law of Learning*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412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Law of Learning*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Performance (both speed and accuracy) improves with a power function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31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Law of Learning*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* -- may be an exponential function rather than a power function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18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Called Power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speed and accuracy both follow a power curve</a:t>
            </a:r>
          </a:p>
          <a:p>
            <a:endParaRPr lang="en-US" dirty="0" smtClean="0"/>
          </a:p>
          <a:p>
            <a:r>
              <a:rPr lang="en-US" dirty="0" smtClean="0"/>
              <a:t>Radical improvement at first which slows over time towards an asymptote</a:t>
            </a:r>
          </a:p>
          <a:p>
            <a:endParaRPr lang="en-US" dirty="0" smtClean="0"/>
          </a:p>
          <a:p>
            <a:r>
              <a:rPr lang="en-US" dirty="0" smtClean="0"/>
              <a:t>Passing the asymptote usually involves developing entirely new strategy</a:t>
            </a:r>
          </a:p>
        </p:txBody>
      </p:sp>
    </p:spTree>
    <p:extLst>
      <p:ext uri="{BB962C8B-B14F-4D97-AF65-F5344CB8AC3E}">
        <p14:creationId xmlns:p14="http://schemas.microsoft.com/office/powerpoint/2010/main" val="2282867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Real-world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rarely perfectly smooth…</a:t>
            </a:r>
          </a:p>
          <a:p>
            <a:endParaRPr lang="en-US" dirty="0" smtClean="0"/>
          </a:p>
          <a:p>
            <a:r>
              <a:rPr lang="en-US" dirty="0" smtClean="0"/>
              <a:t>(At least not without hundreds of students or more)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807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in Cognitive Tutor Geometry (Ritter et al., 2007)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494020"/>
            <a:ext cx="6477000" cy="528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1855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inference from learning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Via visual inspection of the curve form</a:t>
            </a:r>
          </a:p>
          <a:p>
            <a:endParaRPr lang="en-US" dirty="0"/>
          </a:p>
          <a:p>
            <a:r>
              <a:rPr lang="en-US" dirty="0" smtClean="0"/>
              <a:t>Can tell many things</a:t>
            </a:r>
          </a:p>
          <a:p>
            <a:pPr lvl="1"/>
            <a:r>
              <a:rPr lang="en-US" dirty="0" smtClean="0"/>
              <a:t>One of them is the quality of a skill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610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“Normal learning”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85" y="356973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48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Opportunities to Practice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799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might this graph mean?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85" y="356973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6248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Opportunities to Practice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43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learning going 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85" y="356973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6248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Opportunities to Practice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4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Knowledge Structure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could this imply about the </a:t>
            </a:r>
            <a:br>
              <a:rPr lang="en-US" dirty="0" smtClean="0"/>
            </a:br>
            <a:r>
              <a:rPr lang="en-US" dirty="0" smtClean="0"/>
              <a:t>skill model?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85" y="356973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6248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Opportunities to Practice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804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might this graph mean?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585" y="356973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48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Opportunities to Practice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837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 has already learned skill for the most part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/>
          </p:cNvGraphicFramePr>
          <p:nvPr/>
        </p:nvGraphicFramePr>
        <p:xfrm>
          <a:off x="609600" y="1752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85" y="356973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6248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Opportunities to Practice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141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might this graph mean?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585" y="356973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6248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Opportunities to Practice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7242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 learned a new strategy and “broke through” the asymptote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585" y="356973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6248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Opportunities to Practice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8726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could this imply about the </a:t>
            </a:r>
            <a:br>
              <a:rPr lang="en-US" dirty="0"/>
            </a:br>
            <a:r>
              <a:rPr lang="en-US" dirty="0"/>
              <a:t>skill model?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585" y="356973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6248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Opportunities to Practice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390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might this graph mean?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85" y="356973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6248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Opportunities to Practice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240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skills treated as the same skill</a:t>
            </a:r>
            <a:br>
              <a:rPr lang="en-US" dirty="0" smtClean="0"/>
            </a:br>
            <a:r>
              <a:rPr lang="en-US" dirty="0" smtClean="0"/>
              <a:t>(Corbett &amp; Anderson, 1995)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85" y="356973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6248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Opportunities to Practice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011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9818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Model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through Barnes, </a:t>
            </a:r>
            <a:r>
              <a:rPr lang="en-US" dirty="0" err="1" smtClean="0"/>
              <a:t>Bitzer</a:t>
            </a:r>
            <a:r>
              <a:rPr lang="en-US" dirty="0" smtClean="0"/>
              <a:t>, &amp; </a:t>
            </a:r>
            <a:r>
              <a:rPr lang="en-US" dirty="0" err="1" smtClean="0"/>
              <a:t>Vouk’s</a:t>
            </a:r>
            <a:r>
              <a:rPr lang="en-US" dirty="0" smtClean="0"/>
              <a:t> (2005) </a:t>
            </a:r>
            <a:r>
              <a:rPr lang="en-US" dirty="0" err="1" smtClean="0"/>
              <a:t>pseudocode</a:t>
            </a:r>
            <a:r>
              <a:rPr lang="en-US" dirty="0" smtClean="0"/>
              <a:t> for fitting a Q-Matrix</a:t>
            </a:r>
          </a:p>
          <a:p>
            <a:endParaRPr lang="en-US" dirty="0"/>
          </a:p>
          <a:p>
            <a:r>
              <a:rPr lang="en-US" dirty="0" smtClean="0"/>
              <a:t>Using the assignment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906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Q-Matrix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Tatsuoka</a:t>
            </a:r>
            <a:r>
              <a:rPr lang="en-US" dirty="0" smtClean="0"/>
              <a:t>, 1983; Barnes, 2005)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103657"/>
              </p:ext>
            </p:extLst>
          </p:nvPr>
        </p:nvGraphicFramePr>
        <p:xfrm>
          <a:off x="304800" y="1676400"/>
          <a:ext cx="7924800" cy="4876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/>
                <a:gridCol w="1584960"/>
                <a:gridCol w="1584960"/>
                <a:gridCol w="1584960"/>
                <a:gridCol w="1584960"/>
              </a:tblGrid>
              <a:tr h="6966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Skill1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Skill2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Skill3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Skill4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1683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item/skill matrix for one of the lessons</a:t>
            </a:r>
          </a:p>
          <a:p>
            <a:endParaRPr lang="en-US" dirty="0"/>
          </a:p>
          <a:p>
            <a:r>
              <a:rPr lang="en-US" dirty="0" smtClean="0"/>
              <a:t>How many skills should we use?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(In the algorithm, you repeat for 1 skill, 2 skills, etc., until N+1 skills does not lead to a better model than N skills)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387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Follow </a:t>
            </a:r>
            <a:r>
              <a:rPr lang="en-US" dirty="0" err="1" smtClean="0"/>
              <a:t>pseudocode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95400"/>
            <a:ext cx="5862380" cy="5580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52726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Q-Matrices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490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Factors Analysis</a:t>
            </a:r>
            <a:br>
              <a:rPr lang="en-US" dirty="0" smtClean="0"/>
            </a:br>
            <a:r>
              <a:rPr lang="en-US" dirty="0" smtClean="0"/>
              <a:t>(Cen, </a:t>
            </a:r>
            <a:r>
              <a:rPr lang="en-US" dirty="0" err="1" smtClean="0"/>
              <a:t>Koedinger</a:t>
            </a:r>
            <a:r>
              <a:rPr lang="en-US" dirty="0" smtClean="0"/>
              <a:t>, &amp; Junker, 2006)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44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Factors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existing Q Matrix</a:t>
            </a:r>
          </a:p>
          <a:p>
            <a:endParaRPr lang="en-US" dirty="0"/>
          </a:p>
          <a:p>
            <a:r>
              <a:rPr lang="en-US" dirty="0" smtClean="0"/>
              <a:t>Manually create a P Matrix</a:t>
            </a:r>
          </a:p>
          <a:p>
            <a:pPr lvl="1"/>
            <a:r>
              <a:rPr lang="en-US" dirty="0" smtClean="0"/>
              <a:t>Where columns of Q matrix are skills</a:t>
            </a:r>
          </a:p>
          <a:p>
            <a:pPr lvl="1"/>
            <a:r>
              <a:rPr lang="en-US" dirty="0" smtClean="0"/>
              <a:t>Columns of P matrix are “difficulty factors”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475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548293"/>
              </p:ext>
            </p:extLst>
          </p:nvPr>
        </p:nvGraphicFramePr>
        <p:xfrm>
          <a:off x="304800" y="1676400"/>
          <a:ext cx="7924800" cy="4876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/>
                <a:gridCol w="1584960"/>
                <a:gridCol w="1584960"/>
                <a:gridCol w="1584960"/>
                <a:gridCol w="1584960"/>
              </a:tblGrid>
              <a:tr h="6966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Divide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dirty="0" smtClean="0"/>
                        <a:t>3 +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+ 3 - 2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(7</a:t>
                      </a:r>
                      <a:r>
                        <a:rPr lang="en-US" baseline="0" dirty="0" smtClean="0"/>
                        <a:t> + 3) *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/</a:t>
                      </a:r>
                      <a:r>
                        <a:rPr lang="en-US" baseline="0" dirty="0" smtClean="0"/>
                        <a:t> 3 /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*</a:t>
                      </a:r>
                      <a:r>
                        <a:rPr lang="en-US" baseline="0" dirty="0" smtClean="0"/>
                        <a:t> 3 /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r>
                        <a:rPr lang="en-US" baseline="0" dirty="0" smtClean="0"/>
                        <a:t> - 3 - 2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0" y="1676400"/>
            <a:ext cx="762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Order of Ops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1</a:t>
            </a:r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1</a:t>
            </a:r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1</a:t>
            </a:r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/>
              <a:t>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15200" y="381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Column from P-Matrix!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>
            <a:off x="8039100" y="1027331"/>
            <a:ext cx="571500" cy="649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4143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skill based on p-matrix</a:t>
            </a:r>
          </a:p>
          <a:p>
            <a:r>
              <a:rPr lang="en-US" dirty="0" smtClean="0"/>
              <a:t>Split a skill based on p-matrix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7019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skill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251781"/>
              </p:ext>
            </p:extLst>
          </p:nvPr>
        </p:nvGraphicFramePr>
        <p:xfrm>
          <a:off x="304800" y="1676400"/>
          <a:ext cx="8610600" cy="4876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100"/>
                <a:gridCol w="1435100"/>
                <a:gridCol w="1435100"/>
                <a:gridCol w="1435100"/>
                <a:gridCol w="1435100"/>
                <a:gridCol w="1435100"/>
              </a:tblGrid>
              <a:tr h="6966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Divide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Order of Ops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dirty="0" smtClean="0"/>
                        <a:t>3 +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+ 3 - 2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(7</a:t>
                      </a:r>
                      <a:r>
                        <a:rPr lang="en-US" baseline="0" dirty="0" smtClean="0"/>
                        <a:t> + 3) *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/</a:t>
                      </a:r>
                      <a:r>
                        <a:rPr lang="en-US" baseline="0" dirty="0" smtClean="0"/>
                        <a:t> 3 /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*</a:t>
                      </a:r>
                      <a:r>
                        <a:rPr lang="en-US" baseline="0" dirty="0" smtClean="0"/>
                        <a:t> 3 /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r>
                        <a:rPr lang="en-US" baseline="0" dirty="0" smtClean="0"/>
                        <a:t> - 3 - 2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5995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Split skill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057790"/>
              </p:ext>
            </p:extLst>
          </p:nvPr>
        </p:nvGraphicFramePr>
        <p:xfrm>
          <a:off x="304800" y="1676400"/>
          <a:ext cx="8610600" cy="4876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100"/>
                <a:gridCol w="1435100"/>
                <a:gridCol w="1435100"/>
                <a:gridCol w="1435100"/>
                <a:gridCol w="1435100"/>
                <a:gridCol w="1435100"/>
              </a:tblGrid>
              <a:tr h="6966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Add-no-Order-of-Ops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Divide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Add-Order-of-Ops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dirty="0" smtClean="0"/>
                        <a:t>3 +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+ 3 - 2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(7</a:t>
                      </a:r>
                      <a:r>
                        <a:rPr lang="en-US" baseline="0" dirty="0" smtClean="0"/>
                        <a:t> + 3) *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/</a:t>
                      </a:r>
                      <a:r>
                        <a:rPr lang="en-US" baseline="0" dirty="0" smtClean="0"/>
                        <a:t> 3 /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*</a:t>
                      </a:r>
                      <a:r>
                        <a:rPr lang="en-US" baseline="0" dirty="0" smtClean="0"/>
                        <a:t> 3 /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r>
                        <a:rPr lang="en-US" baseline="0" dirty="0" smtClean="0"/>
                        <a:t> - 3 - 2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556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LFA Model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from initial Q-matrix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Try all possible adds or splits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adds and splits using BIC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any modification is better than current </a:t>
            </a:r>
            <a:r>
              <a:rPr lang="en-US" dirty="0" smtClean="0"/>
              <a:t>version, t</a:t>
            </a:r>
            <a:r>
              <a:rPr lang="en-US" dirty="0" smtClean="0"/>
              <a:t>ake best modification and go to step 2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05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85443"/>
              </p:ext>
            </p:extLst>
          </p:nvPr>
        </p:nvGraphicFramePr>
        <p:xfrm>
          <a:off x="304800" y="1676400"/>
          <a:ext cx="7924800" cy="4876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/>
                <a:gridCol w="1584960"/>
                <a:gridCol w="1584960"/>
                <a:gridCol w="1584960"/>
                <a:gridCol w="1584960"/>
              </a:tblGrid>
              <a:tr h="6966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Divide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dirty="0" smtClean="0"/>
                        <a:t>3 +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+ 3 - 2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(7</a:t>
                      </a:r>
                      <a:r>
                        <a:rPr lang="en-US" baseline="0" dirty="0" smtClean="0"/>
                        <a:t> + 3) *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/</a:t>
                      </a:r>
                      <a:r>
                        <a:rPr lang="en-US" baseline="0" dirty="0" smtClean="0"/>
                        <a:t> 3 /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*</a:t>
                      </a:r>
                      <a:r>
                        <a:rPr lang="en-US" baseline="0" dirty="0" smtClean="0"/>
                        <a:t> 3 /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r>
                        <a:rPr lang="en-US" baseline="0" dirty="0" smtClean="0"/>
                        <a:t> - 3 - 2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9292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KC models can be combined and tested with LFA</a:t>
            </a:r>
          </a:p>
          <a:p>
            <a:pPr lvl="1"/>
            <a:r>
              <a:rPr lang="en-US" dirty="0" smtClean="0"/>
              <a:t>One KC model treated as original Q matrix</a:t>
            </a:r>
          </a:p>
          <a:p>
            <a:pPr lvl="1"/>
            <a:r>
              <a:rPr lang="en-US" dirty="0" smtClean="0"/>
              <a:t>Other KC model treated as P 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9658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KC models models can be created from scratch with LFA</a:t>
            </a:r>
          </a:p>
          <a:p>
            <a:pPr lvl="1"/>
            <a:r>
              <a:rPr lang="en-US" dirty="0" smtClean="0"/>
              <a:t>One KC model treats all items as having same skill</a:t>
            </a:r>
          </a:p>
          <a:p>
            <a:pPr lvl="1"/>
            <a:r>
              <a:rPr lang="en-US" dirty="0" smtClean="0"/>
              <a:t>Other KC model treats all items as different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7790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Implemented in PSLC </a:t>
            </a:r>
            <a:r>
              <a:rPr lang="en-US" dirty="0" err="1" smtClean="0"/>
              <a:t>DataShop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3300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988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POKS in 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POKS – Partial Order Knowledge Structures (</a:t>
            </a:r>
            <a:r>
              <a:rPr lang="en-US" dirty="0" err="1" smtClean="0"/>
              <a:t>Desmarais</a:t>
            </a:r>
            <a:r>
              <a:rPr lang="en-US" dirty="0" smtClean="0"/>
              <a:t> et al., 1996, 2005)</a:t>
            </a:r>
          </a:p>
          <a:p>
            <a:endParaRPr lang="en-US" dirty="0"/>
          </a:p>
          <a:p>
            <a:r>
              <a:rPr lang="en-US" dirty="0" smtClean="0"/>
              <a:t>Some skills</a:t>
            </a:r>
            <a:r>
              <a:rPr lang="en-US" i="1" dirty="0"/>
              <a:t> </a:t>
            </a:r>
            <a:r>
              <a:rPr lang="en-US" i="1" dirty="0" smtClean="0"/>
              <a:t>are prerequisites </a:t>
            </a:r>
            <a:r>
              <a:rPr lang="en-US" dirty="0" smtClean="0"/>
              <a:t>to other skills</a:t>
            </a:r>
          </a:p>
          <a:p>
            <a:endParaRPr lang="en-US" dirty="0"/>
          </a:p>
          <a:p>
            <a:r>
              <a:rPr lang="en-US" dirty="0" smtClean="0"/>
              <a:t>If skill A is prerequisite to skill B</a:t>
            </a:r>
          </a:p>
          <a:p>
            <a:pPr lvl="1"/>
            <a:r>
              <a:rPr lang="en-US" dirty="0" smtClean="0"/>
              <a:t>You will never find a student who knows skill B but who does not know skill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0440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POKS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fit using automated discovery methods</a:t>
            </a:r>
          </a:p>
          <a:p>
            <a:pPr lvl="1"/>
            <a:r>
              <a:rPr lang="en-US" dirty="0" smtClean="0"/>
              <a:t>Statistical search for whether making skill A prerequisite to skill B leads to statistically significantly better models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See </a:t>
            </a:r>
            <a:r>
              <a:rPr lang="en-US" dirty="0" err="1" smtClean="0"/>
              <a:t>Desmarais</a:t>
            </a:r>
            <a:r>
              <a:rPr lang="en-US" dirty="0" smtClean="0"/>
              <a:t> et al. (1996) </a:t>
            </a:r>
            <a:r>
              <a:rPr lang="en-US" smtClean="0"/>
              <a:t>for the 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54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62707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Wednesday, February 8</a:t>
            </a:r>
          </a:p>
          <a:p>
            <a:r>
              <a:rPr lang="en-US" dirty="0" smtClean="0"/>
              <a:t>3pm-5pm</a:t>
            </a:r>
          </a:p>
          <a:p>
            <a:r>
              <a:rPr lang="en-US" dirty="0" smtClean="0"/>
              <a:t>AK232</a:t>
            </a:r>
          </a:p>
          <a:p>
            <a:endParaRPr lang="en-US" dirty="0" smtClean="0"/>
          </a:p>
          <a:p>
            <a:r>
              <a:rPr lang="en-US" dirty="0"/>
              <a:t>Advanced BKT and Learning Decomposition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Beck, J.E., Chang, K-m., </a:t>
            </a:r>
            <a:r>
              <a:rPr lang="en-US" dirty="0" err="1"/>
              <a:t>Mostow</a:t>
            </a:r>
            <a:r>
              <a:rPr lang="en-US" dirty="0"/>
              <a:t>, J., Corbett, A. (2008) Does Help </a:t>
            </a:r>
            <a:r>
              <a:rPr lang="en-US" dirty="0" err="1"/>
              <a:t>Help</a:t>
            </a:r>
            <a:r>
              <a:rPr lang="en-US" dirty="0"/>
              <a:t>? Introducing the Bayesian Evaluation and Assessment Methodology. </a:t>
            </a:r>
            <a:r>
              <a:rPr lang="en-US" i="1" dirty="0"/>
              <a:t>Proceedings of the International Conference on Intelligent Tutoring Systems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/>
              <a:t>Assignments Due: </a:t>
            </a:r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create a Q-Matrix?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Hand-development and refinement</a:t>
            </a:r>
          </a:p>
          <a:p>
            <a:r>
              <a:rPr lang="en-US" dirty="0" smtClean="0"/>
              <a:t>Automatic model discovery</a:t>
            </a:r>
          </a:p>
          <a:p>
            <a:r>
              <a:rPr lang="en-US" dirty="0" smtClean="0"/>
              <a:t>Hybrid approaches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102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Hand-development and </a:t>
            </a:r>
            <a:r>
              <a:rPr lang="en-US" dirty="0" smtClean="0"/>
              <a:t>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step: domain expert decides, using their expertise, which items map to which skills</a:t>
            </a:r>
          </a:p>
          <a:p>
            <a:endParaRPr lang="en-US" dirty="0"/>
          </a:p>
          <a:p>
            <a:r>
              <a:rPr lang="en-US" dirty="0" smtClean="0"/>
              <a:t>Afterwards, we can look at learning curve data from the student practicing that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82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LISP programming in the </a:t>
            </a:r>
            <a:br>
              <a:rPr lang="en-US" dirty="0" smtClean="0"/>
            </a:br>
            <a:r>
              <a:rPr lang="en-US" dirty="0" smtClean="0"/>
              <a:t>LISP Tutor (Corbett &amp; Anderson, 1995)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33550"/>
            <a:ext cx="8134350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4510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Reflects a good Cognitive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33550"/>
            <a:ext cx="8134350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6352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certain characteristic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3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4466</TotalTime>
  <Words>975</Words>
  <Application>Microsoft Office PowerPoint</Application>
  <PresentationFormat>On-screen Show (4:3)</PresentationFormat>
  <Paragraphs>347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Advanced Methods and Analysis for the Learning and Social Sciences</vt:lpstr>
      <vt:lpstr>Today’s Class</vt:lpstr>
      <vt:lpstr>Q-Matrix (Tatsuoka, 1983; Barnes, 2005)</vt:lpstr>
      <vt:lpstr>Example</vt:lpstr>
      <vt:lpstr>How do we create a Q-Matrix?</vt:lpstr>
      <vt:lpstr>Hand-development and refinement</vt:lpstr>
      <vt:lpstr>Learning LISP programming in the  LISP Tutor (Corbett &amp; Anderson, 1995)</vt:lpstr>
      <vt:lpstr>Reflects a good Cognitive Model</vt:lpstr>
      <vt:lpstr>A certain characteristic pattern</vt:lpstr>
      <vt:lpstr>Power Law of Learning*</vt:lpstr>
      <vt:lpstr>Power Law of Learning*</vt:lpstr>
      <vt:lpstr>Power Law of Learning*</vt:lpstr>
      <vt:lpstr>Called Power Law</vt:lpstr>
      <vt:lpstr>Real-world data</vt:lpstr>
      <vt:lpstr>Learning in Cognitive Tutor Geometry (Ritter et al., 2007)</vt:lpstr>
      <vt:lpstr>Making inference from learning curves</vt:lpstr>
      <vt:lpstr>“Normal learning”</vt:lpstr>
      <vt:lpstr>What might this graph mean?</vt:lpstr>
      <vt:lpstr>No learning going on</vt:lpstr>
      <vt:lpstr>What could this imply about the  skill model?</vt:lpstr>
      <vt:lpstr>What might this graph mean?</vt:lpstr>
      <vt:lpstr>Student has already learned skill for the most part</vt:lpstr>
      <vt:lpstr>What might this graph mean?</vt:lpstr>
      <vt:lpstr>Student learned a new strategy and “broke through” the asymptote</vt:lpstr>
      <vt:lpstr>What could this imply about the  skill model?</vt:lpstr>
      <vt:lpstr>What might this graph mean?</vt:lpstr>
      <vt:lpstr>Two skills treated as the same skill (Corbett &amp; Anderson, 1995)</vt:lpstr>
      <vt:lpstr>Manual Analysis</vt:lpstr>
      <vt:lpstr>Automated Model Discovery</vt:lpstr>
      <vt:lpstr>Step 1</vt:lpstr>
      <vt:lpstr>Step 2: Follow pseudocode</vt:lpstr>
      <vt:lpstr>Q-Matrices</vt:lpstr>
      <vt:lpstr>Hybrid Approach</vt:lpstr>
      <vt:lpstr>Learning Factors Analysis</vt:lpstr>
      <vt:lpstr>Example</vt:lpstr>
      <vt:lpstr>Operations</vt:lpstr>
      <vt:lpstr>Add skill</vt:lpstr>
      <vt:lpstr>Split skill</vt:lpstr>
      <vt:lpstr>LFA Model Search</vt:lpstr>
      <vt:lpstr>Alternate version</vt:lpstr>
      <vt:lpstr>Alternate version</vt:lpstr>
      <vt:lpstr>LFA</vt:lpstr>
      <vt:lpstr>LFA</vt:lpstr>
      <vt:lpstr>POKS in brief</vt:lpstr>
      <vt:lpstr>POKS models</vt:lpstr>
      <vt:lpstr>Knowledge Structure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Shaun</cp:lastModifiedBy>
  <cp:revision>556</cp:revision>
  <dcterms:created xsi:type="dcterms:W3CDTF">2010-01-07T20:34:12Z</dcterms:created>
  <dcterms:modified xsi:type="dcterms:W3CDTF">2012-02-04T00:28:29Z</dcterms:modified>
</cp:coreProperties>
</file>