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558" r:id="rId3"/>
    <p:sldId id="582" r:id="rId4"/>
    <p:sldId id="583" r:id="rId5"/>
    <p:sldId id="599" r:id="rId6"/>
    <p:sldId id="585" r:id="rId7"/>
    <p:sldId id="586" r:id="rId8"/>
    <p:sldId id="587" r:id="rId9"/>
    <p:sldId id="588" r:id="rId10"/>
    <p:sldId id="589" r:id="rId11"/>
    <p:sldId id="590" r:id="rId12"/>
    <p:sldId id="591" r:id="rId13"/>
    <p:sldId id="592" r:id="rId14"/>
    <p:sldId id="593" r:id="rId15"/>
    <p:sldId id="594" r:id="rId16"/>
    <p:sldId id="605" r:id="rId17"/>
    <p:sldId id="595" r:id="rId18"/>
    <p:sldId id="596" r:id="rId19"/>
    <p:sldId id="597" r:id="rId20"/>
    <p:sldId id="598" r:id="rId21"/>
    <p:sldId id="600" r:id="rId22"/>
    <p:sldId id="601" r:id="rId23"/>
    <p:sldId id="604" r:id="rId24"/>
    <p:sldId id="602" r:id="rId25"/>
    <p:sldId id="603" r:id="rId26"/>
    <p:sldId id="517" r:id="rId27"/>
    <p:sldId id="4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28,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Cross-group validation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Ocumpaugh</a:t>
            </a:r>
            <a:r>
              <a:rPr lang="en-US" dirty="0" smtClean="0"/>
              <a:t> et al.,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 on N groups, test on 1 group</a:t>
            </a:r>
          </a:p>
          <a:p>
            <a:endParaRPr lang="en-US" dirty="0"/>
          </a:p>
          <a:p>
            <a:r>
              <a:rPr lang="en-US" dirty="0" smtClean="0"/>
              <a:t>Example: Train on Urban and Suburban students, test on Rural students</a:t>
            </a:r>
          </a:p>
        </p:txBody>
      </p:sp>
    </p:spTree>
    <p:extLst>
      <p:ext uri="{BB962C8B-B14F-4D97-AF65-F5344CB8AC3E}">
        <p14:creationId xmlns:p14="http://schemas.microsoft.com/office/powerpoint/2010/main" val="190634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All-group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 on all groups, test on held-out set from all groups</a:t>
            </a:r>
          </a:p>
          <a:p>
            <a:endParaRPr lang="en-US" dirty="0"/>
          </a:p>
          <a:p>
            <a:r>
              <a:rPr lang="en-US" dirty="0" smtClean="0"/>
              <a:t>Check performance on each group</a:t>
            </a:r>
          </a:p>
          <a:p>
            <a:endParaRPr lang="en-US" dirty="0"/>
          </a:p>
          <a:p>
            <a:r>
              <a:rPr lang="en-US" dirty="0" smtClean="0"/>
              <a:t>Example: Train on Urban, Suburban, Rural</a:t>
            </a:r>
          </a:p>
          <a:p>
            <a:r>
              <a:rPr lang="en-US" dirty="0" smtClean="0"/>
              <a:t>Test on new Urban, Test on new Suburban, Test on new Rural</a:t>
            </a:r>
          </a:p>
        </p:txBody>
      </p:sp>
    </p:spTree>
    <p:extLst>
      <p:ext uri="{BB962C8B-B14F-4D97-AF65-F5344CB8AC3E}">
        <p14:creationId xmlns:p14="http://schemas.microsoft.com/office/powerpoint/2010/main" val="190240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Cross-group instead of all-group?</a:t>
            </a:r>
          </a:p>
          <a:p>
            <a:r>
              <a:rPr lang="en-US" dirty="0" smtClean="0"/>
              <a:t>All-group instead of cross-group?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6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groups…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might make sense to split by during 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4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course…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across all these groups requires having enough data for all of them!</a:t>
            </a:r>
          </a:p>
          <a:p>
            <a:endParaRPr lang="en-US" dirty="0"/>
          </a:p>
          <a:p>
            <a:r>
              <a:rPr lang="en-US" dirty="0" smtClean="0"/>
              <a:t>Or indeed, any data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04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perniciousness of convenience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easier to collect data for suburban middle-class students than other groups in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0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7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example is lessons in tutors or levels in games (Baker et al., 2008; </a:t>
            </a:r>
            <a:r>
              <a:rPr lang="en-US" dirty="0" err="1" smtClean="0"/>
              <a:t>Karumbaiah</a:t>
            </a:r>
            <a:r>
              <a:rPr lang="en-US" dirty="0" smtClean="0"/>
              <a:t> et al., under 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97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example is lessons in tutors or levels in games (Baker et al., 2008; </a:t>
            </a:r>
            <a:r>
              <a:rPr lang="en-US" dirty="0" err="1" smtClean="0"/>
              <a:t>Karumbaiah</a:t>
            </a:r>
            <a:r>
              <a:rPr lang="en-US" dirty="0" smtClean="0"/>
              <a:t> et al., under review)</a:t>
            </a:r>
          </a:p>
          <a:p>
            <a:endParaRPr lang="en-US" dirty="0"/>
          </a:p>
          <a:p>
            <a:r>
              <a:rPr lang="en-US" dirty="0" smtClean="0"/>
              <a:t>What are some other examples of contexts to validate across?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Generalizability across learning systems – Paquette’s work last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3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assignment </a:t>
            </a:r>
            <a:r>
              <a:rPr lang="en-US" dirty="0" smtClean="0"/>
              <a:t>2?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Remember, it is due </a:t>
            </a:r>
            <a:r>
              <a:rPr lang="en-US" dirty="0" smtClean="0"/>
              <a:t>tomorrow – </a:t>
            </a:r>
            <a:r>
              <a:rPr lang="en-US" dirty="0" smtClean="0"/>
              <a:t>post to the forum on your same thread as last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want to be able to use your model?</a:t>
            </a:r>
          </a:p>
          <a:p>
            <a:endParaRPr lang="en-US" dirty="0"/>
          </a:p>
          <a:p>
            <a:r>
              <a:rPr lang="en-US" dirty="0" smtClean="0"/>
              <a:t>New students?</a:t>
            </a:r>
          </a:p>
          <a:p>
            <a:r>
              <a:rPr lang="en-US" dirty="0" smtClean="0"/>
              <a:t>New schools?</a:t>
            </a:r>
          </a:p>
          <a:p>
            <a:r>
              <a:rPr lang="en-US" dirty="0" smtClean="0"/>
              <a:t>New populations?</a:t>
            </a:r>
            <a:endParaRPr lang="en-US" dirty="0"/>
          </a:p>
          <a:p>
            <a:r>
              <a:rPr lang="en-US" dirty="0" smtClean="0"/>
              <a:t>New software 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00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model for every school or university</a:t>
            </a:r>
          </a:p>
          <a:p>
            <a:r>
              <a:rPr lang="en-US" dirty="0" smtClean="0"/>
              <a:t>Test for overall performance</a:t>
            </a:r>
          </a:p>
          <a:p>
            <a:r>
              <a:rPr lang="en-US" dirty="0" smtClean="0"/>
              <a:t>No attention to how well it captures performance on subgroups within school or university</a:t>
            </a:r>
          </a:p>
          <a:p>
            <a:endParaRPr lang="en-US" dirty="0"/>
          </a:p>
          <a:p>
            <a:r>
              <a:rPr lang="en-US" dirty="0" smtClean="0"/>
              <a:t>Is this good enough?</a:t>
            </a:r>
            <a:endParaRPr lang="en-US" dirty="0"/>
          </a:p>
          <a:p>
            <a:r>
              <a:rPr lang="en-US" dirty="0" smtClean="0"/>
              <a:t>If not, what is a rational and affordable alternative?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44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can get in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on demographic data</a:t>
            </a:r>
          </a:p>
          <a:p>
            <a:r>
              <a:rPr lang="en-US" dirty="0" smtClean="0"/>
              <a:t>Limitations on IEP data</a:t>
            </a:r>
          </a:p>
          <a:p>
            <a:r>
              <a:rPr lang="en-US" dirty="0" smtClean="0"/>
              <a:t>Limitations on data,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04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Imagine that we are developing a model to predict whether a teenager will engage in school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31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 smtClean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 smtClean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 smtClean="0"/>
              <a:t>Very accurate for 100% of students, but has different models for different students (i.e. the same behavior is punished for some students but not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87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April 4 930am-1030am </a:t>
            </a:r>
            <a:r>
              <a:rPr lang="en-US" dirty="0" smtClean="0"/>
              <a:t>or by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model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your predictive/inferential model work in the situation you want to use 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than 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a hugely statistically significant result</a:t>
            </a:r>
          </a:p>
          <a:p>
            <a:endParaRPr lang="en-US" dirty="0"/>
          </a:p>
          <a:p>
            <a:r>
              <a:rPr lang="en-US" dirty="0" smtClean="0"/>
              <a:t>But if it’s drawn from a different population or context than the context you want to apply it in, it may be inapplicable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model fits to noise rather than signal</a:t>
            </a:r>
          </a:p>
          <a:p>
            <a:endParaRPr lang="en-US" dirty="0"/>
          </a:p>
          <a:p>
            <a:r>
              <a:rPr lang="en-US" dirty="0" smtClean="0"/>
              <a:t>Your model fits to features of your current data set rather than the broader set of contexts where you want to apply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Training-test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your model on some data, testing on other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2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Repeatedly building </a:t>
            </a:r>
            <a:r>
              <a:rPr lang="en-US" dirty="0"/>
              <a:t>your model on some data, testing on other </a:t>
            </a:r>
            <a:r>
              <a:rPr lang="en-US" dirty="0" smtClean="0"/>
              <a:t>data</a:t>
            </a:r>
          </a:p>
          <a:p>
            <a:endParaRPr lang="en-US" dirty="0" smtClean="0"/>
          </a:p>
          <a:p>
            <a:r>
              <a:rPr lang="en-US" dirty="0" smtClean="0"/>
              <a:t>4-fold</a:t>
            </a:r>
            <a:endParaRPr lang="en-US" dirty="0"/>
          </a:p>
          <a:p>
            <a:r>
              <a:rPr lang="en-US" dirty="0" smtClean="0"/>
              <a:t>A, B, C -&gt; D</a:t>
            </a:r>
          </a:p>
          <a:p>
            <a:r>
              <a:rPr lang="en-US" dirty="0" smtClean="0"/>
              <a:t>A, B, D -&gt; C</a:t>
            </a:r>
          </a:p>
          <a:p>
            <a:r>
              <a:rPr lang="en-US" dirty="0" smtClean="0"/>
              <a:t>A, C, D -&gt; B</a:t>
            </a:r>
          </a:p>
          <a:p>
            <a:r>
              <a:rPr lang="en-US" dirty="0" smtClean="0"/>
              <a:t>B, C, D -&gt; 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 8 years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data points for the same student</a:t>
            </a:r>
          </a:p>
          <a:p>
            <a:r>
              <a:rPr lang="en-US" dirty="0" smtClean="0"/>
              <a:t>Divide those data points into different folds</a:t>
            </a:r>
          </a:p>
          <a:p>
            <a:r>
              <a:rPr lang="en-US" dirty="0" smtClean="0"/>
              <a:t>Same student is in both training and test set</a:t>
            </a:r>
          </a:p>
          <a:p>
            <a:endParaRPr lang="en-US" dirty="0"/>
          </a:p>
          <a:p>
            <a:r>
              <a:rPr lang="en-US" dirty="0" smtClean="0"/>
              <a:t>Why is this a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7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 8 years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data points for the same student</a:t>
            </a:r>
          </a:p>
          <a:p>
            <a:r>
              <a:rPr lang="en-US" dirty="0" smtClean="0"/>
              <a:t>Divide those data points into different folds</a:t>
            </a:r>
          </a:p>
          <a:p>
            <a:r>
              <a:rPr lang="en-US" dirty="0" smtClean="0"/>
              <a:t>Same student is in both training and test set</a:t>
            </a:r>
          </a:p>
          <a:p>
            <a:endParaRPr lang="en-US" dirty="0"/>
          </a:p>
          <a:p>
            <a:r>
              <a:rPr lang="en-US" dirty="0" smtClean="0"/>
              <a:t>Why is this a problem?</a:t>
            </a:r>
          </a:p>
          <a:p>
            <a:endParaRPr lang="en-US" dirty="0"/>
          </a:p>
          <a:p>
            <a:r>
              <a:rPr lang="en-US" dirty="0" smtClean="0"/>
              <a:t>Usually addressed now through student-level cross-validation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8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655</Words>
  <Application>Microsoft Office PowerPoint</Application>
  <PresentationFormat>On-screen Show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Big Data, Education, and Society</vt:lpstr>
      <vt:lpstr>Assignment 2</vt:lpstr>
      <vt:lpstr>Validating model generalizability</vt:lpstr>
      <vt:lpstr>Different than statistical significance</vt:lpstr>
      <vt:lpstr>Over-fitting</vt:lpstr>
      <vt:lpstr>Training-test split</vt:lpstr>
      <vt:lpstr>Cross-validation</vt:lpstr>
      <vt:lpstr>Common mistake 8 years ago</vt:lpstr>
      <vt:lpstr>Common mistake 8 years ago</vt:lpstr>
      <vt:lpstr>Cross-group validation (Ocumpaugh et al., 2014)</vt:lpstr>
      <vt:lpstr>All-group validation</vt:lpstr>
      <vt:lpstr>Why…</vt:lpstr>
      <vt:lpstr>What are some groups…</vt:lpstr>
      <vt:lpstr>Of course…</vt:lpstr>
      <vt:lpstr>The perniciousness of convenience samples</vt:lpstr>
      <vt:lpstr>Questions? Comments?</vt:lpstr>
      <vt:lpstr>Contextual cross-validation</vt:lpstr>
      <vt:lpstr>Contextual cross-validation</vt:lpstr>
      <vt:lpstr>Far generalizability</vt:lpstr>
      <vt:lpstr>Important Consideration</vt:lpstr>
      <vt:lpstr>Common Practice</vt:lpstr>
      <vt:lpstr>Politics can get in the way</vt:lpstr>
      <vt:lpstr>Questions? Comments?</vt:lpstr>
      <vt:lpstr>Debate</vt:lpstr>
      <vt:lpstr>Debate</vt:lpstr>
      <vt:lpstr>Questions? Comments?</vt:lpstr>
      <vt:lpstr>Upcoming office hours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174</cp:revision>
  <dcterms:created xsi:type="dcterms:W3CDTF">2013-08-27T11:33:40Z</dcterms:created>
  <dcterms:modified xsi:type="dcterms:W3CDTF">2018-03-26T15:03:51Z</dcterms:modified>
</cp:coreProperties>
</file>