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50" r:id="rId3"/>
    <p:sldId id="500" r:id="rId4"/>
    <p:sldId id="484" r:id="rId5"/>
    <p:sldId id="486" r:id="rId6"/>
    <p:sldId id="502" r:id="rId7"/>
    <p:sldId id="501" r:id="rId8"/>
    <p:sldId id="504" r:id="rId9"/>
    <p:sldId id="503" r:id="rId10"/>
    <p:sldId id="506" r:id="rId11"/>
    <p:sldId id="507" r:id="rId12"/>
    <p:sldId id="508" r:id="rId13"/>
    <p:sldId id="488" r:id="rId14"/>
    <p:sldId id="514" r:id="rId15"/>
    <p:sldId id="510" r:id="rId16"/>
    <p:sldId id="523" r:id="rId17"/>
    <p:sldId id="524" r:id="rId18"/>
    <p:sldId id="525" r:id="rId19"/>
    <p:sldId id="511" r:id="rId20"/>
    <p:sldId id="513" r:id="rId21"/>
    <p:sldId id="512" r:id="rId22"/>
    <p:sldId id="516" r:id="rId23"/>
    <p:sldId id="515" r:id="rId24"/>
    <p:sldId id="509" r:id="rId25"/>
    <p:sldId id="519" r:id="rId26"/>
    <p:sldId id="520" r:id="rId27"/>
    <p:sldId id="521" r:id="rId28"/>
    <p:sldId id="522" r:id="rId29"/>
    <p:sldId id="517" r:id="rId30"/>
    <p:sldId id="518" r:id="rId31"/>
    <p:sldId id="4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7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15B9B1-4A60-4497-8B0C-3BFC9FCCD213}"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B9B1-4A60-4497-8B0C-3BFC9FCCD213}"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B9B1-4A60-4497-8B0C-3BFC9FCCD213}"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223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69075" y="1625600"/>
            <a:ext cx="3960421" cy="4706938"/>
          </a:xfrm>
          <a:prstGeom prst="rect">
            <a:avLst/>
          </a:prstGeom>
        </p:spPr>
        <p:txBody>
          <a:bodyPr vert="horz"/>
          <a:lstStyle>
            <a:lvl1pPr marL="0" indent="0">
              <a:buNone/>
              <a:defRPr sz="1800" baseline="0">
                <a:solidFill>
                  <a:srgbClr val="7F7F7F"/>
                </a:solidFill>
              </a:defRPr>
            </a:lvl1pPr>
          </a:lstStyle>
          <a:p>
            <a:r>
              <a:rPr lang="en-US" dirty="0"/>
              <a:t>Supporting Picture goes here preferably transparent background</a:t>
            </a:r>
          </a:p>
        </p:txBody>
      </p:sp>
      <p:sp>
        <p:nvSpPr>
          <p:cNvPr id="7" name="Text Placeholder 4"/>
          <p:cNvSpPr>
            <a:spLocks noGrp="1"/>
          </p:cNvSpPr>
          <p:nvPr>
            <p:ph type="body" sz="quarter" idx="12" hasCustomPrompt="1"/>
          </p:nvPr>
        </p:nvSpPr>
        <p:spPr>
          <a:xfrm>
            <a:off x="4595750" y="1625600"/>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5" y="0"/>
            <a:ext cx="8674924"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38757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B9B1-4A60-4497-8B0C-3BFC9FCCD213}"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15B9B1-4A60-4497-8B0C-3BFC9FCCD213}"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15B9B1-4A60-4497-8B0C-3BFC9FCCD213}"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15B9B1-4A60-4497-8B0C-3BFC9FCCD213}"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2/14/2018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Big Data, Education, and Society</a:t>
            </a:r>
            <a:endParaRPr lang="en-US" dirty="0"/>
          </a:p>
        </p:txBody>
      </p:sp>
      <p:sp>
        <p:nvSpPr>
          <p:cNvPr id="3" name="Subtitle 2"/>
          <p:cNvSpPr>
            <a:spLocks noGrp="1"/>
          </p:cNvSpPr>
          <p:nvPr>
            <p:ph type="subTitle" idx="1"/>
          </p:nvPr>
        </p:nvSpPr>
        <p:spPr/>
        <p:txBody>
          <a:bodyPr/>
          <a:lstStyle/>
          <a:p>
            <a:r>
              <a:rPr lang="en-US" dirty="0" smtClean="0"/>
              <a:t>February 14, 2018</a:t>
            </a:r>
            <a:endParaRPr lang="en-US" dirty="0"/>
          </a:p>
        </p:txBody>
      </p:sp>
    </p:spTree>
    <p:extLst>
      <p:ext uri="{BB962C8B-B14F-4D97-AF65-F5344CB8AC3E}">
        <p14:creationId xmlns:p14="http://schemas.microsoft.com/office/powerpoint/2010/main" val="257289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smtClean="0"/>
              <a:t>How teachers use reports: example</a:t>
            </a:r>
            <a:endParaRPr lang="en-US" dirty="0"/>
          </a:p>
        </p:txBody>
      </p:sp>
      <p:sp>
        <p:nvSpPr>
          <p:cNvPr id="5" name="Rectangle 4"/>
          <p:cNvSpPr/>
          <p:nvPr/>
        </p:nvSpPr>
        <p:spPr>
          <a:xfrm>
            <a:off x="533400" y="1625600"/>
            <a:ext cx="8458200" cy="369332"/>
          </a:xfrm>
          <a:prstGeom prst="rect">
            <a:avLst/>
          </a:prstGeom>
        </p:spPr>
        <p:txBody>
          <a:bodyPr wrap="square">
            <a:spAutoFit/>
          </a:bodyPr>
          <a:lstStyle/>
          <a:p>
            <a:r>
              <a:rPr lang="en-US" dirty="0"/>
              <a:t>https://www.youtube.com/watch?feature=player_embedded&amp;v=Jb6Szy4fZ2w</a:t>
            </a:r>
          </a:p>
        </p:txBody>
      </p:sp>
    </p:spTree>
    <p:extLst>
      <p:ext uri="{BB962C8B-B14F-4D97-AF65-F5344CB8AC3E}">
        <p14:creationId xmlns:p14="http://schemas.microsoft.com/office/powerpoint/2010/main" val="375157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smtClean="0"/>
              <a:t>How teachers use reports: example</a:t>
            </a:r>
            <a:endParaRPr lang="en-US" dirty="0"/>
          </a:p>
        </p:txBody>
      </p:sp>
      <p:sp>
        <p:nvSpPr>
          <p:cNvPr id="5" name="Rectangle 4"/>
          <p:cNvSpPr/>
          <p:nvPr/>
        </p:nvSpPr>
        <p:spPr>
          <a:xfrm>
            <a:off x="533400" y="1600200"/>
            <a:ext cx="7924800" cy="4524315"/>
          </a:xfrm>
          <a:prstGeom prst="rect">
            <a:avLst/>
          </a:prstGeom>
        </p:spPr>
        <p:txBody>
          <a:bodyPr wrap="square">
            <a:spAutoFit/>
          </a:bodyPr>
          <a:lstStyle/>
          <a:p>
            <a:r>
              <a:rPr lang="en-US" sz="2400" dirty="0"/>
              <a:t>“In this paper, we focus on proactive remediation, dynamically planned intervention by the teacher with one or more students. In a proactive remediation, the teacher decides to provide help to one or more students on a topic that they are not currently struggling with, based on evidence that the student(s) need to learn that topic. The teacher plans such interventions using formative assessment data provided by the tutoring system. Proactive remediation is different from the traditional view of on-task conversations in blended learning [10], where the student discusses the current material being presented in the tutor, with another student or the </a:t>
            </a:r>
            <a:r>
              <a:rPr lang="en-US" sz="2400" dirty="0" smtClean="0"/>
              <a:t>teacher.” (Miller et al., 2015)</a:t>
            </a:r>
            <a:endParaRPr lang="en-US" sz="2400" dirty="0"/>
          </a:p>
        </p:txBody>
      </p:sp>
    </p:spTree>
    <p:extLst>
      <p:ext uri="{BB962C8B-B14F-4D97-AF65-F5344CB8AC3E}">
        <p14:creationId xmlns:p14="http://schemas.microsoft.com/office/powerpoint/2010/main" val="3245110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smtClean="0"/>
              <a:t>How teachers use reports: example</a:t>
            </a:r>
            <a:endParaRPr lang="en-US" dirty="0"/>
          </a:p>
        </p:txBody>
      </p:sp>
      <p:sp>
        <p:nvSpPr>
          <p:cNvPr id="5" name="Rectangle 4"/>
          <p:cNvSpPr/>
          <p:nvPr/>
        </p:nvSpPr>
        <p:spPr>
          <a:xfrm>
            <a:off x="533400" y="1600200"/>
            <a:ext cx="7924800" cy="461665"/>
          </a:xfrm>
          <a:prstGeom prst="rect">
            <a:avLst/>
          </a:prstGeom>
        </p:spPr>
        <p:txBody>
          <a:bodyPr wrap="square">
            <a:spAutoFit/>
          </a:bodyPr>
          <a:lstStyle/>
          <a:p>
            <a:pPr marL="342900" indent="-342900">
              <a:buFont typeface="Arial" panose="020B0604020202020204" pitchFamily="34" charset="0"/>
              <a:buChar char="•"/>
            </a:pPr>
            <a:r>
              <a:rPr lang="en-US" sz="2400" dirty="0" smtClean="0"/>
              <a:t>Sending emails proposed by the learning system</a:t>
            </a:r>
            <a:endParaRPr lang="en-US" sz="2400" dirty="0"/>
          </a:p>
        </p:txBody>
      </p:sp>
    </p:spTree>
    <p:extLst>
      <p:ext uri="{BB962C8B-B14F-4D97-AF65-F5344CB8AC3E}">
        <p14:creationId xmlns:p14="http://schemas.microsoft.com/office/powerpoint/2010/main" val="166000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4457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0918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What are the features of a good report?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Depends</a:t>
            </a:r>
          </a:p>
          <a:p>
            <a:r>
              <a:rPr lang="en-US" dirty="0" smtClean="0"/>
              <a:t>Both whole-class &amp; individual</a:t>
            </a:r>
          </a:p>
          <a:p>
            <a:r>
              <a:rPr lang="en-US" dirty="0" smtClean="0"/>
              <a:t>Across all content/filtered by content</a:t>
            </a:r>
          </a:p>
          <a:p>
            <a:r>
              <a:rPr lang="en-US" dirty="0" smtClean="0"/>
              <a:t>Progress reports that can be used immediately</a:t>
            </a:r>
          </a:p>
          <a:p>
            <a:r>
              <a:rPr lang="en-US" dirty="0" smtClean="0"/>
              <a:t>Trending up/trending down</a:t>
            </a:r>
          </a:p>
          <a:p>
            <a:r>
              <a:rPr lang="en-US" dirty="0" smtClean="0"/>
              <a:t>Summative/final report</a:t>
            </a:r>
          </a:p>
          <a:p>
            <a:r>
              <a:rPr lang="en-US" dirty="0" smtClean="0"/>
              <a:t>Easy to read</a:t>
            </a:r>
          </a:p>
          <a:p>
            <a:r>
              <a:rPr lang="en-US" dirty="0" smtClean="0"/>
              <a:t>Actionable</a:t>
            </a:r>
          </a:p>
          <a:p>
            <a:r>
              <a:rPr lang="en-US" dirty="0" smtClean="0"/>
              <a:t>Diagnose problem areas</a:t>
            </a:r>
          </a:p>
          <a:p>
            <a:r>
              <a:rPr lang="en-US" dirty="0" smtClean="0"/>
              <a:t>Customizable</a:t>
            </a:r>
          </a:p>
          <a:p>
            <a:r>
              <a:rPr lang="en-US" dirty="0" smtClean="0"/>
              <a:t>Compare to performance to fair baseline</a:t>
            </a:r>
          </a:p>
          <a:p>
            <a:r>
              <a:rPr lang="en-US" dirty="0" smtClean="0"/>
              <a:t>Communicate with parents, principals, etc.</a:t>
            </a:r>
          </a:p>
          <a:p>
            <a:pPr lvl="1"/>
            <a:r>
              <a:rPr lang="en-US" dirty="0" smtClean="0"/>
              <a:t>Can look at individual students</a:t>
            </a:r>
          </a:p>
          <a:p>
            <a:endParaRPr lang="en-US" dirty="0"/>
          </a:p>
        </p:txBody>
      </p:sp>
    </p:spTree>
    <p:extLst>
      <p:ext uri="{BB962C8B-B14F-4D97-AF65-F5344CB8AC3E}">
        <p14:creationId xmlns:p14="http://schemas.microsoft.com/office/powerpoint/2010/main" val="634814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features of a good report?</a:t>
            </a:r>
          </a:p>
        </p:txBody>
      </p:sp>
      <p:sp>
        <p:nvSpPr>
          <p:cNvPr id="3" name="Content Placeholder 2"/>
          <p:cNvSpPr>
            <a:spLocks noGrp="1"/>
          </p:cNvSpPr>
          <p:nvPr>
            <p:ph idx="1"/>
          </p:nvPr>
        </p:nvSpPr>
        <p:spPr/>
        <p:txBody>
          <a:bodyPr>
            <a:normAutofit fontScale="92500" lnSpcReduction="10000"/>
          </a:bodyPr>
          <a:lstStyle/>
          <a:p>
            <a:r>
              <a:rPr lang="en-US" dirty="0" smtClean="0"/>
              <a:t>Printable and works in grayscale</a:t>
            </a:r>
          </a:p>
          <a:p>
            <a:r>
              <a:rPr lang="en-US" dirty="0" smtClean="0"/>
              <a:t>Exportable data/linkable to gradebook</a:t>
            </a:r>
          </a:p>
          <a:p>
            <a:r>
              <a:rPr lang="en-US" dirty="0" smtClean="0"/>
              <a:t>Actually a dashboard – able to dig into closer detail</a:t>
            </a:r>
          </a:p>
          <a:p>
            <a:r>
              <a:rPr lang="en-US" dirty="0" smtClean="0"/>
              <a:t>Accurate</a:t>
            </a:r>
          </a:p>
          <a:p>
            <a:r>
              <a:rPr lang="en-US" dirty="0" smtClean="0"/>
              <a:t>Not misleading</a:t>
            </a:r>
          </a:p>
          <a:p>
            <a:r>
              <a:rPr lang="en-US" dirty="0" smtClean="0"/>
              <a:t>Not things the teacher already knows</a:t>
            </a:r>
          </a:p>
          <a:p>
            <a:r>
              <a:rPr lang="en-US" dirty="0" smtClean="0"/>
              <a:t>Should be iterated through pilots</a:t>
            </a:r>
          </a:p>
          <a:p>
            <a:r>
              <a:rPr lang="en-US" dirty="0" smtClean="0"/>
              <a:t>Strong anonymization/</a:t>
            </a:r>
            <a:r>
              <a:rPr lang="en-US" dirty="0" err="1" smtClean="0"/>
              <a:t>privitization</a:t>
            </a:r>
            <a:endParaRPr lang="en-US" dirty="0"/>
          </a:p>
        </p:txBody>
      </p:sp>
    </p:spTree>
    <p:extLst>
      <p:ext uri="{BB962C8B-B14F-4D97-AF65-F5344CB8AC3E}">
        <p14:creationId xmlns:p14="http://schemas.microsoft.com/office/powerpoint/2010/main" val="45992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features of a good report?</a:t>
            </a:r>
          </a:p>
        </p:txBody>
      </p:sp>
      <p:sp>
        <p:nvSpPr>
          <p:cNvPr id="3" name="Content Placeholder 2"/>
          <p:cNvSpPr>
            <a:spLocks noGrp="1"/>
          </p:cNvSpPr>
          <p:nvPr>
            <p:ph idx="1"/>
          </p:nvPr>
        </p:nvSpPr>
        <p:spPr/>
        <p:txBody>
          <a:bodyPr>
            <a:normAutofit fontScale="92500" lnSpcReduction="10000"/>
          </a:bodyPr>
          <a:lstStyle/>
          <a:p>
            <a:r>
              <a:rPr lang="en-US" dirty="0" smtClean="0"/>
              <a:t>Appropriate amount of details (customizable? Auto-detection?)</a:t>
            </a:r>
          </a:p>
          <a:p>
            <a:r>
              <a:rPr lang="en-US" dirty="0" smtClean="0"/>
              <a:t>Track teachers’ actions based on report and results</a:t>
            </a:r>
          </a:p>
          <a:p>
            <a:r>
              <a:rPr lang="en-US" dirty="0" smtClean="0"/>
              <a:t>Ability to take notes/flag</a:t>
            </a:r>
          </a:p>
          <a:p>
            <a:r>
              <a:rPr lang="en-US" dirty="0" smtClean="0"/>
              <a:t>Compare to benchmark/goals</a:t>
            </a:r>
          </a:p>
          <a:p>
            <a:r>
              <a:rPr lang="en-US" dirty="0" smtClean="0"/>
              <a:t>Interpretable/where does this assessment come from?/how is it calculated?</a:t>
            </a:r>
          </a:p>
          <a:p>
            <a:r>
              <a:rPr lang="en-US" dirty="0" smtClean="0"/>
              <a:t>Useful to veteran/novice teachers</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308551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features of a good report?</a:t>
            </a:r>
          </a:p>
        </p:txBody>
      </p:sp>
      <p:sp>
        <p:nvSpPr>
          <p:cNvPr id="3" name="Content Placeholder 2"/>
          <p:cNvSpPr>
            <a:spLocks noGrp="1"/>
          </p:cNvSpPr>
          <p:nvPr>
            <p:ph idx="1"/>
          </p:nvPr>
        </p:nvSpPr>
        <p:spPr/>
        <p:txBody>
          <a:bodyPr>
            <a:normAutofit/>
          </a:bodyPr>
          <a:lstStyle/>
          <a:p>
            <a:r>
              <a:rPr lang="en-US" dirty="0" smtClean="0"/>
              <a:t>Up-to-date with new developments in analytics</a:t>
            </a:r>
          </a:p>
          <a:p>
            <a:r>
              <a:rPr lang="en-US" smtClean="0"/>
              <a:t>Stable year-to-year</a:t>
            </a:r>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37939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What are some things to avoid </a:t>
            </a:r>
            <a:br>
              <a:rPr lang="en-US" dirty="0" smtClean="0"/>
            </a:br>
            <a:r>
              <a:rPr lang="en-US" dirty="0" smtClean="0"/>
              <a:t>in designing a report?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3006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Reporting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11214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How can reports support new (better) pedagogical practices?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124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How can reports reinforce bad </a:t>
            </a:r>
            <a:br>
              <a:rPr lang="en-US" dirty="0" smtClean="0"/>
            </a:br>
            <a:r>
              <a:rPr lang="en-US" dirty="0" smtClean="0"/>
              <a:t>pedagogical practices?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676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be different in reports for guidance counselors, principals…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3665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tensions in report design</a:t>
            </a:r>
            <a:br>
              <a:rPr lang="en-US" dirty="0" smtClean="0"/>
            </a:br>
            <a:r>
              <a:rPr lang="en-US" dirty="0" smtClean="0"/>
              <a:t>(Duncan et al)</a:t>
            </a:r>
            <a:endParaRPr lang="en-US" dirty="0"/>
          </a:p>
        </p:txBody>
      </p:sp>
      <p:sp>
        <p:nvSpPr>
          <p:cNvPr id="3" name="Content Placeholder 2"/>
          <p:cNvSpPr>
            <a:spLocks noGrp="1"/>
          </p:cNvSpPr>
          <p:nvPr>
            <p:ph idx="1"/>
          </p:nvPr>
        </p:nvSpPr>
        <p:spPr/>
        <p:txBody>
          <a:bodyPr/>
          <a:lstStyle/>
          <a:p>
            <a:r>
              <a:rPr lang="en-US" dirty="0" smtClean="0"/>
              <a:t>Detail versus big picture</a:t>
            </a:r>
          </a:p>
          <a:p>
            <a:r>
              <a:rPr lang="en-US" dirty="0" smtClean="0"/>
              <a:t>Mastery versus progress</a:t>
            </a:r>
          </a:p>
          <a:p>
            <a:r>
              <a:rPr lang="en-US" dirty="0" smtClean="0"/>
              <a:t>Benchmarking between students or with reference to a goal</a:t>
            </a:r>
            <a:endParaRPr lang="en-US" dirty="0"/>
          </a:p>
        </p:txBody>
      </p:sp>
    </p:spTree>
    <p:extLst>
      <p:ext uri="{BB962C8B-B14F-4D97-AF65-F5344CB8AC3E}">
        <p14:creationId xmlns:p14="http://schemas.microsoft.com/office/powerpoint/2010/main" val="94137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428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assemble into groups of 3-4</a:t>
            </a:r>
            <a:endParaRPr lang="en-US" dirty="0"/>
          </a:p>
        </p:txBody>
      </p:sp>
      <p:sp>
        <p:nvSpPr>
          <p:cNvPr id="3" name="Content Placeholder 2"/>
          <p:cNvSpPr>
            <a:spLocks noGrp="1"/>
          </p:cNvSpPr>
          <p:nvPr>
            <p:ph idx="1"/>
          </p:nvPr>
        </p:nvSpPr>
        <p:spPr/>
        <p:txBody>
          <a:bodyPr/>
          <a:lstStyle/>
          <a:p>
            <a:r>
              <a:rPr lang="en-US" dirty="0" smtClean="0"/>
              <a:t>Then we will count off groups</a:t>
            </a:r>
            <a:endParaRPr lang="en-US" dirty="0"/>
          </a:p>
        </p:txBody>
      </p:sp>
    </p:spTree>
    <p:extLst>
      <p:ext uri="{BB962C8B-B14F-4D97-AF65-F5344CB8AC3E}">
        <p14:creationId xmlns:p14="http://schemas.microsoft.com/office/powerpoint/2010/main" val="35552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report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teachers of students using an adaptive homework system for math</a:t>
            </a:r>
          </a:p>
          <a:p>
            <a:pPr marL="514350" indent="-514350">
              <a:buFont typeface="+mj-lt"/>
              <a:buAutoNum type="arabicPeriod"/>
            </a:pPr>
            <a:r>
              <a:rPr lang="en-US" dirty="0" smtClean="0"/>
              <a:t>For teachers of students using an adaptive flash card system for a foreign language</a:t>
            </a:r>
          </a:p>
          <a:p>
            <a:pPr marL="514350" indent="-514350">
              <a:buFont typeface="+mj-lt"/>
              <a:buAutoNum type="arabicPeriod"/>
            </a:pPr>
            <a:r>
              <a:rPr lang="en-US" dirty="0" smtClean="0"/>
              <a:t>For teachers of students using a blended learning system in math class</a:t>
            </a:r>
          </a:p>
          <a:p>
            <a:pPr marL="514350" indent="-514350">
              <a:buFont typeface="+mj-lt"/>
              <a:buAutoNum type="arabicPeriod"/>
            </a:pPr>
            <a:r>
              <a:rPr lang="en-US" dirty="0" smtClean="0"/>
              <a:t>For teachers of students using a history game (such as Civilization) in class</a:t>
            </a:r>
            <a:endParaRPr lang="en-US" dirty="0"/>
          </a:p>
        </p:txBody>
      </p:sp>
    </p:spTree>
    <p:extLst>
      <p:ext uri="{BB962C8B-B14F-4D97-AF65-F5344CB8AC3E}">
        <p14:creationId xmlns:p14="http://schemas.microsoft.com/office/powerpoint/2010/main" val="3288791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report</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marL="0" indent="0">
              <a:buNone/>
            </a:pPr>
            <a:r>
              <a:rPr lang="en-US" dirty="0" smtClean="0"/>
              <a:t>5. For teachers of students doing a computer-mediated programming project at home (group project in Scratch)</a:t>
            </a:r>
          </a:p>
          <a:p>
            <a:pPr marL="0" indent="0">
              <a:buNone/>
            </a:pPr>
            <a:r>
              <a:rPr lang="en-US" dirty="0" smtClean="0"/>
              <a:t>6. For teachers of students practicing the viola at home</a:t>
            </a:r>
          </a:p>
          <a:p>
            <a:pPr marL="0" indent="0">
              <a:buNone/>
            </a:pPr>
            <a:r>
              <a:rPr lang="en-US" dirty="0" smtClean="0"/>
              <a:t>7. For the sensei of students practicing </a:t>
            </a:r>
            <a:r>
              <a:rPr lang="en-US" dirty="0" err="1" smtClean="0"/>
              <a:t>tae</a:t>
            </a:r>
            <a:r>
              <a:rPr lang="en-US" dirty="0" smtClean="0"/>
              <a:t> kwon do in a dojo</a:t>
            </a:r>
          </a:p>
          <a:p>
            <a:pPr marL="0" indent="0">
              <a:buNone/>
            </a:pPr>
            <a:r>
              <a:rPr lang="en-US" dirty="0" smtClean="0"/>
              <a:t>8. For teachers of undergraduates doing a group creative writing project (in a system where drafts are instrumented)</a:t>
            </a:r>
            <a:endParaRPr lang="en-US" dirty="0"/>
          </a:p>
        </p:txBody>
      </p:sp>
    </p:spTree>
    <p:extLst>
      <p:ext uri="{BB962C8B-B14F-4D97-AF65-F5344CB8AC3E}">
        <p14:creationId xmlns:p14="http://schemas.microsoft.com/office/powerpoint/2010/main" val="192182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send an ambassador </a:t>
            </a:r>
            <a:br>
              <a:rPr lang="en-US" dirty="0" smtClean="0"/>
            </a:br>
            <a:r>
              <a:rPr lang="en-US" dirty="0" smtClean="0"/>
              <a:t>to another group</a:t>
            </a:r>
            <a:endParaRPr lang="en-US" dirty="0"/>
          </a:p>
        </p:txBody>
      </p:sp>
      <p:sp>
        <p:nvSpPr>
          <p:cNvPr id="3" name="Content Placeholder 2"/>
          <p:cNvSpPr>
            <a:spLocks noGrp="1"/>
          </p:cNvSpPr>
          <p:nvPr>
            <p:ph idx="1"/>
          </p:nvPr>
        </p:nvSpPr>
        <p:spPr/>
        <p:txBody>
          <a:bodyPr/>
          <a:lstStyle/>
          <a:p>
            <a:r>
              <a:rPr lang="en-US" dirty="0" smtClean="0"/>
              <a:t>And present/critique the designs</a:t>
            </a:r>
            <a:endParaRPr lang="en-US" dirty="0"/>
          </a:p>
        </p:txBody>
      </p:sp>
    </p:spTree>
    <p:extLst>
      <p:ext uri="{BB962C8B-B14F-4D97-AF65-F5344CB8AC3E}">
        <p14:creationId xmlns:p14="http://schemas.microsoft.com/office/powerpoint/2010/main" val="1183499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5377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discussed a few systems last week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1940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questions or concerns </a:t>
            </a:r>
            <a:br>
              <a:rPr lang="en-US" dirty="0" smtClean="0"/>
            </a:br>
            <a:r>
              <a:rPr lang="en-US" dirty="0" smtClean="0"/>
              <a:t>regarding assignment?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206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office hours</a:t>
            </a:r>
            <a:endParaRPr lang="en-US" dirty="0"/>
          </a:p>
        </p:txBody>
      </p:sp>
      <p:sp>
        <p:nvSpPr>
          <p:cNvPr id="3" name="Content Placeholder 2"/>
          <p:cNvSpPr>
            <a:spLocks noGrp="1"/>
          </p:cNvSpPr>
          <p:nvPr>
            <p:ph idx="1"/>
          </p:nvPr>
        </p:nvSpPr>
        <p:spPr/>
        <p:txBody>
          <a:bodyPr/>
          <a:lstStyle/>
          <a:p>
            <a:r>
              <a:rPr lang="en-US" dirty="0" smtClean="0"/>
              <a:t>Tomorrow 9a-10a</a:t>
            </a:r>
          </a:p>
          <a:p>
            <a:r>
              <a:rPr lang="en-US" dirty="0" smtClean="0"/>
              <a:t>2/21 930a-10a</a:t>
            </a:r>
          </a:p>
          <a:p>
            <a:endParaRPr lang="en-US" dirty="0"/>
          </a:p>
        </p:txBody>
      </p:sp>
    </p:spTree>
    <p:extLst>
      <p:ext uri="{BB962C8B-B14F-4D97-AF65-F5344CB8AC3E}">
        <p14:creationId xmlns:p14="http://schemas.microsoft.com/office/powerpoint/2010/main" val="139149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787262" y="0"/>
            <a:ext cx="5569476" cy="6858000"/>
          </a:xfrm>
          <a:prstGeom prst="rect">
            <a:avLst/>
          </a:prstGeom>
        </p:spPr>
      </p:pic>
    </p:spTree>
    <p:extLst>
      <p:ext uri="{BB962C8B-B14F-4D97-AF65-F5344CB8AC3E}">
        <p14:creationId xmlns:p14="http://schemas.microsoft.com/office/powerpoint/2010/main" val="1984915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normAutofit/>
          </a:bodyPr>
          <a:lstStyle/>
          <a:p>
            <a:endParaRPr lang="en-US" dirty="0"/>
          </a:p>
        </p:txBody>
      </p:sp>
      <p:pic>
        <p:nvPicPr>
          <p:cNvPr id="2050" name="Picture 2" descr="https://blogischnl.files.wordpress.com/2016/09/coursesign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73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00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a:xfrm>
            <a:off x="469075" y="118145"/>
            <a:ext cx="8674924" cy="872455"/>
          </a:xfrm>
        </p:spPr>
        <p:txBody>
          <a:bodyPr>
            <a:normAutofit fontScale="90000"/>
          </a:bodyPr>
          <a:lstStyle/>
          <a:p>
            <a:r>
              <a:rPr lang="en-US" dirty="0" smtClean="0"/>
              <a:t>The readings discussed some </a:t>
            </a:r>
            <a:br>
              <a:rPr lang="en-US" dirty="0" smtClean="0"/>
            </a:br>
            <a:r>
              <a:rPr lang="en-US" dirty="0" smtClean="0"/>
              <a:t>additional systems</a:t>
            </a:r>
            <a:endParaRPr lang="en-US" dirty="0"/>
          </a:p>
        </p:txBody>
      </p:sp>
    </p:spTree>
    <p:extLst>
      <p:ext uri="{BB962C8B-B14F-4D97-AF65-F5344CB8AC3E}">
        <p14:creationId xmlns:p14="http://schemas.microsoft.com/office/powerpoint/2010/main" val="2338841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err="1" smtClean="0"/>
              <a:t>Ocumpaugh</a:t>
            </a:r>
            <a:r>
              <a:rPr lang="en-US" dirty="0" smtClean="0"/>
              <a:t> et al</a:t>
            </a:r>
            <a:endParaRPr lang="en-US" dirty="0"/>
          </a:p>
        </p:txBody>
      </p:sp>
      <p:pic>
        <p:nvPicPr>
          <p:cNvPr id="6" name="Picture 5"/>
          <p:cNvPicPr>
            <a:picLocks noChangeAspect="1"/>
          </p:cNvPicPr>
          <p:nvPr/>
        </p:nvPicPr>
        <p:blipFill>
          <a:blip r:embed="rId2"/>
          <a:stretch>
            <a:fillRect/>
          </a:stretch>
        </p:blipFill>
        <p:spPr>
          <a:xfrm>
            <a:off x="5184633" y="0"/>
            <a:ext cx="3938996" cy="6858000"/>
          </a:xfrm>
          <a:prstGeom prst="rect">
            <a:avLst/>
          </a:prstGeom>
        </p:spPr>
      </p:pic>
    </p:spTree>
    <p:extLst>
      <p:ext uri="{BB962C8B-B14F-4D97-AF65-F5344CB8AC3E}">
        <p14:creationId xmlns:p14="http://schemas.microsoft.com/office/powerpoint/2010/main" val="1704757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err="1" smtClean="0"/>
              <a:t>ASSISTments</a:t>
            </a:r>
            <a:endParaRPr lang="en-US" dirty="0"/>
          </a:p>
        </p:txBody>
      </p:sp>
      <p:pic>
        <p:nvPicPr>
          <p:cNvPr id="7" name="Picture 6"/>
          <p:cNvPicPr>
            <a:picLocks noChangeAspect="1"/>
          </p:cNvPicPr>
          <p:nvPr/>
        </p:nvPicPr>
        <p:blipFill>
          <a:blip r:embed="rId2"/>
          <a:stretch>
            <a:fillRect/>
          </a:stretch>
        </p:blipFill>
        <p:spPr>
          <a:xfrm>
            <a:off x="-1" y="995761"/>
            <a:ext cx="9144000" cy="5855449"/>
          </a:xfrm>
          <a:prstGeom prst="rect">
            <a:avLst/>
          </a:prstGeom>
        </p:spPr>
      </p:pic>
    </p:spTree>
    <p:extLst>
      <p:ext uri="{BB962C8B-B14F-4D97-AF65-F5344CB8AC3E}">
        <p14:creationId xmlns:p14="http://schemas.microsoft.com/office/powerpoint/2010/main" val="3386451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smtClean="0"/>
              <a:t>Holstein et al</a:t>
            </a:r>
            <a:endParaRPr lang="en-US" dirty="0"/>
          </a:p>
        </p:txBody>
      </p:sp>
      <p:pic>
        <p:nvPicPr>
          <p:cNvPr id="5" name="Picture 4"/>
          <p:cNvPicPr>
            <a:picLocks noChangeAspect="1"/>
          </p:cNvPicPr>
          <p:nvPr/>
        </p:nvPicPr>
        <p:blipFill>
          <a:blip r:embed="rId2"/>
          <a:stretch>
            <a:fillRect/>
          </a:stretch>
        </p:blipFill>
        <p:spPr>
          <a:xfrm>
            <a:off x="690562" y="766762"/>
            <a:ext cx="7762875" cy="5324475"/>
          </a:xfrm>
          <a:prstGeom prst="rect">
            <a:avLst/>
          </a:prstGeom>
        </p:spPr>
      </p:pic>
    </p:spTree>
    <p:extLst>
      <p:ext uri="{BB962C8B-B14F-4D97-AF65-F5344CB8AC3E}">
        <p14:creationId xmlns:p14="http://schemas.microsoft.com/office/powerpoint/2010/main" val="2642207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572</Words>
  <Application>Microsoft Office PowerPoint</Application>
  <PresentationFormat>On-screen Show (4:3)</PresentationFormat>
  <Paragraphs>81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Avenir Black</vt:lpstr>
      <vt:lpstr>Avenir Book</vt:lpstr>
      <vt:lpstr>Arial</vt:lpstr>
      <vt:lpstr>Calibri</vt:lpstr>
      <vt:lpstr>Office Theme</vt:lpstr>
      <vt:lpstr>Big Data, Education, and Society</vt:lpstr>
      <vt:lpstr>Teacher Reporting</vt:lpstr>
      <vt:lpstr>We discussed a few systems last week</vt:lpstr>
      <vt:lpstr>PowerPoint Presentation</vt:lpstr>
      <vt:lpstr>PowerPoint Presentation</vt:lpstr>
      <vt:lpstr>The readings discussed some  additional systems</vt:lpstr>
      <vt:lpstr>Ocumpaugh et al</vt:lpstr>
      <vt:lpstr>ASSISTments</vt:lpstr>
      <vt:lpstr>Holstein et al</vt:lpstr>
      <vt:lpstr>How teachers use reports: example</vt:lpstr>
      <vt:lpstr>How teachers use reports: example</vt:lpstr>
      <vt:lpstr>How teachers use reports: example</vt:lpstr>
      <vt:lpstr>Questions? Comments?</vt:lpstr>
      <vt:lpstr>Discussion</vt:lpstr>
      <vt:lpstr>What are the features of a good report?</vt:lpstr>
      <vt:lpstr>What are the features of a good report?</vt:lpstr>
      <vt:lpstr>What are the features of a good report?</vt:lpstr>
      <vt:lpstr>What are the features of a good report?</vt:lpstr>
      <vt:lpstr>What are some things to avoid  in designing a report?</vt:lpstr>
      <vt:lpstr>How can reports support new (better) pedagogical practices?</vt:lpstr>
      <vt:lpstr>How can reports reinforce bad  pedagogical practices?</vt:lpstr>
      <vt:lpstr>What should be different in reports for guidance counselors, principals…</vt:lpstr>
      <vt:lpstr>Some tensions in report design (Duncan et al)</vt:lpstr>
      <vt:lpstr>Questions? Comments?</vt:lpstr>
      <vt:lpstr>Please assemble into groups of 3-4</vt:lpstr>
      <vt:lpstr>Design a report</vt:lpstr>
      <vt:lpstr>Design a report</vt:lpstr>
      <vt:lpstr>Now send an ambassador  to another group</vt:lpstr>
      <vt:lpstr>Questions? Comments?</vt:lpstr>
      <vt:lpstr>Any questions or concerns  regarding assignment?</vt:lpstr>
      <vt:lpstr>Upcoming office hours</vt:lpstr>
    </vt:vector>
  </TitlesOfParts>
  <Company>Worcester Polytechnic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Ryan Baker</cp:lastModifiedBy>
  <cp:revision>136</cp:revision>
  <dcterms:created xsi:type="dcterms:W3CDTF">2013-08-27T11:33:40Z</dcterms:created>
  <dcterms:modified xsi:type="dcterms:W3CDTF">2018-02-14T20:19:32Z</dcterms:modified>
</cp:coreProperties>
</file>