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410" r:id="rId3"/>
    <p:sldId id="413" r:id="rId4"/>
    <p:sldId id="296" r:id="rId5"/>
    <p:sldId id="416" r:id="rId6"/>
    <p:sldId id="419" r:id="rId7"/>
    <p:sldId id="417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30" r:id="rId16"/>
    <p:sldId id="418" r:id="rId17"/>
    <p:sldId id="427" r:id="rId18"/>
    <p:sldId id="428" r:id="rId19"/>
    <p:sldId id="431" r:id="rId20"/>
    <p:sldId id="432" r:id="rId21"/>
    <p:sldId id="433" r:id="rId22"/>
    <p:sldId id="435" r:id="rId23"/>
    <p:sldId id="437" r:id="rId24"/>
    <p:sldId id="439" r:id="rId25"/>
    <p:sldId id="440" r:id="rId26"/>
    <p:sldId id="441" r:id="rId27"/>
    <p:sldId id="446" r:id="rId28"/>
    <p:sldId id="443" r:id="rId29"/>
    <p:sldId id="444" r:id="rId30"/>
    <p:sldId id="445" r:id="rId31"/>
    <p:sldId id="442" r:id="rId32"/>
    <p:sldId id="447" r:id="rId33"/>
    <p:sldId id="450" r:id="rId34"/>
    <p:sldId id="448" r:id="rId35"/>
    <p:sldId id="451" r:id="rId36"/>
    <p:sldId id="449" r:id="rId37"/>
    <p:sldId id="429" r:id="rId38"/>
    <p:sldId id="41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7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9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01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23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91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997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6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DNXG09vFqo" TargetMode="External"/><Relationship Id="rId2" Type="http://schemas.openxmlformats.org/officeDocument/2006/relationships/hyperlink" Target="https://www.youtube.com/watch?v=aPcoZPjL2G8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Data, Education, and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31,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Classification</a:t>
            </a:r>
          </a:p>
          <a:p>
            <a:r>
              <a:rPr lang="en-US" dirty="0" smtClean="0"/>
              <a:t>Regression</a:t>
            </a:r>
          </a:p>
          <a:p>
            <a:r>
              <a:rPr lang="en-US" dirty="0" smtClean="0"/>
              <a:t>Density Estimation</a:t>
            </a:r>
          </a:p>
          <a:p>
            <a:endParaRPr lang="en-US" dirty="0"/>
          </a:p>
          <a:p>
            <a:r>
              <a:rPr lang="en-US" dirty="0" smtClean="0"/>
              <a:t>Latent Knowledge Estimation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9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Find structure and patterns in the data that emerge “naturally”</a:t>
            </a:r>
          </a:p>
          <a:p>
            <a:endParaRPr lang="en-US" dirty="0"/>
          </a:p>
          <a:p>
            <a:r>
              <a:rPr lang="en-US" dirty="0" smtClean="0"/>
              <a:t>No specific target or predictor variable</a:t>
            </a:r>
          </a:p>
          <a:p>
            <a:endParaRPr lang="en-US" dirty="0"/>
          </a:p>
          <a:p>
            <a:r>
              <a:rPr lang="en-US" dirty="0" smtClean="0"/>
              <a:t>What problems map to the same skills?</a:t>
            </a:r>
          </a:p>
          <a:p>
            <a:r>
              <a:rPr lang="en-US" dirty="0" smtClean="0"/>
              <a:t>Are there groups of students who approach the same curriculum differently?</a:t>
            </a:r>
          </a:p>
          <a:p>
            <a:r>
              <a:rPr lang="en-US" dirty="0" smtClean="0"/>
              <a:t>Which students develop more social relationships in MOOCs?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7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Clustering</a:t>
            </a:r>
          </a:p>
          <a:p>
            <a:r>
              <a:rPr lang="en-US" dirty="0" smtClean="0"/>
              <a:t>Factor Analysis </a:t>
            </a:r>
            <a:r>
              <a:rPr lang="en-US" dirty="0"/>
              <a:t>(Exploratory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Structural Equation Modeling (Exploratory)</a:t>
            </a:r>
          </a:p>
          <a:p>
            <a:r>
              <a:rPr lang="en-US" dirty="0" smtClean="0"/>
              <a:t>Latent Class Analysis</a:t>
            </a:r>
          </a:p>
          <a:p>
            <a:endParaRPr lang="en-US" dirty="0" smtClean="0"/>
          </a:p>
          <a:p>
            <a:r>
              <a:rPr lang="en-US" dirty="0" smtClean="0"/>
              <a:t>Domain Structure Discovery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Discover relationships between variables in a data set with many variables</a:t>
            </a:r>
          </a:p>
          <a:p>
            <a:endParaRPr lang="en-US" dirty="0"/>
          </a:p>
          <a:p>
            <a:r>
              <a:rPr lang="en-US" dirty="0" smtClean="0"/>
              <a:t>Are there trajectories through a curriculum that are more or less effective?</a:t>
            </a:r>
          </a:p>
          <a:p>
            <a:r>
              <a:rPr lang="en-US" dirty="0" smtClean="0"/>
              <a:t>Which aspects of the design of educational software have implications for student engagement?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Correlation Mining</a:t>
            </a:r>
          </a:p>
          <a:p>
            <a:r>
              <a:rPr lang="en-US" dirty="0" smtClean="0"/>
              <a:t>Causal Data Mining</a:t>
            </a:r>
          </a:p>
          <a:p>
            <a:r>
              <a:rPr lang="en-US" dirty="0" smtClean="0"/>
              <a:t>Association Rule Mining</a:t>
            </a:r>
          </a:p>
          <a:p>
            <a:r>
              <a:rPr lang="en-US" dirty="0" smtClean="0"/>
              <a:t>Sequential Pattern Mining</a:t>
            </a:r>
          </a:p>
          <a:p>
            <a:r>
              <a:rPr lang="en-US" dirty="0" smtClean="0"/>
              <a:t>Network Analysis</a:t>
            </a:r>
          </a:p>
          <a:p>
            <a:r>
              <a:rPr lang="en-US" dirty="0" smtClean="0"/>
              <a:t>MOTIF Analysis</a:t>
            </a:r>
          </a:p>
        </p:txBody>
      </p:sp>
    </p:spTree>
    <p:extLst>
      <p:ext uri="{BB962C8B-B14F-4D97-AF65-F5344CB8AC3E}">
        <p14:creationId xmlns:p14="http://schemas.microsoft.com/office/powerpoint/2010/main" val="181895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discuss the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core applications of learning analytics/EDM, according to Baker &amp; Siemens?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detection of learning, engagement, emotion, strategy, for better individualization (Jan 31)</a:t>
            </a:r>
          </a:p>
          <a:p>
            <a:r>
              <a:rPr lang="en-US" dirty="0"/>
              <a:t>Dropout/success prediction (Feb 7)</a:t>
            </a:r>
          </a:p>
          <a:p>
            <a:r>
              <a:rPr lang="en-US" dirty="0" smtClean="0"/>
              <a:t>Better reporting for teachers, parents, and other stakeholders (Feb 14, 21)</a:t>
            </a:r>
          </a:p>
          <a:p>
            <a:r>
              <a:rPr lang="en-US" dirty="0" smtClean="0"/>
              <a:t>Basic discovery in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9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each of these and more</a:t>
            </a:r>
          </a:p>
          <a:p>
            <a:endParaRPr lang="en-US" dirty="0" smtClean="0"/>
          </a:p>
          <a:p>
            <a:r>
              <a:rPr lang="en-US" dirty="0" smtClean="0"/>
              <a:t>In future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36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rocky-happy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319" y="5056054"/>
            <a:ext cx="1699681" cy="180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884" y="5056054"/>
            <a:ext cx="1778435" cy="182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Concerns?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8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Tutor – automated detectors of student knowledge used to drive mastery learning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Middle school and high school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ALEKS – Models of prerequisite structure and knowledge used to select material for students</a:t>
            </a:r>
          </a:p>
          <a:p>
            <a:endParaRPr lang="en-US" dirty="0"/>
          </a:p>
          <a:p>
            <a:r>
              <a:rPr lang="en-US" dirty="0" smtClean="0"/>
              <a:t>High school and college math and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8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Use </a:t>
            </a:r>
            <a:br>
              <a:rPr lang="en-US" dirty="0" smtClean="0"/>
            </a:br>
            <a:r>
              <a:rPr lang="en-US" dirty="0" smtClean="0"/>
              <a:t>(scaling now through </a:t>
            </a:r>
            <a:r>
              <a:rPr lang="en-US" dirty="0" err="1" smtClean="0"/>
              <a:t>xPrize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LISTEN – data mining used to determine which strategies work for which students, and to help select which stories to give students to read</a:t>
            </a:r>
          </a:p>
          <a:p>
            <a:endParaRPr lang="en-US" dirty="0"/>
          </a:p>
          <a:p>
            <a:r>
              <a:rPr lang="en-US" dirty="0" smtClean="0"/>
              <a:t>Elementary school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1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Use (was at scale)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Knewton</a:t>
            </a:r>
            <a:r>
              <a:rPr lang="en-US" dirty="0" smtClean="0"/>
              <a:t> – enabled systems that decided what problem to give a student next</a:t>
            </a:r>
          </a:p>
          <a:p>
            <a:endParaRPr lang="en-US" dirty="0"/>
          </a:p>
          <a:p>
            <a:r>
              <a:rPr lang="en-US" dirty="0" smtClean="0"/>
              <a:t>Many domains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Use (not yet at scale)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InqITS</a:t>
            </a:r>
            <a:r>
              <a:rPr lang="en-US" dirty="0" smtClean="0"/>
              <a:t> – automated detectors of student inquiry skill embedded in an automated agent that helps students learn how to conduct effective inquiry</a:t>
            </a:r>
          </a:p>
          <a:p>
            <a:r>
              <a:rPr lang="en-US" dirty="0" smtClean="0"/>
              <a:t>Leading to inquiry skill that transfers to new scientific domains</a:t>
            </a:r>
          </a:p>
          <a:p>
            <a:endParaRPr lang="en-US" dirty="0"/>
          </a:p>
          <a:p>
            <a:r>
              <a:rPr lang="en-US" dirty="0" smtClean="0"/>
              <a:t>Middle school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53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857250"/>
            <a:ext cx="606055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857250"/>
            <a:ext cx="6060559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7650" y="4063054"/>
            <a:ext cx="1620774" cy="7848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Hey, are you just playing with the buttons? Take your learning seriously or  </a:t>
            </a:r>
            <a:r>
              <a:rPr lang="en-US" sz="900" b="1" dirty="0"/>
              <a:t>I will eat you!!!</a:t>
            </a:r>
            <a:br>
              <a:rPr lang="en-US" sz="900" b="1" dirty="0"/>
            </a:br>
            <a:endParaRPr lang="en-US" sz="900" b="1" dirty="0"/>
          </a:p>
        </p:txBody>
      </p:sp>
      <p:sp>
        <p:nvSpPr>
          <p:cNvPr id="7" name="Rectangle 6"/>
          <p:cNvSpPr/>
          <p:nvPr/>
        </p:nvSpPr>
        <p:spPr>
          <a:xfrm>
            <a:off x="4400550" y="4680898"/>
            <a:ext cx="1028700" cy="234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7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Scooter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6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AutoTutor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upload.wikimedia.org/wikipedia/commons/c/cd/AutoTu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858000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7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AutoTutor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Engages in knowledge-construction dialogues with learner</a:t>
            </a:r>
          </a:p>
          <a:p>
            <a:endParaRPr lang="en-US" dirty="0"/>
          </a:p>
          <a:p>
            <a:r>
              <a:rPr lang="en-US" dirty="0" smtClean="0"/>
              <a:t>Adapts based on student emotion as well as student knowledge</a:t>
            </a:r>
          </a:p>
          <a:p>
            <a:pPr lvl="1"/>
            <a:r>
              <a:rPr lang="en-US" dirty="0" smtClean="0"/>
              <a:t>Supportive versus shake-up dialogues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9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does not yet have a group, </a:t>
            </a:r>
            <a:br>
              <a:rPr lang="en-US" dirty="0" smtClean="0"/>
            </a:br>
            <a:r>
              <a:rPr lang="en-US" dirty="0" smtClean="0"/>
              <a:t>but wants a group?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AutoTutor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www.youtube.com/watch?v=aPcoZPjL2G8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www.youtube.com/watch?v=jDNXG09vFqo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Apologies for those of you who have seen one of these videos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2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anyone here familiar </a:t>
            </a:r>
            <a:br>
              <a:rPr lang="en-US" dirty="0" smtClean="0"/>
            </a:br>
            <a:r>
              <a:rPr lang="en-US" dirty="0" smtClean="0"/>
              <a:t>with any other examples?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properties of a good automated intervention?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Engaging</a:t>
            </a:r>
          </a:p>
          <a:p>
            <a:r>
              <a:rPr lang="en-US" dirty="0" smtClean="0"/>
              <a:t>Intervenes at appropriate times</a:t>
            </a:r>
          </a:p>
          <a:p>
            <a:pPr lvl="1"/>
            <a:r>
              <a:rPr lang="en-US" dirty="0" smtClean="0"/>
              <a:t>Not too soon</a:t>
            </a:r>
          </a:p>
          <a:p>
            <a:pPr lvl="1"/>
            <a:r>
              <a:rPr lang="en-US" dirty="0" smtClean="0"/>
              <a:t>Not too late</a:t>
            </a:r>
          </a:p>
          <a:p>
            <a:r>
              <a:rPr lang="en-US" dirty="0" smtClean="0"/>
              <a:t>Good amount of hints/support – not just the answer</a:t>
            </a:r>
          </a:p>
          <a:p>
            <a:r>
              <a:rPr lang="en-US" dirty="0" smtClean="0"/>
              <a:t>Accurately applied</a:t>
            </a:r>
          </a:p>
          <a:p>
            <a:r>
              <a:rPr lang="en-US" dirty="0" smtClean="0"/>
              <a:t>Challenging/stimulates full potential</a:t>
            </a:r>
          </a:p>
          <a:p>
            <a:r>
              <a:rPr lang="en-US" dirty="0" smtClean="0"/>
              <a:t>Sustainable </a:t>
            </a:r>
          </a:p>
          <a:p>
            <a:r>
              <a:rPr lang="en-US" dirty="0" smtClean="0"/>
              <a:t>Reliable</a:t>
            </a:r>
          </a:p>
          <a:p>
            <a:r>
              <a:rPr lang="en-US" dirty="0" smtClean="0"/>
              <a:t>Work for multiple different people/non-biased</a:t>
            </a:r>
          </a:p>
          <a:p>
            <a:r>
              <a:rPr lang="en-US" dirty="0" smtClean="0"/>
              <a:t>Applies to both lower-level and higher-level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4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properties of a good automated intervention?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things to avoid in an automated intervention?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Not isolating people</a:t>
            </a:r>
          </a:p>
          <a:p>
            <a:r>
              <a:rPr lang="en-US" dirty="0" smtClean="0"/>
              <a:t>Inappropriateness for students with disabilities</a:t>
            </a:r>
          </a:p>
          <a:p>
            <a:r>
              <a:rPr lang="en-US" dirty="0" smtClean="0"/>
              <a:t>Bias or unequal effectiveness</a:t>
            </a:r>
          </a:p>
          <a:p>
            <a:r>
              <a:rPr lang="en-US" dirty="0" smtClean="0"/>
              <a:t>Over-tracking</a:t>
            </a:r>
          </a:p>
          <a:p>
            <a:r>
              <a:rPr lang="en-US" dirty="0" smtClean="0"/>
              <a:t>Giving factually inaccurate feedback</a:t>
            </a:r>
          </a:p>
          <a:p>
            <a:r>
              <a:rPr lang="en-US" dirty="0" smtClean="0"/>
              <a:t>Archaic knowledge</a:t>
            </a:r>
          </a:p>
          <a:p>
            <a:r>
              <a:rPr lang="en-US" dirty="0" smtClean="0"/>
              <a:t>Overly complicated UI</a:t>
            </a:r>
          </a:p>
          <a:p>
            <a:r>
              <a:rPr lang="en-US" dirty="0" smtClean="0"/>
              <a:t>Doesn’t try to solv</a:t>
            </a:r>
            <a:r>
              <a:rPr lang="en-US" dirty="0" smtClean="0"/>
              <a:t>e a solved problem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76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things to avoid in an automated intervention?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oversimplify</a:t>
            </a:r>
          </a:p>
          <a:p>
            <a:r>
              <a:rPr lang="en-US" dirty="0" smtClean="0"/>
              <a:t>Confounding means with ends</a:t>
            </a:r>
          </a:p>
          <a:p>
            <a:r>
              <a:rPr lang="en-US" dirty="0" smtClean="0"/>
              <a:t>Distracting pedagogical agents or feedback</a:t>
            </a:r>
          </a:p>
          <a:p>
            <a:r>
              <a:rPr lang="en-US" dirty="0" smtClean="0"/>
              <a:t>Over-optimizing small things</a:t>
            </a:r>
          </a:p>
          <a:p>
            <a:r>
              <a:rPr lang="en-US" dirty="0" smtClean="0"/>
              <a:t>Over-scaffolding </a:t>
            </a:r>
            <a:r>
              <a:rPr lang="en-US" smtClean="0"/>
              <a:t>and supporting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841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difference in benefits/risks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 interventions</a:t>
            </a:r>
          </a:p>
          <a:p>
            <a:r>
              <a:rPr lang="en-US" dirty="0" smtClean="0"/>
              <a:t>Stealth interventions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75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36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 next </a:t>
            </a:r>
            <a:r>
              <a:rPr lang="en-US" smtClean="0"/>
              <a:t>week 2/7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held 930a-10a in my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9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 Concerns? Comments?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discuss the readings:</a:t>
            </a:r>
            <a:br>
              <a:rPr lang="en-US" dirty="0" smtClean="0"/>
            </a:br>
            <a:r>
              <a:rPr lang="en-US" dirty="0" smtClean="0"/>
              <a:t>Last week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discuss the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Analytics, Educational Data Mining</a:t>
            </a:r>
          </a:p>
          <a:p>
            <a:endParaRPr lang="en-US" dirty="0"/>
          </a:p>
          <a:p>
            <a:r>
              <a:rPr lang="en-US" dirty="0" smtClean="0"/>
              <a:t>Can be treated as interchangeable for the purposes of this class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discuss the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core methods of learning analytics/EDM, according to Baker &amp; Siemens?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7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Many types of EDM/LA Method</a:t>
            </a:r>
            <a:br>
              <a:rPr lang="en-US" dirty="0" smtClean="0"/>
            </a:br>
            <a:r>
              <a:rPr lang="en-US" sz="2700" b="1" dirty="0"/>
              <a:t>(Baker &amp; </a:t>
            </a:r>
            <a:r>
              <a:rPr lang="en-US" sz="2700" b="1" dirty="0" smtClean="0"/>
              <a:t>Siemens, 2014; </a:t>
            </a:r>
            <a:r>
              <a:rPr lang="en-US" sz="2700" b="1" dirty="0"/>
              <a:t>building off of Baker &amp; </a:t>
            </a:r>
            <a:r>
              <a:rPr lang="en-US" sz="2700" b="1" dirty="0" err="1"/>
              <a:t>Yacef</a:t>
            </a:r>
            <a:r>
              <a:rPr lang="en-US" sz="2700" b="1" dirty="0"/>
              <a:t>, 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/>
              <a:t>Prediction</a:t>
            </a:r>
          </a:p>
          <a:p>
            <a:r>
              <a:rPr lang="en-US" b="1" dirty="0" smtClean="0"/>
              <a:t>Structure </a:t>
            </a:r>
            <a:r>
              <a:rPr lang="en-US" b="1" dirty="0"/>
              <a:t>Discovery</a:t>
            </a:r>
          </a:p>
          <a:p>
            <a:r>
              <a:rPr lang="en-US" b="1" dirty="0" smtClean="0"/>
              <a:t>Relationship </a:t>
            </a:r>
            <a:r>
              <a:rPr lang="en-US" b="1" dirty="0"/>
              <a:t>mining</a:t>
            </a:r>
          </a:p>
          <a:p>
            <a:r>
              <a:rPr lang="en-US" b="1" dirty="0" smtClean="0"/>
              <a:t>Distillation </a:t>
            </a:r>
            <a:r>
              <a:rPr lang="en-US" b="1" dirty="0"/>
              <a:t>of data for human judgment</a:t>
            </a:r>
          </a:p>
          <a:p>
            <a:r>
              <a:rPr lang="en-US" b="1" dirty="0"/>
              <a:t>Discovery with models</a:t>
            </a:r>
          </a:p>
          <a:p>
            <a:endParaRPr lang="en-US" b="1" dirty="0"/>
          </a:p>
        </p:txBody>
      </p:sp>
      <p:pic>
        <p:nvPicPr>
          <p:cNvPr id="4" name="Picture 3" descr="https://encrypted-tbn0.gstatic.com/images?q=tbn:ANd9GcQepW0ZUljfCSroew2ri9LmwVEJCvOdv1Y__b3OsgM5CiYbqZ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117" y="5315070"/>
            <a:ext cx="2029968" cy="152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it.usyd.edu.au/about/people/staff/kalina.jpg"/>
          <p:cNvPicPr>
            <a:picLocks noChangeAspect="1" noChangeArrowheads="1"/>
          </p:cNvPicPr>
          <p:nvPr/>
        </p:nvPicPr>
        <p:blipFill>
          <a:blip r:embed="rId3" cstate="print"/>
          <a:srcRect l="24000" r="16000" b="24000"/>
          <a:stretch>
            <a:fillRect/>
          </a:stretch>
        </p:blipFill>
        <p:spPr bwMode="auto">
          <a:xfrm>
            <a:off x="7824351" y="5315070"/>
            <a:ext cx="1200407" cy="15205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061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Develop a model which can infer a single aspect of the data (predicted variable) from some combination of other aspects of the data (predictor variables)</a:t>
            </a:r>
          </a:p>
          <a:p>
            <a:endParaRPr lang="en-US" dirty="0" smtClean="0"/>
          </a:p>
          <a:p>
            <a:r>
              <a:rPr lang="en-US" dirty="0" smtClean="0"/>
              <a:t>Which students are bored?</a:t>
            </a:r>
          </a:p>
          <a:p>
            <a:r>
              <a:rPr lang="en-US" dirty="0" smtClean="0"/>
              <a:t>Which students will fail the class?</a:t>
            </a:r>
          </a:p>
          <a:p>
            <a:endParaRPr lang="en-US" dirty="0"/>
          </a:p>
          <a:p>
            <a:r>
              <a:rPr lang="en-US" dirty="0" smtClean="0"/>
              <a:t>Infer something that matters, so we can do something about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0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751</Words>
  <Application>Microsoft Office PowerPoint</Application>
  <PresentationFormat>On-screen Show (4:3)</PresentationFormat>
  <Paragraphs>151</Paragraphs>
  <Slides>38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Office Theme</vt:lpstr>
      <vt:lpstr>Big Data, Education, and Society</vt:lpstr>
      <vt:lpstr>Questions? Concerns? Comments?</vt:lpstr>
      <vt:lpstr>Who does not yet have a group,  but wants a group?</vt:lpstr>
      <vt:lpstr>Project Proposal</vt:lpstr>
      <vt:lpstr>Let’s discuss the readings: Last week first</vt:lpstr>
      <vt:lpstr>Let’s discuss the readings</vt:lpstr>
      <vt:lpstr>Let’s discuss the readings</vt:lpstr>
      <vt:lpstr>Many types of EDM/LA Method (Baker &amp; Siemens, 2014; building off of Baker &amp; Yacef, 2009)</vt:lpstr>
      <vt:lpstr>Prediction</vt:lpstr>
      <vt:lpstr>Prediction</vt:lpstr>
      <vt:lpstr>Structure Discovery</vt:lpstr>
      <vt:lpstr>Structure Discovery</vt:lpstr>
      <vt:lpstr>Relationship Mining</vt:lpstr>
      <vt:lpstr>Relationship Mining</vt:lpstr>
      <vt:lpstr>Questions? Comments?</vt:lpstr>
      <vt:lpstr>Let’s discuss the readings</vt:lpstr>
      <vt:lpstr>Some applications</vt:lpstr>
      <vt:lpstr>We will discuss</vt:lpstr>
      <vt:lpstr>Automated Intervention</vt:lpstr>
      <vt:lpstr>Examples of Use (at scale)</vt:lpstr>
      <vt:lpstr>Examples of Use (at scale)</vt:lpstr>
      <vt:lpstr>Examples of Use  (scaling now through xPrize)</vt:lpstr>
      <vt:lpstr>Examples of Use (was at scale)</vt:lpstr>
      <vt:lpstr>Examples of Use (not yet at scale)</vt:lpstr>
      <vt:lpstr>PowerPoint Presentation</vt:lpstr>
      <vt:lpstr>PowerPoint Presentation</vt:lpstr>
      <vt:lpstr>Scooter video</vt:lpstr>
      <vt:lpstr>AutoTutor</vt:lpstr>
      <vt:lpstr>AutoTutor</vt:lpstr>
      <vt:lpstr>AutoTutor</vt:lpstr>
      <vt:lpstr>Is anyone here familiar  with any other examples?</vt:lpstr>
      <vt:lpstr>What are the properties of a good automated intervention?</vt:lpstr>
      <vt:lpstr>What are the properties of a good automated intervention?</vt:lpstr>
      <vt:lpstr>What are some things to avoid in an automated intervention?</vt:lpstr>
      <vt:lpstr>What are some things to avoid in an automated intervention?</vt:lpstr>
      <vt:lpstr>What is the difference in benefits/risks</vt:lpstr>
      <vt:lpstr>Questions? Comments?</vt:lpstr>
      <vt:lpstr>Office hours next week 2/7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106</cp:revision>
  <dcterms:created xsi:type="dcterms:W3CDTF">2013-08-27T11:33:40Z</dcterms:created>
  <dcterms:modified xsi:type="dcterms:W3CDTF">2018-01-31T20:49:01Z</dcterms:modified>
</cp:coreProperties>
</file>