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52" r:id="rId3"/>
    <p:sldId id="453" r:id="rId4"/>
    <p:sldId id="410" r:id="rId5"/>
    <p:sldId id="454" r:id="rId6"/>
    <p:sldId id="455" r:id="rId7"/>
    <p:sldId id="431" r:id="rId8"/>
    <p:sldId id="432" r:id="rId9"/>
    <p:sldId id="433" r:id="rId10"/>
    <p:sldId id="439" r:id="rId11"/>
    <p:sldId id="440" r:id="rId12"/>
    <p:sldId id="441" r:id="rId13"/>
    <p:sldId id="446" r:id="rId14"/>
    <p:sldId id="443" r:id="rId15"/>
    <p:sldId id="444" r:id="rId16"/>
    <p:sldId id="445" r:id="rId17"/>
    <p:sldId id="442" r:id="rId18"/>
    <p:sldId id="447" r:id="rId19"/>
    <p:sldId id="448" r:id="rId20"/>
    <p:sldId id="449" r:id="rId21"/>
    <p:sldId id="42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DNXG09vFqo" TargetMode="External"/><Relationship Id="rId2" Type="http://schemas.openxmlformats.org/officeDocument/2006/relationships/hyperlink" Target="https://www.youtube.com/watch?v=aPcoZPjL2G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enn.edu/learninganalytics/ryanbaker/BDES2020/BDES-2020-asgn2-v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26, 2020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InqITS</a:t>
            </a:r>
            <a:r>
              <a:rPr lang="en-US" dirty="0"/>
              <a:t> – automated detectors of student inquiry skill embedded in an automated agent that helps students learn how to conduct effective inquiry</a:t>
            </a:r>
          </a:p>
          <a:p>
            <a:r>
              <a:rPr lang="en-US" dirty="0"/>
              <a:t>Leading to inquiry skill that transfers to new scientific domains</a:t>
            </a:r>
          </a:p>
          <a:p>
            <a:endParaRPr lang="en-US" dirty="0"/>
          </a:p>
          <a:p>
            <a:r>
              <a:rPr lang="en-US" dirty="0"/>
              <a:t>Middle school science</a:t>
            </a:r>
          </a:p>
        </p:txBody>
      </p:sp>
    </p:spTree>
    <p:extLst>
      <p:ext uri="{BB962C8B-B14F-4D97-AF65-F5344CB8AC3E}">
        <p14:creationId xmlns:p14="http://schemas.microsoft.com/office/powerpoint/2010/main" val="317053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7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857250"/>
            <a:ext cx="606055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7650" y="4063054"/>
            <a:ext cx="1620774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Hey, are you just playing with the buttons? Take your learning seriously or  </a:t>
            </a:r>
            <a:r>
              <a:rPr lang="en-US" sz="900" b="1" dirty="0"/>
              <a:t>I will eat you!!!</a:t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" name="Rectangle 6"/>
          <p:cNvSpPr/>
          <p:nvPr/>
        </p:nvSpPr>
        <p:spPr>
          <a:xfrm>
            <a:off x="4400550" y="4680898"/>
            <a:ext cx="1028700" cy="234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70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Scooter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69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c/cd/AutoTu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8580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75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Engages in knowledge-construction dialogues with learner</a:t>
            </a:r>
          </a:p>
          <a:p>
            <a:endParaRPr lang="en-US" dirty="0"/>
          </a:p>
          <a:p>
            <a:r>
              <a:rPr lang="en-US" dirty="0"/>
              <a:t>Adapts based on student emotion as well as student knowledge</a:t>
            </a:r>
          </a:p>
          <a:p>
            <a:pPr lvl="1"/>
            <a:r>
              <a:rPr lang="en-US" dirty="0"/>
              <a:t>Supportive versus shake-up dialogues</a:t>
            </a:r>
          </a:p>
        </p:txBody>
      </p:sp>
    </p:spTree>
    <p:extLst>
      <p:ext uri="{BB962C8B-B14F-4D97-AF65-F5344CB8AC3E}">
        <p14:creationId xmlns:p14="http://schemas.microsoft.com/office/powerpoint/2010/main" val="259019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AutoTutor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https://www.youtube.com/watch?v=aPcoZPjL2G8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https://www.youtube.com/watch?v=jDNXG09vFqo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anyone here familiar </a:t>
            </a:r>
            <a:br>
              <a:rPr lang="en-US" dirty="0"/>
            </a:br>
            <a:r>
              <a:rPr lang="en-US" dirty="0"/>
              <a:t>with any other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properties of a good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49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things to avoid in an automated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9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A8F1-C9B3-4406-84ED-B0B01448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Special Guest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74446-9B8A-4110-A894-EE074F415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Will (</a:t>
            </a:r>
            <a:r>
              <a:rPr lang="en-US" dirty="0" err="1"/>
              <a:t>Zhenjun</a:t>
            </a:r>
            <a:r>
              <a:rPr lang="en-US" dirty="0"/>
              <a:t>) Ma</a:t>
            </a:r>
          </a:p>
          <a:p>
            <a:r>
              <a:rPr lang="en-US" dirty="0"/>
              <a:t>Co-founder and Chief Data Scientist, </a:t>
            </a:r>
            <a:r>
              <a:rPr lang="en-US" dirty="0" err="1"/>
              <a:t>Learnta</a:t>
            </a:r>
            <a:endParaRPr lang="en-US" dirty="0"/>
          </a:p>
          <a:p>
            <a:r>
              <a:rPr lang="en-US" dirty="0"/>
              <a:t>After-school (among other things) learning platform with substantial user base in China</a:t>
            </a:r>
          </a:p>
        </p:txBody>
      </p:sp>
    </p:spTree>
    <p:extLst>
      <p:ext uri="{BB962C8B-B14F-4D97-AF65-F5344CB8AC3E}">
        <p14:creationId xmlns:p14="http://schemas.microsoft.com/office/powerpoint/2010/main" val="2609307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difference in benefits/risks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 interventions</a:t>
            </a:r>
          </a:p>
          <a:p>
            <a:r>
              <a:rPr lang="en-US" dirty="0"/>
              <a:t>Stealth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14377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3623B-0C87-4854-AB9D-FBADF537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7AFE-E784-41BB-BE10-E482C2EEF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Each group, please take a minute or two to tell everyone about your project idea</a:t>
            </a:r>
          </a:p>
          <a:p>
            <a:endParaRPr lang="en-US" dirty="0"/>
          </a:p>
          <a:p>
            <a:r>
              <a:rPr lang="en-US" dirty="0"/>
              <a:t>Will </a:t>
            </a:r>
            <a:r>
              <a:rPr lang="en-US" dirty="0" err="1"/>
              <a:t>will</a:t>
            </a:r>
            <a:r>
              <a:rPr lang="en-US" dirty="0"/>
              <a:t> give you brief feedback and ideas</a:t>
            </a:r>
          </a:p>
          <a:p>
            <a:endParaRPr lang="en-US" dirty="0"/>
          </a:p>
          <a:p>
            <a:r>
              <a:rPr lang="en-US" dirty="0"/>
              <a:t>Your classmates will provide feedback on the discussion forum (rather than out loud), if they have any</a:t>
            </a:r>
          </a:p>
          <a:p>
            <a:pPr lvl="1"/>
            <a:r>
              <a:rPr lang="en-US" dirty="0"/>
              <a:t>Reminder: your feedback to your classmates is due tonight</a:t>
            </a:r>
          </a:p>
          <a:p>
            <a:endParaRPr lang="en-US" dirty="0"/>
          </a:p>
          <a:p>
            <a:r>
              <a:rPr lang="en-US" dirty="0"/>
              <a:t>I will provide feedback on the discussion forum at the time of my eventual grading – I may ask clarification questions</a:t>
            </a:r>
          </a:p>
        </p:txBody>
      </p:sp>
    </p:spTree>
    <p:extLst>
      <p:ext uri="{BB962C8B-B14F-4D97-AF65-F5344CB8AC3E}">
        <p14:creationId xmlns:p14="http://schemas.microsoft.com/office/powerpoint/2010/main" val="342184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Concerns?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2CE15-BF5E-473C-A1DC-6FAED21A9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49C6C-F054-4014-A803-6180D1623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http://www.upenn.edu/learninganalytics/ryanbaker/BDES2020/BDES-2020-asgn2-v2.pdf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44A6-B189-4980-A723-320A34BB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on </a:t>
            </a:r>
            <a:r>
              <a:rPr lang="en-US" dirty="0" err="1"/>
              <a:t>Learnta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220D1-A0D8-419D-9D87-8A9B6BFAC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broadly</a:t>
            </a:r>
          </a:p>
        </p:txBody>
      </p:sp>
      <p:pic>
        <p:nvPicPr>
          <p:cNvPr id="4" name="Picture 6" descr="rocky-happ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19" y="5056054"/>
            <a:ext cx="1699681" cy="18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84" y="5056054"/>
            <a:ext cx="1778435" cy="18271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DBB8BC-D60B-45D6-868E-33ACD6B31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604" y="5054073"/>
            <a:ext cx="1907280" cy="18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Tutor – automated detectors of student knowledge used to drive mastery learning</a:t>
            </a:r>
          </a:p>
          <a:p>
            <a:endParaRPr lang="en-US" dirty="0"/>
          </a:p>
          <a:p>
            <a:r>
              <a:rPr lang="en-US" dirty="0"/>
              <a:t>Middle school and high school math</a:t>
            </a:r>
          </a:p>
        </p:txBody>
      </p:sp>
    </p:spTree>
    <p:extLst>
      <p:ext uri="{BB962C8B-B14F-4D97-AF65-F5344CB8AC3E}">
        <p14:creationId xmlns:p14="http://schemas.microsoft.com/office/powerpoint/2010/main" val="254891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 (at scale)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ALEKS – Models of prerequisite structure and knowledge used to select material for students</a:t>
            </a:r>
          </a:p>
          <a:p>
            <a:endParaRPr lang="en-US" dirty="0"/>
          </a:p>
          <a:p>
            <a:r>
              <a:rPr lang="en-US" dirty="0"/>
              <a:t>High school and college math and science</a:t>
            </a:r>
          </a:p>
        </p:txBody>
      </p:sp>
    </p:spTree>
    <p:extLst>
      <p:ext uri="{BB962C8B-B14F-4D97-AF65-F5344CB8AC3E}">
        <p14:creationId xmlns:p14="http://schemas.microsoft.com/office/powerpoint/2010/main" val="370738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Big Data, Education, and Society</vt:lpstr>
      <vt:lpstr>Today’s Special Guest</vt:lpstr>
      <vt:lpstr>First activity</vt:lpstr>
      <vt:lpstr>Questions? Concerns? Comments?</vt:lpstr>
      <vt:lpstr>Assignment 2</vt:lpstr>
      <vt:lpstr>Presentation on Learnta</vt:lpstr>
      <vt:lpstr>Automated Intervention</vt:lpstr>
      <vt:lpstr>Examples of Use (at scale)</vt:lpstr>
      <vt:lpstr>Examples of Use (at scale)</vt:lpstr>
      <vt:lpstr>Examples of Use (at scale)</vt:lpstr>
      <vt:lpstr>PowerPoint Presentation</vt:lpstr>
      <vt:lpstr>PowerPoint Presentation</vt:lpstr>
      <vt:lpstr>Scooter video</vt:lpstr>
      <vt:lpstr>AutoTutor</vt:lpstr>
      <vt:lpstr>AutoTutor</vt:lpstr>
      <vt:lpstr>AutoTutor</vt:lpstr>
      <vt:lpstr>Is anyone here familiar  with any other examples?</vt:lpstr>
      <vt:lpstr>What are the properties of a good automated intervention?</vt:lpstr>
      <vt:lpstr>What are some things to avoid in an automated intervention?</vt:lpstr>
      <vt:lpstr>What is the difference in benefits/risks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115</cp:revision>
  <dcterms:created xsi:type="dcterms:W3CDTF">2013-08-27T11:33:40Z</dcterms:created>
  <dcterms:modified xsi:type="dcterms:W3CDTF">2020-02-25T14:34:16Z</dcterms:modified>
</cp:coreProperties>
</file>