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450" r:id="rId3"/>
    <p:sldId id="451" r:id="rId4"/>
    <p:sldId id="452" r:id="rId5"/>
    <p:sldId id="454" r:id="rId6"/>
    <p:sldId id="455" r:id="rId7"/>
    <p:sldId id="456" r:id="rId8"/>
    <p:sldId id="457"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5" r:id="rId32"/>
    <p:sldId id="484" r:id="rId33"/>
    <p:sldId id="487" r:id="rId34"/>
    <p:sldId id="486" r:id="rId35"/>
    <p:sldId id="429" r:id="rId36"/>
    <p:sldId id="489" r:id="rId37"/>
    <p:sldId id="491" r:id="rId38"/>
    <p:sldId id="492" r:id="rId39"/>
    <p:sldId id="493" r:id="rId40"/>
    <p:sldId id="495" r:id="rId41"/>
    <p:sldId id="494" r:id="rId42"/>
    <p:sldId id="496" r:id="rId43"/>
    <p:sldId id="497" r:id="rId44"/>
    <p:sldId id="4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8"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==below, rich to introduce</a:t>
            </a:r>
            <a:r>
              <a:rPr lang="en-US" baseline="0" dirty="0"/>
              <a:t> himself===</a:t>
            </a:r>
            <a:endParaRPr lang="en-US" dirty="0"/>
          </a:p>
          <a:p>
            <a:pPr marL="0" indent="0">
              <a:buFontTx/>
              <a:buNone/>
            </a:pPr>
            <a:r>
              <a:rPr lang="en-US" dirty="0"/>
              <a:t>A little</a:t>
            </a:r>
            <a:r>
              <a:rPr lang="en-US" baseline="0" dirty="0"/>
              <a:t> about myself and BB and how we approach these problems. We start with the hardest challenges understand the research that help make good decisions, identify the data needed, and mobilize the data at scale.</a:t>
            </a:r>
          </a:p>
          <a:p>
            <a:pPr marL="0" indent="0">
              <a:buFontTx/>
              <a:buNone/>
            </a:pPr>
            <a:endParaRPr lang="en-US" dirty="0"/>
          </a:p>
          <a:p>
            <a:pPr marL="171450" indent="-171450">
              <a:buFontTx/>
              <a:buChar char="-"/>
            </a:pPr>
            <a:r>
              <a:rPr lang="en-US" dirty="0"/>
              <a:t>10 years working in district</a:t>
            </a:r>
          </a:p>
          <a:p>
            <a:pPr marL="171450" indent="-171450">
              <a:buFontTx/>
              <a:buChar char="-"/>
            </a:pPr>
            <a:r>
              <a:rPr lang="en-US" dirty="0"/>
              <a:t>Pretty</a:t>
            </a:r>
            <a:r>
              <a:rPr lang="en-US" baseline="0" dirty="0"/>
              <a:t> much every technology role one can carry in that time</a:t>
            </a:r>
          </a:p>
          <a:p>
            <a:pPr marL="171450" indent="-171450">
              <a:buFontTx/>
              <a:buChar char="-"/>
            </a:pPr>
            <a:r>
              <a:rPr lang="en-US" baseline="0" dirty="0"/>
              <a:t>Most exciting time</a:t>
            </a:r>
          </a:p>
          <a:p>
            <a:pPr marL="171450" indent="-171450">
              <a:buFontTx/>
              <a:buChar char="-"/>
            </a:pPr>
            <a:r>
              <a:rPr lang="en-US" baseline="0" dirty="0"/>
              <a:t>Shift from on-</a:t>
            </a:r>
            <a:r>
              <a:rPr lang="en-US" baseline="0" dirty="0" err="1"/>
              <a:t>prem</a:t>
            </a:r>
            <a:r>
              <a:rPr lang="en-US" baseline="0" dirty="0"/>
              <a:t> </a:t>
            </a:r>
            <a:r>
              <a:rPr lang="en-US" baseline="0" dirty="0" err="1"/>
              <a:t>disteinct</a:t>
            </a:r>
            <a:r>
              <a:rPr lang="en-US" baseline="0" dirty="0"/>
              <a:t> servers to on-</a:t>
            </a:r>
            <a:r>
              <a:rPr lang="en-US" baseline="0" dirty="0" err="1"/>
              <a:t>prem</a:t>
            </a:r>
            <a:r>
              <a:rPr lang="en-US" baseline="0" dirty="0"/>
              <a:t> virtualization to cloud virtualization</a:t>
            </a:r>
          </a:p>
          <a:p>
            <a:pPr marL="171450" indent="-171450">
              <a:buFontTx/>
              <a:buChar char="-"/>
            </a:pPr>
            <a:r>
              <a:rPr lang="en-US" baseline="0" dirty="0"/>
              <a:t>Shift from single computer in classrooms and computer labs to every student and teacher with a device</a:t>
            </a:r>
          </a:p>
          <a:p>
            <a:pPr marL="171450" indent="-171450">
              <a:buFontTx/>
              <a:buChar char="-"/>
            </a:pPr>
            <a:r>
              <a:rPr lang="en-US" baseline="0" dirty="0"/>
              <a:t>Not just changes in technology, but even more significant changes in teaching and learning</a:t>
            </a:r>
          </a:p>
          <a:p>
            <a:pPr marL="171450" indent="-171450">
              <a:buFontTx/>
              <a:buChar char="-"/>
            </a:pPr>
            <a:endParaRPr lang="en-US" baseline="0" dirty="0"/>
          </a:p>
          <a:p>
            <a:pPr marL="171450" indent="-171450">
              <a:buFontTx/>
              <a:buChar char="-"/>
            </a:pPr>
            <a:r>
              <a:rPr lang="en-US" baseline="0" dirty="0"/>
              <a:t>Joined BB about 4 years ago </a:t>
            </a:r>
          </a:p>
          <a:p>
            <a:pPr marL="171450" indent="-171450">
              <a:buFontTx/>
              <a:buChar char="-"/>
            </a:pPr>
            <a:r>
              <a:rPr lang="en-US" baseline="0" dirty="0"/>
              <a:t>Started on the research team</a:t>
            </a:r>
          </a:p>
          <a:p>
            <a:pPr marL="171450" indent="-171450">
              <a:buFontTx/>
              <a:buChar char="-"/>
            </a:pPr>
            <a:r>
              <a:rPr lang="en-US" baseline="0" dirty="0"/>
              <a:t>Now working on the product team </a:t>
            </a:r>
            <a:r>
              <a:rPr lang="mr-IN" baseline="0" dirty="0"/>
              <a:t>–</a:t>
            </a:r>
            <a:r>
              <a:rPr lang="en-US" baseline="0" dirty="0"/>
              <a:t> deliver great products to help my former colleagues solve the challenges that they face each and ever day</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5</a:t>
            </a:fld>
            <a:endParaRPr lang="en-US"/>
          </a:p>
        </p:txBody>
      </p:sp>
    </p:spTree>
    <p:extLst>
      <p:ext uri="{BB962C8B-B14F-4D97-AF65-F5344CB8AC3E}">
        <p14:creationId xmlns:p14="http://schemas.microsoft.com/office/powerpoint/2010/main" val="719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Erin Waggoner, the Director of Technology, the increase in the 4Cs demonstrates professional development success in itself. The convergence of increased access and increased use of the 4Cs indicates that educators are using the additional technology to enhance classroom learning. Waggoner explains, It’s powerful to see the link between training delivered and changes in instructional practices.</a:t>
            </a:r>
            <a:endParaRPr lang="en-US"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14</a:t>
            </a:fld>
            <a:endParaRPr lang="en-US"/>
          </a:p>
        </p:txBody>
      </p:sp>
    </p:spTree>
    <p:extLst>
      <p:ext uri="{BB962C8B-B14F-4D97-AF65-F5344CB8AC3E}">
        <p14:creationId xmlns:p14="http://schemas.microsoft.com/office/powerpoint/2010/main" val="309678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Ed Leader Question</a:t>
            </a:r>
          </a:p>
          <a:p>
            <a:endParaRPr lang="en-US" dirty="0"/>
          </a:p>
          <a:p>
            <a:r>
              <a:rPr lang="en-US" dirty="0"/>
              <a:t>How</a:t>
            </a:r>
            <a:r>
              <a:rPr lang="en-US" baseline="0" dirty="0"/>
              <a:t> do I ensure that every student has the opportunity to graduate?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15</a:t>
            </a:fld>
            <a:endParaRPr lang="en-US"/>
          </a:p>
        </p:txBody>
      </p:sp>
    </p:spTree>
    <p:extLst>
      <p:ext uri="{BB962C8B-B14F-4D97-AF65-F5344CB8AC3E}">
        <p14:creationId xmlns:p14="http://schemas.microsoft.com/office/powerpoint/2010/main" val="47281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(B.1) Position</a:t>
            </a:r>
            <a:r>
              <a:rPr lang="en-US" sz="1600" baseline="0" dirty="0"/>
              <a:t> the challenge in reality</a:t>
            </a: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dirty="0"/>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dirty="0"/>
              <a:t>Traditional </a:t>
            </a:r>
            <a:r>
              <a:rPr lang="en-US" sz="1600" dirty="0" err="1"/>
              <a:t>threshhold</a:t>
            </a:r>
            <a:r>
              <a:rPr lang="en-US" sz="1600" dirty="0"/>
              <a:t> system</a:t>
            </a:r>
            <a:r>
              <a:rPr lang="en-US" sz="1600" baseline="0" dirty="0"/>
              <a:t> vs predictive systems</a:t>
            </a: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endParaRPr lang="en-US" sz="1600" baseline="0" dirty="0">
              <a:cs typeface="Arial"/>
            </a:endParaRPr>
          </a:p>
          <a:p>
            <a:pPr marL="0" marR="0" lvl="0" indent="0" algn="l" defTabSz="457200" rtl="0" eaLnBrk="1" fontAlgn="auto" latinLnBrk="0" hangingPunct="1">
              <a:lnSpc>
                <a:spcPct val="110000"/>
              </a:lnSpc>
              <a:spcBef>
                <a:spcPts val="400"/>
              </a:spcBef>
              <a:spcAft>
                <a:spcPts val="0"/>
              </a:spcAft>
              <a:buClrTx/>
              <a:buSzTx/>
              <a:buFontTx/>
              <a:buNone/>
              <a:tabLst/>
              <a:defRPr>
                <a:solidFill>
                  <a:srgbClr val="000000"/>
                </a:solidFill>
              </a:defRPr>
            </a:pPr>
            <a:r>
              <a:rPr lang="en-US" sz="1600" baseline="0" dirty="0">
                <a:cs typeface="Arial"/>
              </a:rPr>
              <a:t>Early attempts to create identification systems for dropout prevention have followed a threshold system, which is essentially a checklist approach, like you see here. This checklist system is based off of the work of Balfanz. This approach </a:t>
            </a:r>
            <a:r>
              <a:rPr lang="en-US" sz="1600" baseline="0" dirty="0"/>
              <a:t>is proactive rather than reactive, is research-based, and has consistent criteria; however, because it is a threshold based system, this means that students are not at risk until they hit a certain threshold (for instance, 10% in attendance, 2.0 for GPA, and 2+ behavioral incidences).  The problem with that is that risk is not a yes/no answer but risk manifests itself on a continuum. Additionally, this is a one size fits all approach for elementary through high school and we know that a risky 1st grader looks very different than a risky 9th grader.  </a:t>
            </a:r>
          </a:p>
          <a:p>
            <a:pPr defTabSz="457200">
              <a:lnSpc>
                <a:spcPct val="110000"/>
              </a:lnSpc>
              <a:spcBef>
                <a:spcPts val="400"/>
              </a:spcBef>
              <a:defRPr>
                <a:solidFill>
                  <a:srgbClr val="000000"/>
                </a:solidFill>
              </a:defRPr>
            </a:pPr>
            <a:endParaRPr lang="en-US" sz="16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State-of-the-art predictive analytics</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Draws upon multiple data points spanning the domains of academics, attendance, behavior, and demographics</a:t>
            </a:r>
          </a:p>
          <a:p>
            <a:pPr defTabSz="457200">
              <a:lnSpc>
                <a:spcPct val="110000"/>
              </a:lnSpc>
              <a:spcBef>
                <a:spcPts val="400"/>
              </a:spcBef>
              <a:defRPr>
                <a:solidFill>
                  <a:srgbClr val="000000"/>
                </a:solidFill>
              </a:defRPr>
            </a:pPr>
            <a:endParaRPr lang="en-US" sz="1400" dirty="0">
              <a:solidFill>
                <a:srgbClr val="00C4DF"/>
              </a:solidFill>
              <a:latin typeface="Avenir Book" charset="0"/>
              <a:ea typeface="Avenir Book" charset="0"/>
              <a:cs typeface="Avenir Book" charset="0"/>
              <a:sym typeface="Helvetica"/>
            </a:endParaRPr>
          </a:p>
          <a:p>
            <a:pPr defTabSz="457200">
              <a:lnSpc>
                <a:spcPct val="110000"/>
              </a:lnSpc>
              <a:spcBef>
                <a:spcPts val="400"/>
              </a:spcBef>
              <a:defRPr>
                <a:solidFill>
                  <a:srgbClr val="000000"/>
                </a:solidFill>
              </a:defRPr>
            </a:pPr>
            <a:r>
              <a:rPr lang="en-US" sz="1600" dirty="0">
                <a:solidFill>
                  <a:srgbClr val="00C4DF"/>
                </a:solidFill>
                <a:latin typeface="Avenir Book" charset="0"/>
                <a:ea typeface="Avenir Book" charset="0"/>
                <a:cs typeface="Avenir Book" charset="0"/>
                <a:sym typeface="Helvetica"/>
              </a:rPr>
              <a:t>Customized to districts &amp; grade levels </a:t>
            </a:r>
            <a:br>
              <a:rPr lang="en-US" sz="1400" dirty="0">
                <a:solidFill>
                  <a:srgbClr val="00C4DF"/>
                </a:solidFill>
                <a:latin typeface="Avenir Book" charset="0"/>
                <a:ea typeface="Avenir Book" charset="0"/>
                <a:cs typeface="Avenir Book" charset="0"/>
                <a:sym typeface="Helvetica"/>
              </a:rPr>
            </a:br>
            <a:r>
              <a:rPr lang="en-US" sz="1200" dirty="0">
                <a:solidFill>
                  <a:schemeClr val="bg1">
                    <a:lumMod val="95000"/>
                  </a:schemeClr>
                </a:solidFill>
                <a:latin typeface="Avenir Book" charset="0"/>
                <a:ea typeface="Avenir Book" charset="0"/>
                <a:cs typeface="Avenir Book" charset="0"/>
                <a:sym typeface="Helvetica Light"/>
              </a:rPr>
              <a:t>Looks at actual dropouts in the district and, using available data across all domains, fits the best predictive models that would have predicted those dropouts. Such predictive models are then applied retroactively to students still in the district.   </a:t>
            </a:r>
          </a:p>
          <a:p>
            <a:endParaRPr lang="en-US" dirty="0"/>
          </a:p>
          <a:p>
            <a:r>
              <a:rPr lang="en-US" sz="1600" b="1" dirty="0">
                <a:solidFill>
                  <a:schemeClr val="bg1"/>
                </a:solidFill>
                <a:latin typeface="Avenir Book" charset="0"/>
                <a:ea typeface="Avenir Book" charset="0"/>
                <a:cs typeface="Avenir Book" charset="0"/>
              </a:rPr>
              <a:t>Defined</a:t>
            </a:r>
            <a:r>
              <a:rPr lang="en-US" sz="1600" dirty="0">
                <a:solidFill>
                  <a:schemeClr val="bg1"/>
                </a:solidFill>
                <a:latin typeface="Avenir Book" charset="0"/>
                <a:ea typeface="Avenir Book" charset="0"/>
                <a:cs typeface="Avenir Book" charset="0"/>
              </a:rPr>
              <a:t>:</a:t>
            </a:r>
          </a:p>
          <a:p>
            <a:r>
              <a:rPr lang="en-US" sz="1200" dirty="0">
                <a:solidFill>
                  <a:schemeClr val="bg1"/>
                </a:solidFill>
                <a:latin typeface="Avenir Book" charset="0"/>
                <a:ea typeface="Avenir Book" charset="0"/>
                <a:cs typeface="Avenir Book" charset="0"/>
              </a:rPr>
              <a:t>Predictive analytics is the use of data, statistical algorithms and machine-learning techniques to identify the likelihood of future outcomes based on </a:t>
            </a:r>
            <a:r>
              <a:rPr lang="en-US" sz="1200" b="1" dirty="0">
                <a:solidFill>
                  <a:schemeClr val="bg1"/>
                </a:solidFill>
                <a:latin typeface="Avenir Book" charset="0"/>
                <a:ea typeface="Avenir Book" charset="0"/>
                <a:cs typeface="Avenir Book" charset="0"/>
              </a:rPr>
              <a:t>unique</a:t>
            </a:r>
            <a:r>
              <a:rPr lang="en-US" sz="1200" dirty="0">
                <a:solidFill>
                  <a:schemeClr val="bg1"/>
                </a:solidFill>
                <a:latin typeface="Avenir Book" charset="0"/>
                <a:ea typeface="Avenir Book" charset="0"/>
                <a:cs typeface="Avenir Book" charset="0"/>
              </a:rPr>
              <a:t> historical data</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Goal</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Go beyond descriptive statistics and reporting on what has happened </a:t>
            </a:r>
          </a:p>
          <a:p>
            <a:pPr marL="285750" indent="-285750">
              <a:buFont typeface="Arial" charset="0"/>
              <a:buChar char="•"/>
            </a:pPr>
            <a:r>
              <a:rPr lang="en-US" sz="1200" dirty="0">
                <a:solidFill>
                  <a:schemeClr val="bg1"/>
                </a:solidFill>
                <a:latin typeface="Avenir Book" charset="0"/>
                <a:ea typeface="Avenir Book" charset="0"/>
                <a:cs typeface="Avenir Book" charset="0"/>
              </a:rPr>
              <a:t>Provide a best assessment on what will happen in the future </a:t>
            </a:r>
          </a:p>
          <a:p>
            <a:endParaRPr lang="en-US" sz="1200" dirty="0">
              <a:solidFill>
                <a:schemeClr val="bg1"/>
              </a:solidFill>
              <a:latin typeface="Avenir Book" charset="0"/>
              <a:ea typeface="Avenir Book" charset="0"/>
              <a:cs typeface="Avenir Book" charset="0"/>
            </a:endParaRPr>
          </a:p>
          <a:p>
            <a:endParaRPr lang="en-US" sz="1200" dirty="0">
              <a:solidFill>
                <a:schemeClr val="bg1"/>
              </a:solidFill>
              <a:latin typeface="Avenir Book" charset="0"/>
              <a:ea typeface="Avenir Book" charset="0"/>
              <a:cs typeface="Avenir Book" charset="0"/>
            </a:endParaRPr>
          </a:p>
          <a:p>
            <a:r>
              <a:rPr lang="en-US" sz="1600" b="1" dirty="0">
                <a:solidFill>
                  <a:schemeClr val="bg1"/>
                </a:solidFill>
                <a:latin typeface="Avenir Book" charset="0"/>
                <a:ea typeface="Avenir Book" charset="0"/>
                <a:cs typeface="Avenir Book" charset="0"/>
              </a:rPr>
              <a:t>Result</a:t>
            </a:r>
            <a:endParaRPr lang="en-US" sz="1600" dirty="0">
              <a:solidFill>
                <a:schemeClr val="bg1"/>
              </a:solidFill>
              <a:latin typeface="Avenir Book" charset="0"/>
              <a:ea typeface="Avenir Book" charset="0"/>
              <a:cs typeface="Avenir Book" charset="0"/>
            </a:endParaRPr>
          </a:p>
          <a:p>
            <a:pPr marL="285750" indent="-285750">
              <a:buFont typeface="Arial" charset="0"/>
              <a:buChar char="•"/>
            </a:pPr>
            <a:r>
              <a:rPr lang="en-US" sz="1200" dirty="0">
                <a:solidFill>
                  <a:schemeClr val="bg1"/>
                </a:solidFill>
                <a:latin typeface="Avenir Book" charset="0"/>
                <a:ea typeface="Avenir Book" charset="0"/>
                <a:cs typeface="Avenir Book" charset="0"/>
              </a:rPr>
              <a:t>Streamline decision making</a:t>
            </a:r>
          </a:p>
          <a:p>
            <a:pPr marL="285750" indent="-285750">
              <a:buFont typeface="Arial" charset="0"/>
              <a:buChar char="•"/>
            </a:pPr>
            <a:r>
              <a:rPr lang="en-US" sz="1200" dirty="0">
                <a:solidFill>
                  <a:schemeClr val="bg1"/>
                </a:solidFill>
                <a:latin typeface="Avenir Book" charset="0"/>
                <a:ea typeface="Avenir Book" charset="0"/>
                <a:cs typeface="Avenir Book" charset="0"/>
              </a:rPr>
              <a:t>Produce new insights that lead to better actions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C1DC"/>
                </a:solidFill>
                <a:latin typeface="Avenir Medium" charset="0"/>
                <a:ea typeface="Avenir Medium" charset="0"/>
                <a:cs typeface="Avenir Medium" charset="0"/>
              </a:rPr>
              <a:t>Predictive models use known results to develop (or train) a model that can be used to predict values for different or new data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1DCF034-A07D-1649-A0BA-930ECBD19372}" type="slidenum">
              <a:rPr lang="en-US" smtClean="0"/>
              <a:t>16</a:t>
            </a:fld>
            <a:endParaRPr lang="en-US"/>
          </a:p>
        </p:txBody>
      </p:sp>
    </p:spTree>
    <p:extLst>
      <p:ext uri="{BB962C8B-B14F-4D97-AF65-F5344CB8AC3E}">
        <p14:creationId xmlns:p14="http://schemas.microsoft.com/office/powerpoint/2010/main" val="124334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2443769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428737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(B.2) Position</a:t>
            </a:r>
            <a:r>
              <a:rPr lang="en-US" baseline="0" dirty="0"/>
              <a:t> the challenge in reality</a:t>
            </a:r>
            <a:endParaRPr lang="en-US" dirty="0"/>
          </a:p>
          <a:p>
            <a:endParaRPr lang="en-US" sz="1200" b="1" kern="1200" dirty="0">
              <a:effectLst/>
              <a:latin typeface="+mn-lt"/>
              <a:ea typeface="+mn-ea"/>
              <a:cs typeface="+mn-cs"/>
            </a:endParaRPr>
          </a:p>
          <a:p>
            <a:r>
              <a:rPr lang="en-US" sz="1200" b="1" kern="1200" dirty="0">
                <a:effectLst/>
                <a:latin typeface="+mn-lt"/>
                <a:ea typeface="+mn-ea"/>
                <a:cs typeface="+mn-cs"/>
              </a:rPr>
              <a:t>I would like for this slide to have multiple slides </a:t>
            </a:r>
            <a:r>
              <a:rPr lang="mr-IN" sz="1200" b="1" kern="1200" dirty="0">
                <a:effectLst/>
                <a:latin typeface="+mn-lt"/>
                <a:ea typeface="+mn-ea"/>
                <a:cs typeface="+mn-cs"/>
              </a:rPr>
              <a:t>–</a:t>
            </a:r>
            <a:endParaRPr lang="en-US" sz="1200" b="1" kern="1200" dirty="0">
              <a:effectLst/>
              <a:latin typeface="+mn-lt"/>
              <a:ea typeface="+mn-ea"/>
              <a:cs typeface="+mn-cs"/>
            </a:endParaRPr>
          </a:p>
          <a:p>
            <a:r>
              <a:rPr lang="en-US" sz="1200" b="1" kern="1200" dirty="0">
                <a:effectLst/>
                <a:latin typeface="+mn-lt"/>
                <a:ea typeface="+mn-ea"/>
                <a:cs typeface="+mn-cs"/>
              </a:rPr>
              <a:t> first one covers up the check-list column and bb predictive analytics</a:t>
            </a:r>
            <a:r>
              <a:rPr lang="en-US" sz="1200" b="1" kern="1200" baseline="0" dirty="0">
                <a:effectLst/>
                <a:latin typeface="+mn-lt"/>
                <a:ea typeface="+mn-ea"/>
                <a:cs typeface="+mn-cs"/>
              </a:rPr>
              <a:t> </a:t>
            </a:r>
            <a:r>
              <a:rPr lang="mr-IN" sz="1200" b="1" kern="1200" baseline="0" dirty="0">
                <a:effectLst/>
                <a:latin typeface="+mn-lt"/>
                <a:ea typeface="+mn-ea"/>
                <a:cs typeface="+mn-cs"/>
              </a:rPr>
              <a:t>–</a:t>
            </a:r>
            <a:r>
              <a:rPr lang="en-US" sz="1200" b="1" kern="1200" baseline="0" dirty="0">
                <a:effectLst/>
                <a:latin typeface="+mn-lt"/>
                <a:ea typeface="+mn-ea"/>
                <a:cs typeface="+mn-cs"/>
              </a:rPr>
              <a:t> also, remove “Overall Risk is High” text until the 3</a:t>
            </a:r>
            <a:r>
              <a:rPr lang="en-US" sz="1200" b="1" kern="1200" baseline="30000" dirty="0">
                <a:effectLst/>
                <a:latin typeface="+mn-lt"/>
                <a:ea typeface="+mn-ea"/>
                <a:cs typeface="+mn-cs"/>
              </a:rPr>
              <a:t>rd</a:t>
            </a:r>
            <a:r>
              <a:rPr lang="en-US" sz="1200" b="1" kern="1200" baseline="0" dirty="0">
                <a:effectLst/>
                <a:latin typeface="+mn-lt"/>
                <a:ea typeface="+mn-ea"/>
                <a:cs typeface="+mn-cs"/>
              </a:rPr>
              <a:t> slide</a:t>
            </a:r>
            <a:endParaRPr lang="en-US" sz="1200" b="1" kern="1200" dirty="0">
              <a:effectLst/>
              <a:latin typeface="+mn-lt"/>
              <a:ea typeface="+mn-ea"/>
              <a:cs typeface="+mn-cs"/>
            </a:endParaRPr>
          </a:p>
          <a:p>
            <a:r>
              <a:rPr lang="en-US" sz="1200" b="1" kern="1200" dirty="0">
                <a:effectLst/>
                <a:latin typeface="+mn-lt"/>
                <a:ea typeface="+mn-ea"/>
                <a:cs typeface="+mn-cs"/>
              </a:rPr>
              <a:t>Next slide uncovers</a:t>
            </a:r>
            <a:r>
              <a:rPr lang="en-US" sz="1200" b="1" kern="1200" baseline="0" dirty="0">
                <a:effectLst/>
                <a:latin typeface="+mn-lt"/>
                <a:ea typeface="+mn-ea"/>
                <a:cs typeface="+mn-cs"/>
              </a:rPr>
              <a:t> the checklist “traditional data systems do not catch that jack is at risk”</a:t>
            </a:r>
          </a:p>
          <a:p>
            <a:r>
              <a:rPr lang="en-US" sz="1200" b="1" kern="1200" baseline="0" dirty="0">
                <a:effectLst/>
                <a:latin typeface="+mn-lt"/>
                <a:ea typeface="+mn-ea"/>
                <a:cs typeface="+mn-cs"/>
              </a:rPr>
              <a:t>Next slide uncovers bb </a:t>
            </a:r>
            <a:r>
              <a:rPr lang="en-US" sz="1200" b="1" kern="1200" baseline="0" dirty="0" err="1">
                <a:effectLst/>
                <a:latin typeface="+mn-lt"/>
                <a:ea typeface="+mn-ea"/>
                <a:cs typeface="+mn-cs"/>
              </a:rPr>
              <a:t>anlytics</a:t>
            </a:r>
            <a:r>
              <a:rPr lang="en-US" sz="1200" b="1" kern="1200" baseline="0" dirty="0">
                <a:effectLst/>
                <a:latin typeface="+mn-lt"/>
                <a:ea typeface="+mn-ea"/>
                <a:cs typeface="+mn-cs"/>
              </a:rPr>
              <a:t> “predictive analytics looks at a combination of factors and identifies that jack is high risk”</a:t>
            </a:r>
            <a:endParaRPr lang="en-US" sz="1200" b="1" kern="1200" dirty="0">
              <a:effectLst/>
              <a:latin typeface="+mn-lt"/>
              <a:ea typeface="+mn-ea"/>
              <a:cs typeface="+mn-cs"/>
            </a:endParaRPr>
          </a:p>
          <a:p>
            <a:endParaRPr lang="en-US" sz="1200" b="1" kern="1200" dirty="0">
              <a:effectLst/>
              <a:latin typeface="+mn-lt"/>
              <a:ea typeface="+mn-ea"/>
              <a:cs typeface="+mn-cs"/>
            </a:endParaRPr>
          </a:p>
          <a:p>
            <a:r>
              <a:rPr lang="en-US" sz="1200" b="1" kern="1200" dirty="0">
                <a:effectLst/>
                <a:latin typeface="+mn-lt"/>
                <a:ea typeface="+mn-ea"/>
                <a:cs typeface="+mn-cs"/>
              </a:rPr>
              <a:t>“Let’s make this real…”  This is Jack and he is a current student within WV (of course we changed his name to protect his true identity).  Jack's profile is precisely the reason that predictive analytics is extremely important to use when identifying students. Let's look at his 3 main areas of attendance, behavior and academics.  ----</a:t>
            </a:r>
            <a:r>
              <a:rPr lang="en-US" sz="1200" b="1" kern="1200" baseline="0" dirty="0">
                <a:effectLst/>
                <a:latin typeface="+mn-lt"/>
                <a:ea typeface="+mn-ea"/>
                <a:cs typeface="+mn-cs"/>
              </a:rPr>
              <a:t>  </a:t>
            </a:r>
            <a:r>
              <a:rPr lang="en-US" sz="1200" kern="1200" dirty="0">
                <a:effectLst/>
                <a:latin typeface="+mn-lt"/>
                <a:ea typeface="+mn-ea"/>
                <a:cs typeface="+mn-cs"/>
              </a:rPr>
              <a:t>Go through checklist vs predictions for accuracy</a:t>
            </a:r>
          </a:p>
          <a:p>
            <a:pPr lvl="0"/>
            <a:br>
              <a:rPr lang="en-US" sz="1200" b="1" u="sng" kern="1200" dirty="0">
                <a:effectLst/>
                <a:latin typeface="Arial"/>
                <a:cs typeface="Arial"/>
              </a:rPr>
            </a:br>
            <a:endParaRPr lang="en-US" sz="1200" b="1" u="sng" kern="1200" dirty="0">
              <a:effectLst/>
              <a:latin typeface="Arial"/>
              <a:cs typeface="Arial"/>
            </a:endParaRPr>
          </a:p>
          <a:p>
            <a:pPr lvl="0"/>
            <a:r>
              <a:rPr lang="en-US" sz="1200" b="1" u="sng" kern="1200" dirty="0">
                <a:effectLst/>
                <a:latin typeface="+mn-lt"/>
                <a:ea typeface="+mn-ea"/>
                <a:cs typeface="+mn-cs"/>
              </a:rPr>
              <a:t>Ask:</a:t>
            </a:r>
            <a:r>
              <a:rPr lang="en-US" sz="1200" kern="1200" dirty="0">
                <a:effectLst/>
                <a:latin typeface="+mn-lt"/>
                <a:ea typeface="+mn-ea"/>
                <a:cs typeface="+mn-cs"/>
              </a:rPr>
              <a:t>  Would Jack have been on anyone’s radar for showing signs of risk using a threshold system?</a:t>
            </a:r>
          </a:p>
          <a:p>
            <a:pPr lvl="0"/>
            <a:endParaRPr lang="en-US" sz="1200" kern="1200" dirty="0">
              <a:effectLst/>
              <a:latin typeface="Arial"/>
              <a:cs typeface="Arial"/>
            </a:endParaRPr>
          </a:p>
          <a:p>
            <a:pPr lvl="0"/>
            <a:r>
              <a:rPr lang="en-US" sz="1200" kern="1200" dirty="0">
                <a:effectLst/>
                <a:latin typeface="+mn-lt"/>
                <a:ea typeface="+mn-ea"/>
                <a:cs typeface="+mn-cs"/>
              </a:rPr>
              <a:t>This is the exact profile of a student that </a:t>
            </a:r>
            <a:r>
              <a:rPr lang="en-US" sz="1200" u="sng" kern="1200" dirty="0">
                <a:effectLst/>
                <a:latin typeface="+mn-lt"/>
                <a:ea typeface="+mn-ea"/>
                <a:cs typeface="+mn-cs"/>
              </a:rPr>
              <a:t>predictive analytics is able to identify- the</a:t>
            </a:r>
            <a:r>
              <a:rPr lang="en-US" sz="1200" kern="1200" dirty="0">
                <a:effectLst/>
                <a:latin typeface="+mn-lt"/>
                <a:ea typeface="+mn-ea"/>
                <a:cs typeface="+mn-cs"/>
              </a:rPr>
              <a:t> students that are falling through the cracks and that are not showing significant signs of risk in any one area, but are moderate risk in multiple areas. </a:t>
            </a:r>
          </a:p>
          <a:p>
            <a:pPr lvl="0"/>
            <a:endParaRPr lang="en-US" sz="1200" kern="1200" dirty="0">
              <a:effectLst/>
              <a:latin typeface="Arial"/>
              <a:cs typeface="Arial"/>
            </a:endParaRPr>
          </a:p>
          <a:p>
            <a:pPr lvl="0"/>
            <a:r>
              <a:rPr lang="en-US" sz="1200" kern="1200" dirty="0">
                <a:effectLst/>
                <a:latin typeface="+mn-lt"/>
                <a:ea typeface="+mn-ea"/>
                <a:cs typeface="+mn-cs"/>
              </a:rPr>
              <a:t>Because the EW system identifies students such as Jack earlier than high school, while showing subtle signs of risk, educators within WV were able to deploy interventions to address his needs before they became high risk in multiple areas.</a:t>
            </a:r>
          </a:p>
          <a:p>
            <a:endParaRPr lang="en-US" sz="1200" b="1" kern="1200" dirty="0">
              <a:effectLst/>
              <a:latin typeface="Arial"/>
              <a:cs typeface="Arial"/>
            </a:endParaRPr>
          </a:p>
          <a:p>
            <a:r>
              <a:rPr lang="en-US" sz="1200" b="1" kern="1200" dirty="0">
                <a:effectLst/>
                <a:latin typeface="Arial"/>
                <a:cs typeface="Arial"/>
              </a:rPr>
              <a:t>Remind people to illustrative of a particular student in a particular</a:t>
            </a:r>
            <a:r>
              <a:rPr lang="en-US" sz="1200" b="1" kern="1200" baseline="0" dirty="0">
                <a:effectLst/>
                <a:latin typeface="Arial"/>
                <a:cs typeface="Arial"/>
              </a:rPr>
              <a:t> situation</a:t>
            </a:r>
            <a:endParaRPr lang="en-US" sz="1200" b="1" kern="1200" dirty="0">
              <a:effectLst/>
              <a:latin typeface="Arial"/>
              <a:cs typeface="Arial"/>
            </a:endParaRPr>
          </a:p>
        </p:txBody>
      </p:sp>
    </p:spTree>
    <p:extLst>
      <p:ext uri="{BB962C8B-B14F-4D97-AF65-F5344CB8AC3E}">
        <p14:creationId xmlns:p14="http://schemas.microsoft.com/office/powerpoint/2010/main" val="18954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baseline="0" dirty="0"/>
              <a:t> Research</a:t>
            </a:r>
            <a:endParaRPr lang="en-US" dirty="0"/>
          </a:p>
          <a:p>
            <a:endParaRPr lang="en-US" dirty="0"/>
          </a:p>
          <a:p>
            <a:r>
              <a:rPr lang="en-US" dirty="0"/>
              <a:t>This is the research-based framework for the BrightBytes Early Warning module developed in partnership with </a:t>
            </a:r>
            <a:r>
              <a:rPr lang="en-US" dirty="0" err="1"/>
              <a:t>Mazin</a:t>
            </a:r>
            <a:r>
              <a:rPr lang="en-US" dirty="0"/>
              <a:t> education. </a:t>
            </a:r>
          </a:p>
          <a:p>
            <a:endParaRPr lang="en-US" dirty="0"/>
          </a:p>
          <a:p>
            <a:pPr defTabSz="462458">
              <a:defRPr/>
            </a:pPr>
            <a:r>
              <a:rPr lang="en-US" dirty="0"/>
              <a:t>districts collect hundreds and even thousands of data points in their Student information systems (SIS). When the BrightBytes Early Warning module connects with this system, it finds and groups this overwhelming amount of data into its 24 success indicators, which are organized into the four domains, Academics, Attendance, Behavior, and Demographics. Each of these factors is weighted dynamically based on the organization’s historic data. The framework then provides a unique analysis to provide a personalized analysis for each student, school, and district.</a:t>
            </a:r>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20</a:t>
            </a:fld>
            <a:endParaRPr lang="en-US"/>
          </a:p>
        </p:txBody>
      </p:sp>
    </p:spTree>
    <p:extLst>
      <p:ext uri="{BB962C8B-B14F-4D97-AF65-F5344CB8AC3E}">
        <p14:creationId xmlns:p14="http://schemas.microsoft.com/office/powerpoint/2010/main" val="20338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Data finding</a:t>
            </a:r>
          </a:p>
          <a:p>
            <a:endParaRPr lang="en-US" dirty="0"/>
          </a:p>
          <a:p>
            <a:r>
              <a:rPr lang="en-US" dirty="0"/>
              <a:t>Sure </a:t>
            </a:r>
            <a:r>
              <a:rPr lang="mr-IN" dirty="0"/>
              <a:t>–</a:t>
            </a:r>
            <a:r>
              <a:rPr lang="en-US" baseline="0" dirty="0"/>
              <a:t> what’s the right screen? Showing a student’s risk changing over time?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21</a:t>
            </a:fld>
            <a:endParaRPr lang="en-US"/>
          </a:p>
        </p:txBody>
      </p:sp>
    </p:spTree>
    <p:extLst>
      <p:ext uri="{BB962C8B-B14F-4D97-AF65-F5344CB8AC3E}">
        <p14:creationId xmlns:p14="http://schemas.microsoft.com/office/powerpoint/2010/main" val="64546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West Virginia improved their graduation rates from 75.5% in 2008-2009 to 86.5% in 2014-2015. </a:t>
            </a:r>
            <a:r>
              <a:rPr lang="en" sz="1200" dirty="0">
                <a:solidFill>
                  <a:schemeClr val="lt1"/>
                </a:solidFill>
                <a:latin typeface="Avenir Book" charset="0"/>
                <a:ea typeface="Avenir Book" charset="0"/>
                <a:cs typeface="Avenir Book" charset="0"/>
                <a:sym typeface="Calibri"/>
              </a:rPr>
              <a:t>West Virginia is now among the </a:t>
            </a:r>
            <a:r>
              <a:rPr lang="en" sz="1200" b="1" dirty="0">
                <a:solidFill>
                  <a:schemeClr val="accent2"/>
                </a:solidFill>
                <a:latin typeface="Avenir Heavy" charset="0"/>
                <a:ea typeface="Avenir Heavy" charset="0"/>
                <a:cs typeface="Avenir Heavy" charset="0"/>
                <a:sym typeface="Calibri"/>
              </a:rPr>
              <a:t>top 5 states</a:t>
            </a:r>
            <a:r>
              <a:rPr lang="en" sz="1200" b="1" dirty="0">
                <a:solidFill>
                  <a:srgbClr val="E36A6A"/>
                </a:solidFill>
                <a:latin typeface="Avenir Heavy" charset="0"/>
                <a:ea typeface="Avenir Heavy" charset="0"/>
                <a:cs typeface="Avenir Heavy" charset="0"/>
                <a:sym typeface="Calibri"/>
              </a:rPr>
              <a:t> </a:t>
            </a:r>
            <a:r>
              <a:rPr lang="en" sz="1200" dirty="0">
                <a:solidFill>
                  <a:schemeClr val="lt1"/>
                </a:solidFill>
                <a:latin typeface="Avenir Book" charset="0"/>
                <a:ea typeface="Avenir Book" charset="0"/>
                <a:cs typeface="Avenir Book" charset="0"/>
                <a:sym typeface="Calibri"/>
              </a:rPr>
              <a:t>in terms of improving graduation rates</a:t>
            </a:r>
          </a:p>
          <a:p>
            <a:r>
              <a:rPr lang="en-US" dirty="0"/>
              <a:t>(E) Outcome</a:t>
            </a:r>
          </a:p>
          <a:p>
            <a:endParaRPr lang="en-US" dirty="0"/>
          </a:p>
          <a:p>
            <a:r>
              <a:rPr lang="en-US" dirty="0"/>
              <a:t>Tailored data analytics</a:t>
            </a:r>
          </a:p>
          <a:p>
            <a:endParaRPr lang="en-US" dirty="0"/>
          </a:p>
          <a:p>
            <a:r>
              <a:rPr lang="en-US" dirty="0"/>
              <a:t>Improved accuracy claim </a:t>
            </a:r>
            <a:r>
              <a:rPr lang="mr-IN" dirty="0"/>
              <a:t>–</a:t>
            </a:r>
            <a:r>
              <a:rPr lang="en-US" dirty="0"/>
              <a:t> don’t we have some WV dropout improvement claim for this?</a:t>
            </a:r>
          </a:p>
          <a:p>
            <a:endParaRPr lang="en-US" dirty="0"/>
          </a:p>
          <a:p>
            <a:r>
              <a:rPr lang="en-US" dirty="0" err="1"/>
              <a:t>Wv</a:t>
            </a:r>
            <a:r>
              <a:rPr lang="en-US" dirty="0"/>
              <a:t> grad rate improvements</a:t>
            </a:r>
          </a:p>
          <a:p>
            <a:endParaRPr lang="en-US" dirty="0"/>
          </a:p>
          <a:p>
            <a:r>
              <a:rPr lang="en-US" dirty="0"/>
              <a:t>Moved to predicative model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22</a:t>
            </a:fld>
            <a:endParaRPr lang="en-US"/>
          </a:p>
        </p:txBody>
      </p:sp>
    </p:spTree>
    <p:extLst>
      <p:ext uri="{BB962C8B-B14F-4D97-AF65-F5344CB8AC3E}">
        <p14:creationId xmlns:p14="http://schemas.microsoft.com/office/powerpoint/2010/main" val="42853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Edleader</a:t>
            </a:r>
            <a:r>
              <a:rPr lang="en-US" dirty="0"/>
              <a:t> question</a:t>
            </a:r>
          </a:p>
          <a:p>
            <a:endParaRPr lang="en-US" dirty="0"/>
          </a:p>
          <a:p>
            <a:r>
              <a:rPr lang="en-US" dirty="0"/>
              <a:t>Finally, let’s look at how we</a:t>
            </a:r>
            <a:r>
              <a:rPr lang="en-US" baseline="0" dirty="0"/>
              <a:t> can use data to evaluate and improve program impact. </a:t>
            </a:r>
          </a:p>
          <a:p>
            <a:r>
              <a:rPr lang="en-US" dirty="0"/>
              <a:t>We</a:t>
            </a:r>
            <a:r>
              <a:rPr lang="en-US" baseline="0" dirty="0"/>
              <a:t> invest in a lot of instructional technology </a:t>
            </a:r>
            <a:r>
              <a:rPr lang="mr-IN" baseline="0" dirty="0"/>
              <a:t>–</a:t>
            </a:r>
            <a:r>
              <a:rPr lang="en-US" baseline="0" dirty="0"/>
              <a:t> which tools are being used, which tools are having the greatest impact?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23</a:t>
            </a:fld>
            <a:endParaRPr lang="en-US"/>
          </a:p>
        </p:txBody>
      </p:sp>
    </p:spTree>
    <p:extLst>
      <p:ext uri="{BB962C8B-B14F-4D97-AF65-F5344CB8AC3E}">
        <p14:creationId xmlns:p14="http://schemas.microsoft.com/office/powerpoint/2010/main" val="199762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110">
              <a:defRPr/>
            </a:pPr>
            <a:r>
              <a:rPr lang="en-US" dirty="0"/>
              <a:t>”If only we had more data.”</a:t>
            </a:r>
          </a:p>
          <a:p>
            <a:pPr defTabSz="450110">
              <a:defRPr/>
            </a:pPr>
            <a:endParaRPr lang="en-US" dirty="0"/>
          </a:p>
          <a:p>
            <a:pPr defTabSz="450110">
              <a:defRPr/>
            </a:pPr>
            <a:r>
              <a:rPr lang="en-US" dirty="0"/>
              <a:t>In one of my former roles, I oversaw</a:t>
            </a:r>
            <a:r>
              <a:rPr lang="en-US" baseline="0" dirty="0"/>
              <a:t> all of the database systems in my district. You would never have heard me say those words, but I actually heard them often from my colleagues. What I learned was that it was less that we needed more data </a:t>
            </a:r>
            <a:r>
              <a:rPr lang="mr-IN" baseline="0" dirty="0"/>
              <a:t>–</a:t>
            </a:r>
            <a:r>
              <a:rPr lang="en-US" baseline="0" dirty="0"/>
              <a:t> it was that we needed more information. We have mountains of data </a:t>
            </a:r>
            <a:r>
              <a:rPr lang="mr-IN" baseline="0" dirty="0"/>
              <a:t>–</a:t>
            </a:r>
            <a:r>
              <a:rPr lang="en-US" baseline="0" dirty="0"/>
              <a:t> we just don’t have the ability to easily understand it. If we are not able to understand it, it’s not very effective at all.</a:t>
            </a:r>
          </a:p>
          <a:p>
            <a:pPr defTabSz="450110">
              <a:defRPr/>
            </a:pPr>
            <a:endParaRPr lang="en-US" baseline="0" dirty="0"/>
          </a:p>
          <a:p>
            <a:pPr defTabSz="450110">
              <a:defRPr/>
            </a:pPr>
            <a:r>
              <a:rPr lang="en-US" baseline="0" dirty="0"/>
              <a:t>And even there, if you start with the data and start to find answers</a:t>
            </a:r>
            <a:r>
              <a:rPr lang="mr-IN" baseline="0" dirty="0"/>
              <a:t>…</a:t>
            </a:r>
            <a:r>
              <a:rPr lang="en-US" baseline="0" dirty="0"/>
              <a:t> you can sometimes find yourself answering questions that no one actually asked. </a:t>
            </a:r>
          </a:p>
          <a:p>
            <a:pPr defTabSz="450110">
              <a:defRPr/>
            </a:pPr>
            <a:endParaRPr lang="en-US" baseline="0" dirty="0"/>
          </a:p>
          <a:p>
            <a:pPr defTabSz="450110">
              <a:defRPr/>
            </a:pPr>
            <a:endParaRPr lang="en-US" dirty="0"/>
          </a:p>
          <a:p>
            <a:pPr defTabSz="450110">
              <a:defRPr/>
            </a:pPr>
            <a:endParaRPr lang="en-US" dirty="0"/>
          </a:p>
          <a:p>
            <a:pPr defTabSz="450110">
              <a:defRPr/>
            </a:pPr>
            <a:r>
              <a:rPr lang="en-US" dirty="0"/>
              <a:t>==previous notes===</a:t>
            </a:r>
          </a:p>
          <a:p>
            <a:pPr defTabSz="450110">
              <a:defRPr/>
            </a:pPr>
            <a:r>
              <a:rPr lang="en-US" dirty="0"/>
              <a:t>At BB, we recognize that data is central to every conversation about education and student outcomes..  We also acknowledge that most school districts are sitting on as much data as a Fortune 500 organization, which is a lot to manage and make sense of. Additionally, the tools to manage and understand that data that we usually see can be clunky and cumbersome.  For data to be truly mobilized it needs to be easily gathered, analyzed and understood..</a:t>
            </a:r>
          </a:p>
          <a:p>
            <a:pPr defTabSz="450110">
              <a:defRPr/>
            </a:pPr>
            <a:endParaRPr lang="en-US" dirty="0"/>
          </a:p>
          <a:p>
            <a:pPr defTabSz="462458">
              <a:defRPr/>
            </a:pPr>
            <a:endParaRPr lang="en-US" baseline="0" dirty="0"/>
          </a:p>
          <a:p>
            <a:pPr defTabSz="462458">
              <a:defRPr/>
            </a:pPr>
            <a:r>
              <a:rPr lang="en-US" baseline="0" dirty="0">
                <a:solidFill>
                  <a:schemeClr val="bg1"/>
                </a:solidFill>
              </a:rPr>
              <a:t>We are drowning in DRIP (Data rich, information poor) </a:t>
            </a:r>
          </a:p>
          <a:p>
            <a:pPr defTabSz="462458">
              <a:defRPr/>
            </a:pPr>
            <a:r>
              <a:rPr lang="en-US" baseline="0" dirty="0">
                <a:solidFill>
                  <a:schemeClr val="bg1"/>
                </a:solidFill>
              </a:rPr>
              <a:t>That is to say we have so much data, from so many sources, that the meaning gets lost in a sea of spreadsheets, line graphs, and bar charts. If we look at data in silos and narrow views we fail to see the story behind it.</a:t>
            </a:r>
          </a:p>
          <a:p>
            <a:pPr defTabSz="462458">
              <a:defRPr/>
            </a:pPr>
            <a:endParaRPr lang="en-US" baseline="0" dirty="0">
              <a:solidFill>
                <a:schemeClr val="bg1"/>
              </a:solidFill>
            </a:endParaRPr>
          </a:p>
          <a:p>
            <a:pPr defTabSz="462458">
              <a:defRPr/>
            </a:pPr>
            <a:endParaRPr lang="en-US" dirty="0">
              <a:solidFill>
                <a:schemeClr val="bg1"/>
              </a:solidFill>
            </a:endParaRPr>
          </a:p>
          <a:p>
            <a:pPr defTabSz="462458">
              <a:defRPr/>
            </a:pPr>
            <a:r>
              <a:rPr lang="en-US" dirty="0">
                <a:solidFill>
                  <a:schemeClr val="bg1"/>
                </a:solidFill>
              </a:rPr>
              <a:t> </a:t>
            </a:r>
          </a:p>
          <a:p>
            <a:pPr defTabSz="462458">
              <a:defRPr/>
            </a:pPr>
            <a:r>
              <a:rPr lang="en-US" dirty="0"/>
              <a:t>We need to not only collect data, but collect the right data, and use that data to make the right decisions.  </a:t>
            </a:r>
          </a:p>
          <a:p>
            <a:pPr defTabSz="462458">
              <a:defRPr/>
            </a:pPr>
            <a:endParaRPr lang="en-US" dirty="0"/>
          </a:p>
          <a:p>
            <a:r>
              <a:rPr lang="en-US" baseline="0" dirty="0"/>
              <a:t>There is more than just being able to access data. </a:t>
            </a:r>
          </a:p>
          <a:p>
            <a:r>
              <a:rPr lang="en-US" baseline="0" dirty="0"/>
              <a:t>We need to know what the data means. </a:t>
            </a:r>
          </a:p>
          <a:p>
            <a:r>
              <a:rPr lang="en-US" baseline="0" dirty="0"/>
              <a:t>Big data will never change the world if we aren’t using it right. </a:t>
            </a:r>
          </a:p>
          <a:p>
            <a:pPr defTabSz="462458">
              <a:defRPr/>
            </a:pPr>
            <a:r>
              <a:rPr lang="en-US" dirty="0"/>
              <a:t>The data here helps you see where to look, but not why.</a:t>
            </a:r>
          </a:p>
          <a:p>
            <a:pPr defTabSz="462458">
              <a:defRPr/>
            </a:pPr>
            <a:endParaRPr lang="en-US" dirty="0"/>
          </a:p>
          <a:p>
            <a:pPr defTabSz="462458">
              <a:defRPr/>
            </a:pPr>
            <a:endParaRPr lang="en-US" b="1" dirty="0">
              <a:solidFill>
                <a:schemeClr val="bg1"/>
              </a:solidFill>
            </a:endParaRPr>
          </a:p>
          <a:p>
            <a:pPr defTabSz="462458">
              <a:defRPr/>
            </a:pPr>
            <a:endParaRPr lang="en-US" baseline="0" dirty="0">
              <a:solidFill>
                <a:schemeClr val="bg1"/>
              </a:solidFill>
            </a:endParaRPr>
          </a:p>
          <a:p>
            <a:endParaRPr lang="en-US" dirty="0"/>
          </a:p>
          <a:p>
            <a:pPr defTabSz="450110">
              <a:defRPr/>
            </a:pPr>
            <a:endParaRPr lang="en-US" b="1" dirty="0"/>
          </a:p>
          <a:p>
            <a:pPr defTabSz="462458" fontAlgn="base">
              <a:defRPr/>
            </a:pPr>
            <a:endParaRPr lang="en-US" dirty="0"/>
          </a:p>
          <a:p>
            <a:pPr fontAlgn="base"/>
            <a:endParaRPr lang="en-US" dirty="0"/>
          </a:p>
        </p:txBody>
      </p:sp>
      <p:sp>
        <p:nvSpPr>
          <p:cNvPr id="4" name="Slide Number Placeholder 3"/>
          <p:cNvSpPr>
            <a:spLocks noGrp="1"/>
          </p:cNvSpPr>
          <p:nvPr>
            <p:ph type="sldNum" sz="quarter" idx="10"/>
          </p:nvPr>
        </p:nvSpPr>
        <p:spPr/>
        <p:txBody>
          <a:bodyPr/>
          <a:lstStyle/>
          <a:p>
            <a:fld id="{ED8B2F88-B90E-DA42-BADD-3BD15902708A}" type="slidenum">
              <a:rPr lang="en-US" smtClean="0"/>
              <a:t>6</a:t>
            </a:fld>
            <a:endParaRPr lang="en-US" dirty="0"/>
          </a:p>
        </p:txBody>
      </p:sp>
    </p:spTree>
    <p:extLst>
      <p:ext uri="{BB962C8B-B14F-4D97-AF65-F5344CB8AC3E}">
        <p14:creationId xmlns:p14="http://schemas.microsoft.com/office/powerpoint/2010/main" val="211037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Position the challenge</a:t>
            </a:r>
            <a:r>
              <a:rPr lang="en-US" baseline="0" dirty="0"/>
              <a:t> in reality</a:t>
            </a:r>
          </a:p>
          <a:p>
            <a:endParaRPr lang="en-US" baseline="0" dirty="0"/>
          </a:p>
          <a:p>
            <a:pPr marL="171450" indent="-171450">
              <a:buFontTx/>
              <a:buChar char="-"/>
            </a:pPr>
            <a:r>
              <a:rPr lang="en-US" baseline="0" dirty="0"/>
              <a:t>Can we add some research on how much the average district spends on each student for instructional software each year?</a:t>
            </a:r>
          </a:p>
          <a:p>
            <a:pPr marL="171450" indent="-171450">
              <a:buFontTx/>
              <a:buChar char="-"/>
            </a:pPr>
            <a:r>
              <a:rPr lang="en-US" baseline="0" dirty="0"/>
              <a:t>we share that we often have rigorous processes for adopting new software</a:t>
            </a:r>
          </a:p>
          <a:p>
            <a:pPr marL="171450" indent="-171450">
              <a:buFontTx/>
              <a:buChar char="-"/>
            </a:pPr>
            <a:r>
              <a:rPr lang="en-US" baseline="0" dirty="0"/>
              <a:t>But we rarely evaluate the tools with the same rigor year after year</a:t>
            </a:r>
          </a:p>
          <a:p>
            <a:pPr marL="171450" indent="-171450">
              <a:buFontTx/>
              <a:buChar char="-"/>
            </a:pPr>
            <a:r>
              <a:rPr lang="en-US" baseline="0" dirty="0"/>
              <a:t>How can we know what’s working and what’s not working if we don’t do that?</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24</a:t>
            </a:fld>
            <a:endParaRPr lang="en-US"/>
          </a:p>
        </p:txBody>
      </p:sp>
    </p:spTree>
    <p:extLst>
      <p:ext uri="{BB962C8B-B14F-4D97-AF65-F5344CB8AC3E}">
        <p14:creationId xmlns:p14="http://schemas.microsoft.com/office/powerpoint/2010/main" val="167993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(C</a:t>
            </a:r>
            <a:r>
              <a:rPr lang="de-DE" baseline="0" dirty="0"/>
              <a:t> ) Research</a:t>
            </a:r>
          </a:p>
          <a:p>
            <a:r>
              <a:rPr lang="en-US" dirty="0"/>
              <a:t>Outcomes</a:t>
            </a:r>
            <a:r>
              <a:rPr lang="en-US" baseline="0" dirty="0"/>
              <a:t> framework</a:t>
            </a:r>
          </a:p>
          <a:p>
            <a:endParaRPr lang="en-US" baseline="0" dirty="0"/>
          </a:p>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baseline="0" dirty="0"/>
          </a:p>
          <a:p>
            <a:r>
              <a:rPr lang="en-US" dirty="0"/>
              <a:t>How can we mobilize and humanize data around program impact to help us understand </a:t>
            </a:r>
            <a:r>
              <a:rPr lang="en-US" sz="1200" b="0" i="0" kern="1200" dirty="0">
                <a:solidFill>
                  <a:schemeClr val="tx1"/>
                </a:solidFill>
                <a:effectLst/>
                <a:latin typeface="+mn-lt"/>
                <a:ea typeface="+mn-ea"/>
                <a:cs typeface="+mn-cs"/>
              </a:rPr>
              <a:t>the conditions in which specific technology programs have the most impact. </a:t>
            </a:r>
            <a:r>
              <a:rPr lang="en-US" dirty="0"/>
              <a:t>We</a:t>
            </a:r>
            <a:r>
              <a:rPr lang="en-US" baseline="0" dirty="0"/>
              <a:t> want to see levels of engagement, how students are progressing, and we want to capture the size of investments, which in turn leads to the relative impact. We’ve developed a module that is based on a framework that captures data and analyzes it against a framework that addressed impact, investment and engagement.</a:t>
            </a:r>
          </a:p>
          <a:p>
            <a:endParaRPr lang="en-US" baseline="0" dirty="0"/>
          </a:p>
          <a:p>
            <a:endParaRPr lang="en-US" baseline="0" dirty="0"/>
          </a:p>
          <a:p>
            <a:r>
              <a:rPr lang="en-US" baseline="0" dirty="0"/>
              <a:t>Evaluate the lifecycle of the technology process.</a:t>
            </a:r>
          </a:p>
          <a:p>
            <a:r>
              <a:rPr lang="en-US" baseline="0" dirty="0"/>
              <a:t>There is great research into the initial purchase, but what about the efficacy of the program?</a:t>
            </a:r>
          </a:p>
          <a:p>
            <a:r>
              <a:rPr lang="en-US" baseline="0" dirty="0"/>
              <a:t>We should have enough data and info to ask the right questions about our programs.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25</a:t>
            </a:fld>
            <a:endParaRPr lang="en-US"/>
          </a:p>
        </p:txBody>
      </p:sp>
    </p:spTree>
    <p:extLst>
      <p:ext uri="{BB962C8B-B14F-4D97-AF65-F5344CB8AC3E}">
        <p14:creationId xmlns:p14="http://schemas.microsoft.com/office/powerpoint/2010/main" val="393830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26</a:t>
            </a:fld>
            <a:endParaRPr lang="en-US"/>
          </a:p>
        </p:txBody>
      </p:sp>
    </p:spTree>
    <p:extLst>
      <p:ext uri="{BB962C8B-B14F-4D97-AF65-F5344CB8AC3E}">
        <p14:creationId xmlns:p14="http://schemas.microsoft.com/office/powerpoint/2010/main" val="45513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27</a:t>
            </a:fld>
            <a:endParaRPr lang="en-US"/>
          </a:p>
        </p:txBody>
      </p:sp>
    </p:spTree>
    <p:extLst>
      <p:ext uri="{BB962C8B-B14F-4D97-AF65-F5344CB8AC3E}">
        <p14:creationId xmlns:p14="http://schemas.microsoft.com/office/powerpoint/2010/main" val="201561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the user has now checked the “Confidence Intervals” option at the top of the chart. Once they select this, the confidence intervals are layered on top of each usage level bar. The user can now see how confident we are in the impact each usage level is having on student math achievement.  The min and max of the confidence interval (i.e., the “whiskers) represent the range within which you are 95% confident the true impact will land. The confidence intervals will shrink as the sample size grows and variability in the student test scores diminishes. As this happens, we get closer to determining the true impact of the tool on math achievement for the population of students using the tool.</a:t>
            </a:r>
          </a:p>
        </p:txBody>
      </p:sp>
      <p:sp>
        <p:nvSpPr>
          <p:cNvPr id="4" name="Slide Number Placeholder 3"/>
          <p:cNvSpPr>
            <a:spLocks noGrp="1"/>
          </p:cNvSpPr>
          <p:nvPr>
            <p:ph type="sldNum" sz="quarter" idx="10"/>
          </p:nvPr>
        </p:nvSpPr>
        <p:spPr/>
        <p:txBody>
          <a:bodyPr/>
          <a:lstStyle/>
          <a:p>
            <a:fld id="{B1513A9D-2240-EA49-85D8-937D8AE0E385}" type="slidenum">
              <a:rPr lang="en-US" smtClean="0"/>
              <a:t>28</a:t>
            </a:fld>
            <a:endParaRPr lang="en-US"/>
          </a:p>
        </p:txBody>
      </p:sp>
    </p:spTree>
    <p:extLst>
      <p:ext uri="{BB962C8B-B14F-4D97-AF65-F5344CB8AC3E}">
        <p14:creationId xmlns:p14="http://schemas.microsoft.com/office/powerpoint/2010/main" val="247377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lot of the work that Ryan discussed we’ve been applying at scale…..not everyone has access to a university research team, the platform/module scales this research and data analytics.</a:t>
            </a:r>
          </a:p>
          <a:p>
            <a:r>
              <a:rPr lang="en-US" baseline="0" dirty="0"/>
              <a:t>Maybe Ryan can jump in here an join the discussion</a:t>
            </a:r>
          </a:p>
          <a:p>
            <a:endParaRPr lang="en-US" dirty="0"/>
          </a:p>
          <a:p>
            <a:r>
              <a:rPr lang="en-US" dirty="0"/>
              <a:t>Admittedly, this message doesn’t really hit like I hoped it would:</a:t>
            </a:r>
          </a:p>
          <a:p>
            <a:endParaRPr lang="en-US" dirty="0"/>
          </a:p>
          <a:p>
            <a:r>
              <a:rPr lang="en-US" dirty="0"/>
              <a:t>At</a:t>
            </a:r>
            <a:r>
              <a:rPr lang="en-US" baseline="0" dirty="0"/>
              <a:t> a very high level </a:t>
            </a:r>
            <a:r>
              <a:rPr lang="mr-IN" baseline="0" dirty="0"/>
              <a:t>–</a:t>
            </a:r>
            <a:r>
              <a:rPr lang="en-US" baseline="0" dirty="0"/>
              <a:t> those challenges come in three major dimensions</a:t>
            </a:r>
          </a:p>
          <a:p>
            <a:pPr marL="228600" indent="-228600">
              <a:buAutoNum type="arabicParenR"/>
            </a:pPr>
            <a:r>
              <a:rPr lang="en-US" baseline="0" dirty="0"/>
              <a:t>Better understand your own reality within a larger context </a:t>
            </a:r>
            <a:r>
              <a:rPr lang="mr-IN" baseline="0" dirty="0"/>
              <a:t>–</a:t>
            </a:r>
            <a:r>
              <a:rPr lang="en-US" baseline="0" dirty="0"/>
              <a:t> if 1 in 5 schools are using a common research and data framework, then I can learn how I compare to organizations that look like me (CASE)</a:t>
            </a:r>
          </a:p>
          <a:p>
            <a:pPr marL="228600" indent="-228600">
              <a:buAutoNum type="arabicParenR"/>
            </a:pPr>
            <a:r>
              <a:rPr lang="en-US" baseline="0" dirty="0"/>
              <a:t>Find deeper meaning in our own organization </a:t>
            </a:r>
            <a:r>
              <a:rPr lang="mr-IN" baseline="0" dirty="0"/>
              <a:t>–</a:t>
            </a:r>
            <a:r>
              <a:rPr lang="en-US" baseline="0" dirty="0"/>
              <a:t> each environment is unique, how can we better understand that uniqueness to make better sense of my own data (EW)</a:t>
            </a:r>
          </a:p>
          <a:p>
            <a:pPr marL="228600" indent="-228600">
              <a:buAutoNum type="arabicParenR"/>
            </a:pPr>
            <a:r>
              <a:rPr lang="en-US" baseline="0" dirty="0"/>
              <a:t>Combining the two</a:t>
            </a:r>
            <a:r>
              <a:rPr lang="mr-IN" baseline="0" dirty="0"/>
              <a:t>…</a:t>
            </a:r>
            <a:r>
              <a:rPr lang="en-US" baseline="0" dirty="0"/>
              <a:t> (Outcomes)</a:t>
            </a:r>
          </a:p>
        </p:txBody>
      </p:sp>
      <p:sp>
        <p:nvSpPr>
          <p:cNvPr id="4" name="Slide Number Placeholder 3"/>
          <p:cNvSpPr>
            <a:spLocks noGrp="1"/>
          </p:cNvSpPr>
          <p:nvPr>
            <p:ph type="sldNum" sz="quarter" idx="10"/>
          </p:nvPr>
        </p:nvSpPr>
        <p:spPr/>
        <p:txBody>
          <a:bodyPr/>
          <a:lstStyle/>
          <a:p>
            <a:fld id="{B1513A9D-2240-EA49-85D8-937D8AE0E385}" type="slidenum">
              <a:rPr lang="en-US" smtClean="0"/>
              <a:t>29</a:t>
            </a:fld>
            <a:endParaRPr lang="en-US"/>
          </a:p>
        </p:txBody>
      </p:sp>
    </p:spTree>
    <p:extLst>
      <p:ext uri="{BB962C8B-B14F-4D97-AF65-F5344CB8AC3E}">
        <p14:creationId xmlns:p14="http://schemas.microsoft.com/office/powerpoint/2010/main" val="39516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1" i="0" kern="1200" dirty="0">
                <a:solidFill>
                  <a:schemeClr val="tx1"/>
                </a:solidFill>
                <a:effectLst/>
                <a:latin typeface="+mn-lt"/>
                <a:ea typeface="+mn-ea"/>
                <a:cs typeface="+mn-cs"/>
              </a:rPr>
              <a:t>[Secondary talking points]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30</a:t>
            </a:fld>
            <a:endParaRPr lang="en-US" dirty="0"/>
          </a:p>
        </p:txBody>
      </p:sp>
    </p:spTree>
    <p:extLst>
      <p:ext uri="{BB962C8B-B14F-4D97-AF65-F5344CB8AC3E}">
        <p14:creationId xmlns:p14="http://schemas.microsoft.com/office/powerpoint/2010/main" val="308159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a:t>
            </a:r>
          </a:p>
          <a:p>
            <a:r>
              <a:rPr lang="en-US" dirty="0"/>
              <a:t>Rephrase what</a:t>
            </a:r>
            <a:r>
              <a:rPr lang="en-US" baseline="0" dirty="0"/>
              <a:t> </a:t>
            </a:r>
            <a:r>
              <a:rPr lang="en-US" baseline="0" dirty="0" err="1"/>
              <a:t>ryan</a:t>
            </a:r>
            <a:r>
              <a:rPr lang="en-US" baseline="0" dirty="0"/>
              <a:t> covered:</a:t>
            </a:r>
          </a:p>
          <a:p>
            <a:pPr marL="171450" indent="-171450">
              <a:buFontTx/>
              <a:buChar char="-"/>
            </a:pPr>
            <a:r>
              <a:rPr lang="en-US" baseline="0" dirty="0"/>
              <a:t>DATA - Today we have access to a greater amount of data at greater levels of fidelity</a:t>
            </a:r>
          </a:p>
          <a:p>
            <a:pPr marL="171450" indent="-171450">
              <a:buFontTx/>
              <a:buChar char="-"/>
            </a:pPr>
            <a:r>
              <a:rPr lang="en-US" baseline="0" dirty="0"/>
              <a:t>CONTEXT - Data becomes much more powerful when it is contextualized</a:t>
            </a:r>
          </a:p>
          <a:p>
            <a:pPr marL="171450" indent="-171450">
              <a:buFontTx/>
              <a:buChar char="-"/>
            </a:pPr>
            <a:r>
              <a:rPr lang="en-US" baseline="0" dirty="0"/>
              <a:t>INFORMATION - Contextualized data leads to information</a:t>
            </a:r>
          </a:p>
          <a:p>
            <a:pPr marL="171450" indent="-171450">
              <a:buFontTx/>
              <a:buChar char="-"/>
            </a:pPr>
            <a:r>
              <a:rPr lang="en-US" baseline="0" dirty="0"/>
              <a:t>ACTION - And with information, we can be more confident in the actions we take</a:t>
            </a:r>
            <a:endParaRPr lang="en-US" dirty="0"/>
          </a:p>
          <a:p>
            <a:endParaRPr lang="en-US" dirty="0"/>
          </a:p>
          <a:p>
            <a:r>
              <a:rPr lang="en-US" dirty="0"/>
              <a:t>-</a:t>
            </a:r>
            <a:r>
              <a:rPr lang="en-US" baseline="0" dirty="0"/>
              <a:t>  </a:t>
            </a:r>
            <a:r>
              <a:rPr lang="en-US" dirty="0"/>
              <a:t>ACTION </a:t>
            </a:r>
            <a:r>
              <a:rPr lang="en-US" baseline="0" dirty="0"/>
              <a:t>- </a:t>
            </a:r>
            <a:r>
              <a:rPr lang="en-US" dirty="0"/>
              <a:t>Begin with the most difficult decisions educational</a:t>
            </a:r>
            <a:r>
              <a:rPr lang="en-US" baseline="0" dirty="0"/>
              <a:t> leaders are faced with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INFORMATION - Identify the information one would need to inform the decision</a:t>
            </a:r>
          </a:p>
          <a:p>
            <a:pPr marL="171450" indent="-171450">
              <a:buFontTx/>
              <a:buChar char="-"/>
            </a:pPr>
            <a:r>
              <a:rPr lang="en-US" baseline="0" dirty="0"/>
              <a:t>CONTEXT- Deeply understand the research around that decision</a:t>
            </a:r>
          </a:p>
          <a:p>
            <a:pPr marL="171450" indent="-171450">
              <a:buFontTx/>
              <a:buChar char="-"/>
            </a:pPr>
            <a:r>
              <a:rPr lang="en-US" baseline="0" dirty="0"/>
              <a:t>DATA - Locate the existing data and introduce mechanisms to acquire new data where necessary</a:t>
            </a:r>
          </a:p>
          <a:p>
            <a:pPr marL="171450" indent="-171450">
              <a:buFontTx/>
              <a:buChar char="-"/>
            </a:pPr>
            <a:endParaRPr lang="en-US" baseline="0" dirty="0"/>
          </a:p>
          <a:p>
            <a:pPr marL="171450" indent="-171450">
              <a:buFontTx/>
              <a:buChar char="-"/>
            </a:pPr>
            <a:r>
              <a:rPr lang="en-US" baseline="0" dirty="0"/>
              <a:t>This allows for us to help educators tackle very diverse challenges while building a growing understanding and research context around a growing known set of data</a:t>
            </a:r>
          </a:p>
          <a:p>
            <a:pPr marL="171450" indent="-171450">
              <a:buFontTx/>
              <a:buChar char="-"/>
            </a:pPr>
            <a:r>
              <a:rPr lang="en-US" baseline="0" dirty="0"/>
              <a:t>Allows for us to deliver at scale</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7</a:t>
            </a:fld>
            <a:endParaRPr lang="en-US"/>
          </a:p>
        </p:txBody>
      </p:sp>
    </p:spTree>
    <p:extLst>
      <p:ext uri="{BB962C8B-B14F-4D97-AF65-F5344CB8AC3E}">
        <p14:creationId xmlns:p14="http://schemas.microsoft.com/office/powerpoint/2010/main" val="377101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endParaRPr lang="en-US" sz="1200" b="0" i="0" kern="1200" baseline="0" dirty="0">
              <a:solidFill>
                <a:schemeClr val="tx1"/>
              </a:solidFill>
              <a:effectLst/>
              <a:latin typeface="+mn-lt"/>
              <a:ea typeface="+mn-ea"/>
              <a:cs typeface="+mn-cs"/>
            </a:endParaRPr>
          </a:p>
          <a:p>
            <a:pPr marL="0" indent="0" defTabSz="444993">
              <a:buFont typeface="Arial"/>
              <a:buNone/>
              <a:defRPr/>
            </a:pP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is how and why the BrightBytes Clarity platform was created. To provide education organizations with a solution for gathering and interpreting their data against research-based frameworks and delivering actionable next steps for continuous improvement. </a:t>
            </a:r>
            <a:endParaRPr lang="en-US" sz="1200" b="0" i="0" kern="1200" dirty="0">
              <a:solidFill>
                <a:schemeClr val="tx1"/>
              </a:solidFill>
              <a:effectLst/>
              <a:latin typeface="+mn-lt"/>
              <a:ea typeface="+mn-ea"/>
              <a:cs typeface="+mn-cs"/>
            </a:endParaRPr>
          </a:p>
          <a:p>
            <a:pPr marL="0" marR="0" indent="0" algn="l" defTabSz="444993" rtl="0" eaLnBrk="1" fontAlgn="auto" latinLnBrk="0" hangingPunct="1">
              <a:lnSpc>
                <a:spcPct val="100000"/>
              </a:lnSpc>
              <a:spcBef>
                <a:spcPts val="0"/>
              </a:spcBef>
              <a:spcAft>
                <a:spcPts val="0"/>
              </a:spcAft>
              <a:buClrTx/>
              <a:buSzTx/>
              <a:buFont typeface="Arial"/>
              <a:buNone/>
              <a:tabLst/>
              <a:defRPr/>
            </a:pPr>
            <a:endParaRPr lang="en-US" sz="1200" b="1" i="0" kern="1200" dirty="0">
              <a:solidFill>
                <a:schemeClr val="tx1"/>
              </a:solidFill>
              <a:effectLst/>
              <a:latin typeface="+mn-lt"/>
              <a:ea typeface="+mn-ea"/>
              <a:cs typeface="+mn-cs"/>
            </a:endParaRPr>
          </a:p>
          <a:p>
            <a:pPr marL="0" indent="0" defTabSz="444993">
              <a:buFont typeface="Arial"/>
              <a:buNone/>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8B2F88-B90E-DA42-BADD-3BD15902708A}" type="slidenum">
              <a:rPr lang="en-US" smtClean="0"/>
              <a:t>8</a:t>
            </a:fld>
            <a:endParaRPr lang="en-US" dirty="0"/>
          </a:p>
        </p:txBody>
      </p:sp>
    </p:spTree>
    <p:extLst>
      <p:ext uri="{BB962C8B-B14F-4D97-AF65-F5344CB8AC3E}">
        <p14:creationId xmlns:p14="http://schemas.microsoft.com/office/powerpoint/2010/main" val="417650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(D.1)</a:t>
            </a:r>
            <a:r>
              <a:rPr lang="en-US" baseline="0" dirty="0"/>
              <a:t> Data Finding</a:t>
            </a:r>
            <a:endParaRPr lang="en-US" dirty="0"/>
          </a:p>
          <a:p>
            <a:endParaRPr lang="en-US" dirty="0"/>
          </a:p>
          <a:p>
            <a:r>
              <a:rPr lang="en-US" dirty="0"/>
              <a:t>See</a:t>
            </a:r>
            <a:r>
              <a:rPr lang="en-US" baseline="0" dirty="0"/>
              <a:t> it at a glance</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9</a:t>
            </a:fld>
            <a:endParaRPr lang="en-US"/>
          </a:p>
        </p:txBody>
      </p:sp>
    </p:spTree>
    <p:extLst>
      <p:ext uri="{BB962C8B-B14F-4D97-AF65-F5344CB8AC3E}">
        <p14:creationId xmlns:p14="http://schemas.microsoft.com/office/powerpoint/2010/main" val="338873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(D.2) Data Finding</a:t>
            </a:r>
          </a:p>
          <a:p>
            <a:endParaRPr lang="en-US" dirty="0"/>
          </a:p>
          <a:p>
            <a:r>
              <a:rPr lang="en-US" dirty="0"/>
              <a:t>Leveraging</a:t>
            </a:r>
            <a:r>
              <a:rPr lang="en-US" baseline="0" dirty="0"/>
              <a:t> a global data set</a:t>
            </a:r>
            <a:endParaRPr lang="en-US" dirty="0"/>
          </a:p>
          <a:p>
            <a:endParaRPr lang="en-US" dirty="0"/>
          </a:p>
          <a:p>
            <a:r>
              <a:rPr lang="en-US" dirty="0"/>
              <a:t>With T&amp;L, we leverage data at scale beyond your walls</a:t>
            </a:r>
            <a:r>
              <a:rPr lang="mr-IN" dirty="0"/>
              <a:t>…</a:t>
            </a:r>
            <a:r>
              <a:rPr lang="en-US" dirty="0"/>
              <a:t> you can easily compare where you</a:t>
            </a:r>
            <a:r>
              <a:rPr lang="en-US" baseline="0" dirty="0"/>
              <a:t> are in this migration from 20</a:t>
            </a:r>
            <a:r>
              <a:rPr lang="en-US" baseline="30000" dirty="0"/>
              <a:t>th</a:t>
            </a:r>
            <a:r>
              <a:rPr lang="en-US" baseline="0" dirty="0"/>
              <a:t> century to 21</a:t>
            </a:r>
            <a:r>
              <a:rPr lang="en-US" baseline="30000" dirty="0"/>
              <a:t>st</a:t>
            </a:r>
            <a:r>
              <a:rPr lang="en-US" baseline="0" dirty="0"/>
              <a:t> century teaching and learning to other organizations like you</a:t>
            </a:r>
            <a:r>
              <a:rPr lang="mr-IN" baseline="0" dirty="0"/>
              <a:t>…</a:t>
            </a:r>
            <a:r>
              <a:rPr lang="en-US" baseline="0" dirty="0"/>
              <a:t>. Identify areas in which you are a leader and can share with others </a:t>
            </a:r>
            <a:r>
              <a:rPr lang="mr-IN" baseline="0" dirty="0"/>
              <a:t>–</a:t>
            </a:r>
            <a:r>
              <a:rPr lang="en-US" baseline="0" dirty="0"/>
              <a:t> as well as areas that may be a gap, and can identify where you can receive help and guidance.</a:t>
            </a:r>
          </a:p>
          <a:p>
            <a:endParaRPr lang="en-US" baseline="0" dirty="0"/>
          </a:p>
          <a:p>
            <a:r>
              <a:rPr lang="en-US" baseline="0" dirty="0"/>
              <a:t>Possible images</a:t>
            </a:r>
          </a:p>
          <a:p>
            <a:r>
              <a:rPr lang="en-US" baseline="0" dirty="0"/>
              <a:t>Image of a compare</a:t>
            </a:r>
          </a:p>
          <a:p>
            <a:r>
              <a:rPr lang="en-US" baseline="0" dirty="0"/>
              <a:t>Image of action plan</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10</a:t>
            </a:fld>
            <a:endParaRPr lang="en-US"/>
          </a:p>
        </p:txBody>
      </p:sp>
    </p:spTree>
    <p:extLst>
      <p:ext uri="{BB962C8B-B14F-4D97-AF65-F5344CB8AC3E}">
        <p14:creationId xmlns:p14="http://schemas.microsoft.com/office/powerpoint/2010/main" val="42957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Outcome</a:t>
            </a:r>
          </a:p>
          <a:p>
            <a:r>
              <a:rPr lang="en-US" dirty="0"/>
              <a:t>Jessamine county schools in Kentucky is a great example of leveraging data to improve outcomes.</a:t>
            </a:r>
          </a:p>
          <a:p>
            <a:endParaRPr lang="en-US" dirty="0"/>
          </a:p>
          <a:p>
            <a:pPr rtl="0"/>
            <a:r>
              <a:rPr lang="en-US" sz="1200" b="0" i="0" u="none" strike="noStrike" kern="1200" dirty="0">
                <a:solidFill>
                  <a:schemeClr val="tx1"/>
                </a:solidFill>
                <a:effectLst/>
                <a:latin typeface="+mn-lt"/>
                <a:ea typeface="+mn-ea"/>
                <a:cs typeface="+mn-cs"/>
              </a:rPr>
              <a:t>After their initial Technology &amp; Learning data collection, in 2013 the Jessamine County schools noticed  that the recent influx of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technology had created a need for professional development across the district. They saw that they were a bit behind the state average, and felt that this could be improved with some strategic planning and by replicating the best practices of nearby districts.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Leaders felt it was imperative that teachers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truly understood the great capability of technology to support and further their</a:t>
            </a:r>
            <a:endParaRPr lang="en-US" b="0" dirty="0">
              <a:effectLst/>
            </a:endParaRPr>
          </a:p>
          <a:p>
            <a:pPr rtl="0"/>
            <a:r>
              <a:rPr lang="en-US" sz="1200" b="0" i="0" u="none" strike="noStrike" kern="1200" dirty="0">
                <a:solidFill>
                  <a:schemeClr val="tx1"/>
                </a:solidFill>
                <a:effectLst/>
                <a:latin typeface="+mn-lt"/>
                <a:ea typeface="+mn-ea"/>
                <a:cs typeface="+mn-cs"/>
              </a:rPr>
              <a:t>work. Jessamine’s Director of Technology, Erin Waggoner, and her team began to adjust technology training plans to address any immediate gaps, including improving staff technology skills and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training educators to integrate technology into everyday classroom instruction.</a:t>
            </a:r>
            <a:endParaRPr lang="en-US" b="0" dirty="0">
              <a:effectLst/>
            </a:endParaRPr>
          </a:p>
          <a:p>
            <a:pPr rtl="0"/>
            <a:br>
              <a:rPr lang="en-US" b="0" dirty="0">
                <a:effectLst/>
              </a:rPr>
            </a:b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11</a:t>
            </a:fld>
            <a:endParaRPr lang="en-US"/>
          </a:p>
        </p:txBody>
      </p:sp>
    </p:spTree>
    <p:extLst>
      <p:ext uri="{BB962C8B-B14F-4D97-AF65-F5344CB8AC3E}">
        <p14:creationId xmlns:p14="http://schemas.microsoft.com/office/powerpoint/2010/main" val="42446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order to truly provide a 21st century learning environment, the Jessamine County leadership team decided to include all district staff in their professional development efforts. This gave everyone the opportunity to learn how to use digital tools on a daily basis. The shift in behavior was carefully introduced to ensure staff felt confident with their newly obtained skills. Rather than using professional development sessions to introduce a wide range of new tools all at once, district leaders strategically prioritized key topics for professional learning. To increase the productivity and effectiveness of these training sessions, the content was differentiated to target a wide variety of skills based on the roles of participants in attendance.</a:t>
            </a:r>
            <a:endParaRPr lang="en-US" b="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12</a:t>
            </a:fld>
            <a:endParaRPr lang="en-US"/>
          </a:p>
        </p:txBody>
      </p:sp>
    </p:spTree>
    <p:extLst>
      <p:ext uri="{BB962C8B-B14F-4D97-AF65-F5344CB8AC3E}">
        <p14:creationId xmlns:p14="http://schemas.microsoft.com/office/powerpoint/2010/main" val="239916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Jessamine’s leadership team examined their data in 2016, they saw an expected increase in the Access domain. They also saw that their hard work to ensure meaningful adoption of this increased access had paid off. Both professional development scores and use of the 4Cs increased. The district is now operating at state averages or surpassing them</a:t>
            </a:r>
            <a:r>
              <a:rPr lang="en-US" sz="1200" b="0" i="0" u="none" strike="noStrike" kern="1200" baseline="0" dirty="0">
                <a:solidFill>
                  <a:schemeClr val="tx1"/>
                </a:solidFill>
                <a:effectLst/>
                <a:latin typeface="+mn-lt"/>
                <a:ea typeface="+mn-ea"/>
                <a:cs typeface="+mn-cs"/>
              </a:rPr>
              <a:t> in both PD and the 4Cs. </a:t>
            </a: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513A9D-2240-EA49-85D8-937D8AE0E385}" type="slidenum">
              <a:rPr lang="en-US" smtClean="0"/>
              <a:t>13</a:t>
            </a:fld>
            <a:endParaRPr lang="en-US"/>
          </a:p>
        </p:txBody>
      </p:sp>
    </p:spTree>
    <p:extLst>
      <p:ext uri="{BB962C8B-B14F-4D97-AF65-F5344CB8AC3E}">
        <p14:creationId xmlns:p14="http://schemas.microsoft.com/office/powerpoint/2010/main" val="290393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8" name="Text Placeholder 4"/>
          <p:cNvSpPr>
            <a:spLocks noGrp="1"/>
          </p:cNvSpPr>
          <p:nvPr>
            <p:ph type="body" sz="quarter" idx="13" hasCustomPrompt="1"/>
          </p:nvPr>
        </p:nvSpPr>
        <p:spPr>
          <a:xfrm>
            <a:off x="469075" y="16215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9" name="Text Placeholder 4"/>
          <p:cNvSpPr>
            <a:spLocks noGrp="1"/>
          </p:cNvSpPr>
          <p:nvPr>
            <p:ph type="body" sz="quarter" idx="14" hasCustomPrompt="1"/>
          </p:nvPr>
        </p:nvSpPr>
        <p:spPr>
          <a:xfrm>
            <a:off x="4710875" y="1608895"/>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4" y="0"/>
            <a:ext cx="8674925"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429052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864066"/>
          </a:xfrm>
          <a:prstGeom prst="rect">
            <a:avLst/>
          </a:prstGeom>
          <a:solidFill>
            <a:srgbClr val="062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10000"/>
                </a:schemeClr>
              </a:solidFill>
            </a:endParaRPr>
          </a:p>
        </p:txBody>
      </p:sp>
    </p:spTree>
    <p:extLst>
      <p:ext uri="{BB962C8B-B14F-4D97-AF65-F5344CB8AC3E}">
        <p14:creationId xmlns:p14="http://schemas.microsoft.com/office/powerpoint/2010/main" val="15495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gital Privacy S&amp;S">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84693" cy="952500"/>
          </a:xfrm>
          <a:prstGeom prst="rect">
            <a:avLst/>
          </a:prstGeo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538907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creensho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69278" y="0"/>
            <a:ext cx="8774723" cy="838200"/>
          </a:xfrm>
          <a:prstGeom prst="rect">
            <a:avLst/>
          </a:prstGeom>
        </p:spPr>
        <p:txBody>
          <a:bodyPr/>
          <a:lstStyle>
            <a:lvl1pPr>
              <a:defRPr sz="2800"/>
            </a:lvl1pPr>
          </a:lstStyle>
          <a:p>
            <a:r>
              <a:rPr lang="en-US" dirty="0"/>
              <a:t>Screenshot</a:t>
            </a:r>
          </a:p>
        </p:txBody>
      </p:sp>
    </p:spTree>
    <p:extLst>
      <p:ext uri="{BB962C8B-B14F-4D97-AF65-F5344CB8AC3E}">
        <p14:creationId xmlns:p14="http://schemas.microsoft.com/office/powerpoint/2010/main" val="1722824798"/>
      </p:ext>
    </p:extLst>
  </p:cSld>
  <p:clrMapOvr>
    <a:masterClrMapping/>
  </p:clrMapOvr>
  <p:extLst>
    <p:ext uri="{DCECCB84-F9BA-43D5-87BE-67443E8EF086}">
      <p15:sldGuideLst xmlns:p15="http://schemas.microsoft.com/office/powerpoint/2012/main">
        <p15:guide id="1" pos="180">
          <p15:clr>
            <a:srgbClr val="FBAE40"/>
          </p15:clr>
        </p15:guide>
        <p15:guide id="2" orient="horz" pos="792">
          <p15:clr>
            <a:srgbClr val="FBAE40"/>
          </p15:clr>
        </p15:guide>
        <p15:guide id="3" pos="4140">
          <p15:clr>
            <a:srgbClr val="FBAE40"/>
          </p15:clr>
        </p15:guide>
        <p15:guide id="4"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odule Bad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354" y="0"/>
            <a:ext cx="8862646" cy="889233"/>
          </a:xfrm>
          <a:prstGeom prst="rect">
            <a:avLst/>
          </a:prstGeom>
        </p:spPr>
        <p:txBody>
          <a:bodyPr/>
          <a:lstStyle/>
          <a:p>
            <a:r>
              <a:rPr lang="en-US" dirty="0"/>
              <a:t>Featured Frameworks</a:t>
            </a:r>
          </a:p>
        </p:txBody>
      </p:sp>
    </p:spTree>
    <p:extLst>
      <p:ext uri="{BB962C8B-B14F-4D97-AF65-F5344CB8AC3E}">
        <p14:creationId xmlns:p14="http://schemas.microsoft.com/office/powerpoint/2010/main" val="225687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EMPTY with white">
    <p:spTree>
      <p:nvGrpSpPr>
        <p:cNvPr id="1" name=""/>
        <p:cNvGrpSpPr/>
        <p:nvPr/>
      </p:nvGrpSpPr>
      <p:grpSpPr>
        <a:xfrm>
          <a:off x="0" y="0"/>
          <a:ext cx="0" cy="0"/>
          <a:chOff x="0" y="0"/>
          <a:chExt cx="0" cy="0"/>
        </a:xfrm>
      </p:grpSpPr>
      <p:sp>
        <p:nvSpPr>
          <p:cNvPr id="2" name="Title Placeholder 3"/>
          <p:cNvSpPr>
            <a:spLocks noGrp="1"/>
          </p:cNvSpPr>
          <p:nvPr>
            <p:ph type="title"/>
          </p:nvPr>
        </p:nvSpPr>
        <p:spPr>
          <a:xfrm>
            <a:off x="457200" y="0"/>
            <a:ext cx="8229600" cy="952500"/>
          </a:xfrm>
          <a:prstGeom prst="rect">
            <a:avLst/>
          </a:prstGeom>
        </p:spPr>
        <p:txBody>
          <a:bodyPr vert="horz" lIns="91440" tIns="45720" rIns="91440" bIns="45720" rtlCol="0" anchor="ctr">
            <a:normAutofit/>
          </a:bodyPr>
          <a:lstStyle/>
          <a:p>
            <a:r>
              <a:rPr lang="en-US" dirty="0"/>
              <a:t>Title Helvetica Light 28pt</a:t>
            </a:r>
          </a:p>
        </p:txBody>
      </p:sp>
    </p:spTree>
    <p:extLst>
      <p:ext uri="{BB962C8B-B14F-4D97-AF65-F5344CB8AC3E}">
        <p14:creationId xmlns:p14="http://schemas.microsoft.com/office/powerpoint/2010/main" val="232619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B4F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a:endParaRPr>
          </a:p>
        </p:txBody>
      </p:sp>
      <p:sp>
        <p:nvSpPr>
          <p:cNvPr id="5" name="Text Placeholder 4"/>
          <p:cNvSpPr>
            <a:spLocks noGrp="1"/>
          </p:cNvSpPr>
          <p:nvPr>
            <p:ph type="body" sz="quarter" idx="10" hasCustomPrompt="1"/>
          </p:nvPr>
        </p:nvSpPr>
        <p:spPr>
          <a:xfrm>
            <a:off x="1369866" y="1836420"/>
            <a:ext cx="6257460" cy="2217738"/>
          </a:xfrm>
          <a:prstGeom prst="rect">
            <a:avLst/>
          </a:prstGeom>
        </p:spPr>
        <p:txBody>
          <a:bodyPr/>
          <a:lstStyle>
            <a:lvl1pPr marL="0" indent="0" algn="ctr">
              <a:buNone/>
              <a:defRPr baseline="0">
                <a:solidFill>
                  <a:schemeClr val="bg1"/>
                </a:solidFill>
                <a:latin typeface="Avenir Book" charset="0"/>
                <a:ea typeface="Avenir Book" charset="0"/>
                <a:cs typeface="Avenir Book"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“Quote or Section Title will go here, at Helvetica Light 20pt- to occasionally break the repetition of grey slides”</a:t>
            </a:r>
          </a:p>
          <a:p>
            <a:pPr lvl="0"/>
            <a:endParaRPr lang="en-US" dirty="0"/>
          </a:p>
        </p:txBody>
      </p:sp>
      <p:sp>
        <p:nvSpPr>
          <p:cNvPr id="7" name="Text Placeholder 6"/>
          <p:cNvSpPr>
            <a:spLocks noGrp="1"/>
          </p:cNvSpPr>
          <p:nvPr>
            <p:ph type="body" sz="quarter" idx="11" hasCustomPrompt="1"/>
          </p:nvPr>
        </p:nvSpPr>
        <p:spPr>
          <a:xfrm>
            <a:off x="4572001" y="4297363"/>
            <a:ext cx="3055938" cy="990600"/>
          </a:xfrm>
          <a:prstGeom prst="rect">
            <a:avLst/>
          </a:prstGeom>
        </p:spPr>
        <p:txBody>
          <a:bodyPr>
            <a:noAutofit/>
          </a:bodyPr>
          <a:lstStyle>
            <a:lvl1pPr marL="0" indent="0" algn="r">
              <a:buNone/>
              <a:defRPr sz="1500" b="1" i="0" baseline="0">
                <a:solidFill>
                  <a:srgbClr val="FFFFFF"/>
                </a:solidFill>
                <a:latin typeface="Avenir Black" charset="0"/>
                <a:ea typeface="Avenir Black" charset="0"/>
                <a:cs typeface="Avenir Black" charset="0"/>
              </a:defRPr>
            </a:lvl1pPr>
            <a:lvl2pPr marL="457200" indent="0" algn="r">
              <a:buNone/>
              <a:defRPr sz="1200">
                <a:solidFill>
                  <a:srgbClr val="FFFFFF"/>
                </a:solidFill>
              </a:defRPr>
            </a:lvl2pPr>
            <a:lvl3pPr marL="914400" indent="0" algn="r">
              <a:buNone/>
              <a:defRPr sz="1200">
                <a:solidFill>
                  <a:srgbClr val="FFFFFF"/>
                </a:solidFill>
              </a:defRPr>
            </a:lvl3pPr>
            <a:lvl4pPr marL="1371600" indent="0" algn="r">
              <a:buNone/>
              <a:defRPr sz="1200">
                <a:solidFill>
                  <a:srgbClr val="FFFFFF"/>
                </a:solidFill>
              </a:defRPr>
            </a:lvl4pPr>
            <a:lvl5pPr marL="1828800" indent="0" algn="r">
              <a:buNone/>
              <a:defRPr sz="1200">
                <a:solidFill>
                  <a:srgbClr val="FFFFFF"/>
                </a:solidFill>
              </a:defRPr>
            </a:lvl5pPr>
          </a:lstStyle>
          <a:p>
            <a:pPr lvl="0"/>
            <a:r>
              <a:rPr lang="en-US" dirty="0"/>
              <a:t>TITLE, DATE, OR PERSON’S NAME </a:t>
            </a:r>
          </a:p>
        </p:txBody>
      </p:sp>
      <p:sp>
        <p:nvSpPr>
          <p:cNvPr id="6" name="Rectangle 5"/>
          <p:cNvSpPr/>
          <p:nvPr userDrawn="1"/>
        </p:nvSpPr>
        <p:spPr>
          <a:xfrm>
            <a:off x="0" y="-12568"/>
            <a:ext cx="9144000" cy="6870567"/>
          </a:xfrm>
          <a:prstGeom prst="rect">
            <a:avLst/>
          </a:prstGeom>
          <a:solidFill>
            <a:srgbClr val="06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95134"/>
              </a:solidFill>
              <a:latin typeface="Avenir Book" charset="0"/>
              <a:ea typeface="Avenir Book" charset="0"/>
              <a:cs typeface="Avenir Book" charset="0"/>
            </a:endParaRPr>
          </a:p>
        </p:txBody>
      </p:sp>
    </p:spTree>
    <p:extLst>
      <p:ext uri="{BB962C8B-B14F-4D97-AF65-F5344CB8AC3E}">
        <p14:creationId xmlns:p14="http://schemas.microsoft.com/office/powerpoint/2010/main" val="93048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file://localhost/Users/annaarsenault/Desktop/Screen%20Shot%202016-02-24%20at%201.51.44%20PM.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February 5, 2020</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Making Data Informative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41248"/>
            <a:ext cx="5577840" cy="604411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8845" y="3467100"/>
            <a:ext cx="4376740" cy="3063718"/>
          </a:xfrm>
          <a:prstGeom prst="rect">
            <a:avLst/>
          </a:prstGeom>
        </p:spPr>
      </p:pic>
    </p:spTree>
    <p:extLst>
      <p:ext uri="{BB962C8B-B14F-4D97-AF65-F5344CB8AC3E}">
        <p14:creationId xmlns:p14="http://schemas.microsoft.com/office/powerpoint/2010/main" val="127065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8643" y="5163430"/>
            <a:ext cx="7898575" cy="1285875"/>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698" y="1250731"/>
            <a:ext cx="7853520" cy="3709889"/>
          </a:xfrm>
          <a:prstGeom prst="rect">
            <a:avLst/>
          </a:prstGeom>
        </p:spPr>
      </p:pic>
    </p:spTree>
    <p:extLst>
      <p:ext uri="{BB962C8B-B14F-4D97-AF65-F5344CB8AC3E}">
        <p14:creationId xmlns:p14="http://schemas.microsoft.com/office/powerpoint/2010/main" val="27513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31595" y="5163220"/>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Professional Development </a:t>
            </a:r>
          </a:p>
          <a:p>
            <a:pPr algn="r"/>
            <a:r>
              <a:rPr lang="en-US" sz="1500" b="0" i="1" dirty="0">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Professional Development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145" y="1292773"/>
            <a:ext cx="7891025" cy="3671908"/>
          </a:xfrm>
          <a:prstGeom prst="rect">
            <a:avLst/>
          </a:prstGeom>
        </p:spPr>
      </p:pic>
    </p:spTree>
    <p:extLst>
      <p:ext uri="{BB962C8B-B14F-4D97-AF65-F5344CB8AC3E}">
        <p14:creationId xmlns:p14="http://schemas.microsoft.com/office/powerpoint/2010/main" val="112375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705507" y="5169611"/>
            <a:ext cx="7898575" cy="900113"/>
          </a:xfrm>
        </p:spPr>
        <p:txBody>
          <a:bodyPr/>
          <a:lstStyle/>
          <a:p>
            <a:pPr algn="r"/>
            <a:r>
              <a:rPr lang="en-US" sz="1500" b="0" i="1" dirty="0">
                <a:solidFill>
                  <a:schemeClr val="bg1"/>
                </a:solidFill>
                <a:latin typeface="Avenir Book Oblique" charset="0"/>
                <a:ea typeface="Avenir Book Oblique" charset="0"/>
                <a:cs typeface="Avenir Book Oblique" charset="0"/>
              </a:rPr>
              <a:t>Student Use of 4Cs</a:t>
            </a:r>
          </a:p>
          <a:p>
            <a:pPr algn="r"/>
            <a:r>
              <a:rPr lang="en-US" sz="1500" b="0" i="1" dirty="0">
                <a:solidFill>
                  <a:schemeClr val="bg1"/>
                </a:solidFill>
                <a:latin typeface="Avenir Book Oblique" charset="0"/>
                <a:ea typeface="Avenir Book Oblique" charset="0"/>
                <a:cs typeface="Avenir Book Oblique" charset="0"/>
              </a:rPr>
              <a:t>Jessamine County vs. KY state in 2013 </a:t>
            </a:r>
          </a:p>
          <a:p>
            <a:pPr algn="r"/>
            <a:endParaRPr lang="en-US" sz="1500" b="0" i="1" dirty="0">
              <a:solidFill>
                <a:schemeClr val="bg1"/>
              </a:solidFill>
              <a:latin typeface="Avenir Book Oblique" charset="0"/>
              <a:ea typeface="Avenir Book Oblique" charset="0"/>
              <a:cs typeface="Avenir Book Oblique" charset="0"/>
            </a:endParaRPr>
          </a:p>
        </p:txBody>
      </p:sp>
      <p:sp>
        <p:nvSpPr>
          <p:cNvPr id="4" name="Title 3"/>
          <p:cNvSpPr>
            <a:spLocks noGrp="1"/>
          </p:cNvSpPr>
          <p:nvPr>
            <p:ph type="title"/>
          </p:nvPr>
        </p:nvSpPr>
        <p:spPr/>
        <p:txBody>
          <a:bodyPr/>
          <a:lstStyle/>
          <a:p>
            <a:r>
              <a:rPr lang="en-US" dirty="0"/>
              <a:t>Student Use of 4Cs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269124"/>
            <a:ext cx="8051800" cy="3657600"/>
          </a:xfrm>
          <a:prstGeom prst="rect">
            <a:avLst/>
          </a:prstGeom>
        </p:spPr>
      </p:pic>
    </p:spTree>
    <p:extLst>
      <p:ext uri="{BB962C8B-B14F-4D97-AF65-F5344CB8AC3E}">
        <p14:creationId xmlns:p14="http://schemas.microsoft.com/office/powerpoint/2010/main" val="398762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Student Use of 4Cs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282" y="1331119"/>
            <a:ext cx="8096427" cy="3810083"/>
          </a:xfrm>
          <a:prstGeom prst="rect">
            <a:avLst/>
          </a:prstGeom>
        </p:spPr>
      </p:pic>
      <p:sp>
        <p:nvSpPr>
          <p:cNvPr id="5" name="Text Placeholder 2"/>
          <p:cNvSpPr txBox="1">
            <a:spLocks/>
          </p:cNvSpPr>
          <p:nvPr/>
        </p:nvSpPr>
        <p:spPr>
          <a:xfrm>
            <a:off x="705507" y="5316756"/>
            <a:ext cx="7898575" cy="900113"/>
          </a:xfrm>
          <a:prstGeom prst="rect">
            <a:avLst/>
          </a:prstGeom>
        </p:spPr>
        <p:txBody>
          <a:bodyPr/>
          <a:lstStyle>
            <a:lvl1pPr marL="0" indent="0" algn="l" defTabSz="457200" rtl="0" eaLnBrk="1" latinLnBrk="0" hangingPunct="1">
              <a:spcBef>
                <a:spcPct val="20000"/>
              </a:spcBef>
              <a:buFont typeface="Arial"/>
              <a:buNone/>
              <a:defRPr sz="2000" b="1" i="0" kern="1200" baseline="0">
                <a:solidFill>
                  <a:srgbClr val="1FB4D3"/>
                </a:solidFill>
                <a:latin typeface="Avenir Black" charset="0"/>
                <a:ea typeface="Avenir Black" charset="0"/>
                <a:cs typeface="Avenir Black" charset="0"/>
              </a:defRPr>
            </a:lvl1pPr>
            <a:lvl2pPr marL="457200" indent="0" algn="l" defTabSz="457200" rtl="0" eaLnBrk="1" latinLnBrk="0" hangingPunct="1">
              <a:spcBef>
                <a:spcPct val="20000"/>
              </a:spcBef>
              <a:buFont typeface="Arial"/>
              <a:buNone/>
              <a:defRPr sz="1800" b="1" i="0" kern="1200" baseline="0">
                <a:solidFill>
                  <a:schemeClr val="bg1"/>
                </a:solidFill>
                <a:latin typeface="Avenir Book" charset="0"/>
                <a:ea typeface="Avenir Book" charset="0"/>
                <a:cs typeface="Avenir Book" charset="0"/>
              </a:defRPr>
            </a:lvl2pPr>
            <a:lvl3pPr marL="914400" indent="0" algn="l" defTabSz="457200" rtl="0" eaLnBrk="1" latinLnBrk="0" hangingPunct="1">
              <a:spcBef>
                <a:spcPct val="20000"/>
              </a:spcBef>
              <a:buFont typeface="Arial"/>
              <a:buNone/>
              <a:defRPr sz="1800" kern="1200">
                <a:solidFill>
                  <a:schemeClr val="bg1"/>
                </a:solidFill>
                <a:latin typeface="Avenir Book" charset="0"/>
                <a:ea typeface="Avenir Book" charset="0"/>
                <a:cs typeface="Avenir Book" charset="0"/>
              </a:defRPr>
            </a:lvl3pPr>
            <a:lvl4pPr marL="1371600" indent="0" algn="l" defTabSz="457200" rtl="0" eaLnBrk="1" latinLnBrk="0" hangingPunct="1">
              <a:spcBef>
                <a:spcPct val="20000"/>
              </a:spcBef>
              <a:buFont typeface="Arial"/>
              <a:buNone/>
              <a:defRPr sz="1400" kern="1200">
                <a:solidFill>
                  <a:schemeClr val="bg1"/>
                </a:solidFill>
                <a:latin typeface="Avenir Book" charset="0"/>
                <a:ea typeface="Avenir Book" charset="0"/>
                <a:cs typeface="Avenir Book" charset="0"/>
              </a:defRPr>
            </a:lvl4pPr>
            <a:lvl5pPr marL="1828800" indent="0" algn="l" defTabSz="457200" rtl="0" eaLnBrk="1" latinLnBrk="0" hangingPunct="1">
              <a:spcBef>
                <a:spcPct val="20000"/>
              </a:spcBef>
              <a:buFont typeface="Arial"/>
              <a:buNone/>
              <a:defRPr sz="1400" i="1" kern="1200" baseline="0">
                <a:solidFill>
                  <a:schemeClr val="bg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500" b="0" i="1">
                <a:solidFill>
                  <a:schemeClr val="bg1"/>
                </a:solidFill>
                <a:latin typeface="Avenir Book Oblique" charset="0"/>
                <a:ea typeface="Avenir Book Oblique" charset="0"/>
                <a:cs typeface="Avenir Book Oblique" charset="0"/>
              </a:rPr>
              <a:t>Student Use of 4Cs</a:t>
            </a:r>
          </a:p>
          <a:p>
            <a:pPr algn="r"/>
            <a:r>
              <a:rPr lang="en-US" sz="1500" b="0" i="1">
                <a:solidFill>
                  <a:schemeClr val="bg1"/>
                </a:solidFill>
                <a:latin typeface="Avenir Book Oblique" charset="0"/>
                <a:ea typeface="Avenir Book Oblique" charset="0"/>
                <a:cs typeface="Avenir Book Oblique" charset="0"/>
              </a:rPr>
              <a:t>Jessamine County vs. KY state in 2016 </a:t>
            </a:r>
          </a:p>
          <a:p>
            <a:pPr algn="r"/>
            <a:endParaRPr lang="en-US" sz="1500" b="0" i="1" dirty="0">
              <a:solidFill>
                <a:schemeClr val="bg1"/>
              </a:solidFill>
              <a:latin typeface="Avenir Book Oblique" charset="0"/>
              <a:ea typeface="Avenir Book Oblique" charset="0"/>
              <a:cs typeface="Avenir Book Oblique" charset="0"/>
            </a:endParaRPr>
          </a:p>
        </p:txBody>
      </p:sp>
    </p:spTree>
    <p:extLst>
      <p:ext uri="{BB962C8B-B14F-4D97-AF65-F5344CB8AC3E}">
        <p14:creationId xmlns:p14="http://schemas.microsoft.com/office/powerpoint/2010/main" val="3889184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35000"/>
            <a:extLst>
              <a:ext uri="{28A0092B-C50C-407E-A947-70E740481C1C}">
                <a14:useLocalDpi xmlns:a14="http://schemas.microsoft.com/office/drawing/2010/main"/>
              </a:ext>
            </a:extLst>
          </a:blip>
          <a:srcRect/>
          <a:stretch/>
        </p:blipFill>
        <p:spPr>
          <a:xfrm>
            <a:off x="0" y="813817"/>
            <a:ext cx="9144000" cy="6044184"/>
          </a:xfrm>
          <a:prstGeom prst="rect">
            <a:avLst/>
          </a:prstGeom>
        </p:spPr>
      </p:pic>
      <p:sp>
        <p:nvSpPr>
          <p:cNvPr id="3" name="Text Placeholder 2"/>
          <p:cNvSpPr>
            <a:spLocks noGrp="1"/>
          </p:cNvSpPr>
          <p:nvPr>
            <p:ph type="body" sz="quarter" idx="12"/>
          </p:nvPr>
        </p:nvSpPr>
        <p:spPr>
          <a:xfrm>
            <a:off x="672974" y="4579112"/>
            <a:ext cx="6623938" cy="4706938"/>
          </a:xfrm>
        </p:spPr>
        <p:txBody>
          <a:bodyPr/>
          <a:lstStyle/>
          <a:p>
            <a:r>
              <a:rPr lang="en-US" sz="3300" dirty="0">
                <a:solidFill>
                  <a:schemeClr val="bg1"/>
                </a:solidFill>
              </a:rPr>
              <a:t>How do I ensure that all students are on positive trajectories to graduate?</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193659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54" y="0"/>
            <a:ext cx="8816546" cy="856911"/>
          </a:xfrm>
        </p:spPr>
        <p:txBody>
          <a:bodyPr/>
          <a:lstStyle/>
          <a:p>
            <a:r>
              <a:rPr lang="en-US" dirty="0"/>
              <a:t>Evolution of Early Warning Systems</a:t>
            </a:r>
          </a:p>
        </p:txBody>
      </p:sp>
      <p:graphicFrame>
        <p:nvGraphicFramePr>
          <p:cNvPr id="3" name="Table 2"/>
          <p:cNvGraphicFramePr>
            <a:graphicFrameLocks noGrp="1"/>
          </p:cNvGraphicFramePr>
          <p:nvPr>
            <p:extLst>
              <p:ext uri="{D42A27DB-BD31-4B8C-83A1-F6EECF244321}">
                <p14:modId xmlns:p14="http://schemas.microsoft.com/office/powerpoint/2010/main" val="1397010993"/>
              </p:ext>
            </p:extLst>
          </p:nvPr>
        </p:nvGraphicFramePr>
        <p:xfrm>
          <a:off x="390907" y="1614729"/>
          <a:ext cx="8460485" cy="4199125"/>
        </p:xfrm>
        <a:graphic>
          <a:graphicData uri="http://schemas.openxmlformats.org/drawingml/2006/table">
            <a:tbl>
              <a:tblPr firstRow="1" bandRow="1">
                <a:tableStyleId>{5C22544A-7EE6-4342-B048-85BDC9FD1C3A}</a:tableStyleId>
              </a:tblPr>
              <a:tblGrid>
                <a:gridCol w="2974423">
                  <a:extLst>
                    <a:ext uri="{9D8B030D-6E8A-4147-A177-3AD203B41FA5}">
                      <a16:colId xmlns:a16="http://schemas.microsoft.com/office/drawing/2014/main" val="20000"/>
                    </a:ext>
                  </a:extLst>
                </a:gridCol>
                <a:gridCol w="1121112">
                  <a:extLst>
                    <a:ext uri="{9D8B030D-6E8A-4147-A177-3AD203B41FA5}">
                      <a16:colId xmlns:a16="http://schemas.microsoft.com/office/drawing/2014/main" val="20001"/>
                    </a:ext>
                  </a:extLst>
                </a:gridCol>
                <a:gridCol w="4364950">
                  <a:extLst>
                    <a:ext uri="{9D8B030D-6E8A-4147-A177-3AD203B41FA5}">
                      <a16:colId xmlns:a16="http://schemas.microsoft.com/office/drawing/2014/main" val="20002"/>
                    </a:ext>
                  </a:extLst>
                </a:gridCol>
              </a:tblGrid>
              <a:tr h="525780">
                <a:tc>
                  <a:txBody>
                    <a:bodyPr/>
                    <a:lstStyle/>
                    <a:p>
                      <a:pPr algn="l">
                        <a:lnSpc>
                          <a:spcPct val="100000"/>
                        </a:lnSpc>
                      </a:pPr>
                      <a:r>
                        <a:rPr lang="en-US" sz="1500" spc="225" dirty="0">
                          <a:solidFill>
                            <a:srgbClr val="19C1DC"/>
                          </a:solidFill>
                          <a:latin typeface="Avenir Black" charset="0"/>
                          <a:ea typeface="Avenir Black" charset="0"/>
                          <a:cs typeface="Avenir Black" charset="0"/>
                        </a:rPr>
                        <a:t>FIRST GENERATION</a:t>
                      </a:r>
                    </a:p>
                    <a:p>
                      <a:pPr algn="l">
                        <a:lnSpc>
                          <a:spcPct val="100000"/>
                        </a:lnSpc>
                      </a:pPr>
                      <a:r>
                        <a:rPr lang="en-US" sz="1500" dirty="0">
                          <a:solidFill>
                            <a:srgbClr val="19C1DC"/>
                          </a:solidFill>
                          <a:latin typeface="Avenir Book" charset="0"/>
                          <a:ea typeface="Avenir Book" charset="0"/>
                          <a:cs typeface="Avenir Book" charset="0"/>
                        </a:rPr>
                        <a:t>Threshold Model</a:t>
                      </a:r>
                    </a:p>
                    <a:p>
                      <a:pPr algn="l">
                        <a:lnSpc>
                          <a:spcPct val="100000"/>
                        </a:lnSpc>
                      </a:pPr>
                      <a:endParaRPr lang="en-US" sz="1500" dirty="0">
                        <a:solidFill>
                          <a:srgbClr val="19C1DC"/>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500" spc="225" dirty="0">
                          <a:solidFill>
                            <a:srgbClr val="19C1DC"/>
                          </a:solidFill>
                          <a:latin typeface="Avenir Black" charset="0"/>
                          <a:ea typeface="Avenir Black" charset="0"/>
                          <a:cs typeface="Avenir Black" charset="0"/>
                        </a:rPr>
                        <a:t>NEXT GENERATION</a:t>
                      </a:r>
                    </a:p>
                    <a:p>
                      <a:pPr algn="l"/>
                      <a:r>
                        <a:rPr lang="en-US" sz="1500" dirty="0">
                          <a:solidFill>
                            <a:srgbClr val="19C1DC"/>
                          </a:solidFill>
                          <a:latin typeface="Avenir Book" charset="0"/>
                          <a:ea typeface="Avenir Book" charset="0"/>
                          <a:cs typeface="Avenir Book" charset="0"/>
                        </a:rPr>
                        <a:t>Predictive Analytics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1246">
                <a:tc>
                  <a:txBody>
                    <a:bodyPr/>
                    <a:lstStyle/>
                    <a:p>
                      <a:r>
                        <a:rPr lang="en-US" dirty="0">
                          <a:solidFill>
                            <a:schemeClr val="tx1"/>
                          </a:solidFill>
                        </a:rPr>
                        <a:t>Intuitive (</a:t>
                      </a:r>
                      <a:r>
                        <a:rPr lang="en-US" dirty="0" err="1">
                          <a:solidFill>
                            <a:schemeClr val="tx1"/>
                          </a:solidFill>
                        </a:rPr>
                        <a:t>Balfanz</a:t>
                      </a:r>
                      <a:r>
                        <a:rPr lang="en-US" baseline="0" dirty="0">
                          <a:solidFill>
                            <a:schemeClr val="tx1"/>
                          </a:solidFill>
                        </a:rPr>
                        <a:t> Model)</a:t>
                      </a:r>
                      <a:endParaRPr lang="en-US"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Research-based (Mazin)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Systematic, consistent criteria</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Customized, flexible criteria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Dichotomous yes/no</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Draws upon multiple dynamic data points </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Later identification- higher grades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a:rPr>
                        <a:t>Early identification- </a:t>
                      </a:r>
                      <a:r>
                        <a:rPr lang="en-US" sz="1500" dirty="0">
                          <a:solidFill>
                            <a:schemeClr val="tx1"/>
                          </a:solidFill>
                          <a:latin typeface="Avenir Book" charset="0"/>
                          <a:ea typeface="Avenir Book" charset="0"/>
                          <a:cs typeface="Avenir Book" charset="0"/>
                          <a:sym typeface="Helvetica Light"/>
                        </a:rPr>
                        <a:t>middle &amp; elementary grades</a:t>
                      </a:r>
                    </a:p>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Few risk indicators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4" indent="0">
                        <a:lnSpc>
                          <a:spcPct val="100000"/>
                        </a:lnSpc>
                        <a:buFontTx/>
                        <a:buNone/>
                      </a:pPr>
                      <a:r>
                        <a:rPr lang="en-US" sz="1500" dirty="0">
                          <a:solidFill>
                            <a:schemeClr val="tx1"/>
                          </a:solidFill>
                          <a:latin typeface="Avenir Book" charset="0"/>
                          <a:ea typeface="Avenir Book" charset="0"/>
                          <a:cs typeface="Avenir Book" charset="0"/>
                          <a:sym typeface="Helvetica Light"/>
                        </a:rPr>
                        <a:t>Many</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risk indicators based</a:t>
                      </a:r>
                      <a:r>
                        <a:rPr lang="en-US" sz="1500" baseline="0" dirty="0">
                          <a:solidFill>
                            <a:schemeClr val="tx1"/>
                          </a:solidFill>
                          <a:latin typeface="Avenir Book" charset="0"/>
                          <a:ea typeface="Avenir Book" charset="0"/>
                          <a:cs typeface="Avenir Book" charset="0"/>
                          <a:sym typeface="Helvetica Light"/>
                        </a:rPr>
                        <a:t> </a:t>
                      </a:r>
                      <a:r>
                        <a:rPr lang="en-US" sz="1500" dirty="0">
                          <a:solidFill>
                            <a:schemeClr val="tx1"/>
                          </a:solidFill>
                          <a:latin typeface="Avenir Book" charset="0"/>
                          <a:ea typeface="Avenir Book" charset="0"/>
                          <a:cs typeface="Avenir Book" charset="0"/>
                          <a:sym typeface="Helvetica Light"/>
                        </a:rPr>
                        <a:t>on historical data &amp; grade level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5780">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Static one-size-fits-all </a:t>
                      </a:r>
                    </a:p>
                    <a:p>
                      <a:pPr>
                        <a:lnSpc>
                          <a:spcPct val="100000"/>
                        </a:lnSpc>
                        <a:buFontTx/>
                        <a:buNone/>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4"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sym typeface="Helvetica Light"/>
                        </a:rPr>
                        <a:t>Real-time district data</a:t>
                      </a: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445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Avenir Book" charset="0"/>
                          <a:ea typeface="Avenir Book" charset="0"/>
                          <a:cs typeface="Avenir Book" charset="0"/>
                        </a:rPr>
                        <a:t>Limited accuracy- false</a:t>
                      </a:r>
                      <a:r>
                        <a:rPr lang="en-US" sz="1500" baseline="0" dirty="0">
                          <a:solidFill>
                            <a:schemeClr val="tx1"/>
                          </a:solidFill>
                          <a:latin typeface="Avenir Book" charset="0"/>
                          <a:ea typeface="Avenir Book" charset="0"/>
                          <a:cs typeface="Avenir Book" charset="0"/>
                        </a:rPr>
                        <a:t> positives</a:t>
                      </a:r>
                      <a:endParaRPr lang="en-US" sz="1500" dirty="0">
                        <a:solidFill>
                          <a:schemeClr val="tx1"/>
                        </a:solidFill>
                        <a:latin typeface="Avenir Book" charset="0"/>
                        <a:ea typeface="Avenir Book" charset="0"/>
                        <a:cs typeface="Avenir Book"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5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0000"/>
                        </a:lnSpc>
                        <a:buClr>
                          <a:schemeClr val="bg1"/>
                        </a:buClr>
                        <a:buFontTx/>
                        <a:buNone/>
                      </a:pPr>
                      <a:r>
                        <a:rPr lang="en-US" sz="1500" dirty="0">
                          <a:solidFill>
                            <a:schemeClr val="tx1"/>
                          </a:solidFill>
                          <a:latin typeface="Avenir Book" charset="0"/>
                          <a:ea typeface="Avenir Book" charset="0"/>
                          <a:cs typeface="Avenir Book" charset="0"/>
                        </a:rPr>
                        <a:t>Research-based (Balfanz)</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pSp>
        <p:nvGrpSpPr>
          <p:cNvPr id="4" name="Group 3"/>
          <p:cNvGrpSpPr/>
          <p:nvPr/>
        </p:nvGrpSpPr>
        <p:grpSpPr>
          <a:xfrm>
            <a:off x="3717036" y="2512314"/>
            <a:ext cx="576072" cy="3211830"/>
            <a:chOff x="3552444" y="2201418"/>
            <a:chExt cx="576072" cy="3211830"/>
          </a:xfrm>
        </p:grpSpPr>
        <p:sp>
          <p:nvSpPr>
            <p:cNvPr id="5" name="Right Arrow 4"/>
            <p:cNvSpPr/>
            <p:nvPr/>
          </p:nvSpPr>
          <p:spPr>
            <a:xfrm>
              <a:off x="3552444" y="2201418"/>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6" name="Right Arrow 5"/>
            <p:cNvSpPr/>
            <p:nvPr/>
          </p:nvSpPr>
          <p:spPr>
            <a:xfrm>
              <a:off x="3552444" y="3120390"/>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7" name="Right Arrow 6"/>
            <p:cNvSpPr/>
            <p:nvPr/>
          </p:nvSpPr>
          <p:spPr>
            <a:xfrm>
              <a:off x="3552444" y="366674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8" name="Right Arrow 7"/>
            <p:cNvSpPr/>
            <p:nvPr/>
          </p:nvSpPr>
          <p:spPr>
            <a:xfrm>
              <a:off x="3552444" y="416966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9" name="Right Arrow 8"/>
            <p:cNvSpPr/>
            <p:nvPr/>
          </p:nvSpPr>
          <p:spPr>
            <a:xfrm>
              <a:off x="3552444" y="472973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0" name="Right Arrow 9"/>
            <p:cNvSpPr/>
            <p:nvPr/>
          </p:nvSpPr>
          <p:spPr>
            <a:xfrm>
              <a:off x="3552444" y="5289804"/>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1" name="Right Arrow 10"/>
            <p:cNvSpPr/>
            <p:nvPr/>
          </p:nvSpPr>
          <p:spPr>
            <a:xfrm>
              <a:off x="3552444" y="2612315"/>
              <a:ext cx="576072" cy="123444"/>
            </a:xfrm>
            <a:prstGeom prst="rightArrow">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grpSp>
    </p:spTree>
    <p:extLst>
      <p:ext uri="{BB962C8B-B14F-4D97-AF65-F5344CB8AC3E}">
        <p14:creationId xmlns:p14="http://schemas.microsoft.com/office/powerpoint/2010/main" val="122004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646331"/>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4134144784"/>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Check-list</a:t>
                      </a:r>
                      <a:endParaRPr sz="1100" b="1" dirty="0">
                        <a:solidFill>
                          <a:srgbClr val="FFFFFF"/>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415498"/>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457200">
              <a:defRPr>
                <a:solidFill>
                  <a:srgbClr val="000000"/>
                </a:solidFill>
              </a:defRPr>
            </a:pPr>
            <a:br>
              <a:rPr lang="en-US" sz="1050" b="1" dirty="0">
                <a:solidFill>
                  <a:prstClr val="white"/>
                </a:solidFill>
                <a:latin typeface="Avenir Book" charset="0"/>
                <a:ea typeface="Avenir Book" charset="0"/>
                <a:cs typeface="Avenir Book" charset="0"/>
              </a:rPr>
            </a:br>
            <a:endParaRPr sz="1050" b="1" dirty="0">
              <a:solidFill>
                <a:prstClr val="white"/>
              </a:solidFill>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2" name="Rectangle 1"/>
          <p:cNvSpPr/>
          <p:nvPr/>
        </p:nvSpPr>
        <p:spPr>
          <a:xfrm>
            <a:off x="6321973" y="993228"/>
            <a:ext cx="2806262"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63578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415498"/>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endParaRPr sz="1500" dirty="0">
              <a:latin typeface="Avenir Book" charset="0"/>
              <a:ea typeface="Avenir Book" charset="0"/>
              <a:cs typeface="Avenir Book" charset="0"/>
            </a:endParaRPr>
          </a:p>
        </p:txBody>
      </p:sp>
      <p:graphicFrame>
        <p:nvGraphicFramePr>
          <p:cNvPr id="152" name="Table 152"/>
          <p:cNvGraphicFramePr/>
          <p:nvPr>
            <p:extLst>
              <p:ext uri="{D42A27DB-BD31-4B8C-83A1-F6EECF244321}">
                <p14:modId xmlns:p14="http://schemas.microsoft.com/office/powerpoint/2010/main" val="2049538016"/>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
        <p:nvSpPr>
          <p:cNvPr id="7" name="Rectangle 6"/>
          <p:cNvSpPr/>
          <p:nvPr/>
        </p:nvSpPr>
        <p:spPr>
          <a:xfrm>
            <a:off x="7126015" y="1063188"/>
            <a:ext cx="2017985" cy="5360275"/>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284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2769" y="3131086"/>
            <a:ext cx="2122829" cy="900246"/>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ctr" defTabSz="457200">
              <a:defRPr>
                <a:solidFill>
                  <a:srgbClr val="000000"/>
                </a:solidFill>
              </a:defRPr>
            </a:pPr>
            <a:r>
              <a:rPr sz="1050" b="1" dirty="0">
                <a:latin typeface="Avenir Book" charset="0"/>
                <a:ea typeface="Avenir Book" charset="0"/>
                <a:cs typeface="Avenir Book" charset="0"/>
              </a:rPr>
              <a:t>Jack</a:t>
            </a:r>
            <a:br>
              <a:rPr sz="1050" dirty="0">
                <a:latin typeface="Avenir Book" charset="0"/>
                <a:ea typeface="Avenir Book" charset="0"/>
                <a:cs typeface="Avenir Book" charset="0"/>
              </a:rPr>
            </a:br>
            <a:r>
              <a:rPr lang="en-US" sz="1050" b="1" dirty="0">
                <a:latin typeface="Avenir Book" charset="0"/>
                <a:ea typeface="Avenir Book" charset="0"/>
                <a:cs typeface="Avenir Book" charset="0"/>
              </a:rPr>
              <a:t>5</a:t>
            </a:r>
            <a:r>
              <a:rPr sz="1050" b="1" baseline="28666" dirty="0">
                <a:latin typeface="Avenir Book" charset="0"/>
                <a:ea typeface="Avenir Book" charset="0"/>
                <a:cs typeface="Avenir Book" charset="0"/>
              </a:rPr>
              <a:t>th</a:t>
            </a:r>
            <a:r>
              <a:rPr sz="1050" b="1" dirty="0">
                <a:latin typeface="Avenir Book" charset="0"/>
                <a:ea typeface="Avenir Book" charset="0"/>
                <a:cs typeface="Avenir Book" charset="0"/>
              </a:rPr>
              <a:t> Grader</a:t>
            </a:r>
            <a:br>
              <a:rPr lang="en-US" sz="1050" b="1" dirty="0">
                <a:latin typeface="Avenir Book" charset="0"/>
                <a:ea typeface="Avenir Book" charset="0"/>
                <a:cs typeface="Avenir Book" charset="0"/>
              </a:rPr>
            </a:br>
            <a:endParaRPr sz="1500" dirty="0">
              <a:latin typeface="Avenir Book" charset="0"/>
              <a:ea typeface="Avenir Book" charset="0"/>
              <a:cs typeface="Avenir Book" charset="0"/>
            </a:endParaRPr>
          </a:p>
          <a:p>
            <a:pPr algn="ctr" defTabSz="457200">
              <a:defRPr>
                <a:solidFill>
                  <a:srgbClr val="000000"/>
                </a:solidFill>
              </a:defRPr>
            </a:pPr>
            <a:r>
              <a:rPr sz="1650" b="1" dirty="0">
                <a:solidFill>
                  <a:srgbClr val="F37090"/>
                </a:solidFill>
                <a:latin typeface="Avenir Heavy" charset="0"/>
                <a:ea typeface="Avenir Heavy" charset="0"/>
                <a:cs typeface="Avenir Heavy" charset="0"/>
              </a:rPr>
              <a:t>Overall Risk is High</a:t>
            </a:r>
          </a:p>
        </p:txBody>
      </p:sp>
      <p:graphicFrame>
        <p:nvGraphicFramePr>
          <p:cNvPr id="152" name="Table 152"/>
          <p:cNvGraphicFramePr/>
          <p:nvPr>
            <p:extLst>
              <p:ext uri="{D42A27DB-BD31-4B8C-83A1-F6EECF244321}">
                <p14:modId xmlns:p14="http://schemas.microsoft.com/office/powerpoint/2010/main" val="3881734291"/>
              </p:ext>
            </p:extLst>
          </p:nvPr>
        </p:nvGraphicFramePr>
        <p:xfrm>
          <a:off x="3068364" y="1485902"/>
          <a:ext cx="6075636" cy="4514848"/>
        </p:xfrm>
        <a:graphic>
          <a:graphicData uri="http://schemas.openxmlformats.org/drawingml/2006/table">
            <a:tbl>
              <a:tblPr firstCol="1"/>
              <a:tblGrid>
                <a:gridCol w="2309366">
                  <a:extLst>
                    <a:ext uri="{9D8B030D-6E8A-4147-A177-3AD203B41FA5}">
                      <a16:colId xmlns:a16="http://schemas.microsoft.com/office/drawing/2014/main" val="20000"/>
                    </a:ext>
                  </a:extLst>
                </a:gridCol>
                <a:gridCol w="941567">
                  <a:extLst>
                    <a:ext uri="{9D8B030D-6E8A-4147-A177-3AD203B41FA5}">
                      <a16:colId xmlns:a16="http://schemas.microsoft.com/office/drawing/2014/main" val="20001"/>
                    </a:ext>
                  </a:extLst>
                </a:gridCol>
                <a:gridCol w="810231">
                  <a:extLst>
                    <a:ext uri="{9D8B030D-6E8A-4147-A177-3AD203B41FA5}">
                      <a16:colId xmlns:a16="http://schemas.microsoft.com/office/drawing/2014/main" val="20002"/>
                    </a:ext>
                  </a:extLst>
                </a:gridCol>
                <a:gridCol w="1034816">
                  <a:extLst>
                    <a:ext uri="{9D8B030D-6E8A-4147-A177-3AD203B41FA5}">
                      <a16:colId xmlns:a16="http://schemas.microsoft.com/office/drawing/2014/main" val="20003"/>
                    </a:ext>
                  </a:extLst>
                </a:gridCol>
                <a:gridCol w="979656">
                  <a:extLst>
                    <a:ext uri="{9D8B030D-6E8A-4147-A177-3AD203B41FA5}">
                      <a16:colId xmlns:a16="http://schemas.microsoft.com/office/drawing/2014/main" val="20004"/>
                    </a:ext>
                  </a:extLst>
                </a:gridCol>
              </a:tblGrid>
              <a:tr h="272197">
                <a:tc rowSpan="2">
                  <a:txBody>
                    <a:bodyPr/>
                    <a:lstStyle/>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Indicators </a:t>
                      </a:r>
                    </a:p>
                    <a:p>
                      <a:pPr lvl="0" algn="ctr" defTabSz="457200">
                        <a:defRPr>
                          <a:solidFill>
                            <a:srgbClr val="000000"/>
                          </a:solidFill>
                        </a:defRPr>
                      </a:pPr>
                      <a:r>
                        <a:rPr sz="1100" b="1" dirty="0">
                          <a:solidFill>
                            <a:schemeClr val="tx1"/>
                          </a:solidFill>
                          <a:latin typeface="Avenir Book" charset="0"/>
                          <a:ea typeface="Avenir Book" charset="0"/>
                          <a:cs typeface="Avenir Book" charset="0"/>
                          <a:sym typeface="Helvetica Neue"/>
                        </a:rPr>
                        <a:t>(Timeframe is Prior 12 months)</a:t>
                      </a:r>
                    </a:p>
                  </a:txBody>
                  <a:tcPr marL="95250" marR="95250" marT="95250" marB="95250" anchor="ctr" horzOverflow="overflow">
                    <a:lnL w="12700">
                      <a:miter lim="400000"/>
                    </a:lnL>
                    <a:lnT w="12700">
                      <a:miter lim="400000"/>
                    </a:lnT>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Student</a:t>
                      </a:r>
                      <a:r>
                        <a:rPr lang="en-US" sz="1100" b="1" baseline="0" dirty="0">
                          <a:solidFill>
                            <a:schemeClr val="tx1"/>
                          </a:solidFill>
                          <a:latin typeface="Avenir Book" charset="0"/>
                          <a:ea typeface="Avenir Book" charset="0"/>
                          <a:cs typeface="Avenir Book" charset="0"/>
                          <a:sym typeface="Helvetica Neue"/>
                        </a:rPr>
                        <a:t> </a:t>
                      </a:r>
                      <a:r>
                        <a:rPr sz="1100" b="1" dirty="0">
                          <a:solidFill>
                            <a:schemeClr val="tx1"/>
                          </a:solidFill>
                          <a:latin typeface="Avenir Book" charset="0"/>
                          <a:ea typeface="Avenir Book" charset="0"/>
                          <a:cs typeface="Avenir Book" charset="0"/>
                          <a:sym typeface="Helvetica Neue"/>
                        </a:rPr>
                        <a:t>Data</a:t>
                      </a:r>
                    </a:p>
                  </a:txBody>
                  <a:tcPr marL="95250" marR="95250" marT="95250" marB="95250" anchor="ctr" horzOverflow="overflow">
                    <a:lnT w="12700">
                      <a:miter lim="400000"/>
                    </a:lnT>
                    <a:noFill/>
                  </a:tcPr>
                </a:tc>
                <a:tc rowSpan="2">
                  <a:txBody>
                    <a:bodyPr/>
                    <a:lstStyle/>
                    <a:p>
                      <a:pPr lvl="0" algn="ctr" defTabSz="457200">
                        <a:defRPr b="0" i="0">
                          <a:solidFill>
                            <a:srgbClr val="000000"/>
                          </a:solidFill>
                        </a:defRPr>
                      </a:pPr>
                      <a:r>
                        <a:rPr lang="en-US" sz="1100" b="1" dirty="0">
                          <a:solidFill>
                            <a:schemeClr val="tx1"/>
                          </a:solidFill>
                          <a:latin typeface="Avenir Book" charset="0"/>
                          <a:ea typeface="Avenir Book" charset="0"/>
                          <a:cs typeface="Avenir Book" charset="0"/>
                          <a:sym typeface="Helvetica Neue"/>
                        </a:rPr>
                        <a:t>Check-list</a:t>
                      </a:r>
                      <a:endParaRPr sz="1100" b="1" dirty="0">
                        <a:solidFill>
                          <a:schemeClr val="tx1"/>
                        </a:solidFill>
                        <a:latin typeface="Avenir Book" charset="0"/>
                        <a:ea typeface="Avenir Book" charset="0"/>
                        <a:cs typeface="Avenir Book" charset="0"/>
                        <a:sym typeface="Helvetica Neue"/>
                      </a:endParaRPr>
                    </a:p>
                  </a:txBody>
                  <a:tcPr marL="95250" marR="95250" marT="95250" marB="95250" anchor="ctr" horzOverflow="overflow">
                    <a:lnT w="12700">
                      <a:miter lim="400000"/>
                    </a:lnT>
                    <a:noFill/>
                  </a:tcPr>
                </a:tc>
                <a:tc gridSpan="2">
                  <a:txBody>
                    <a:bodyPr/>
                    <a:lstStyle/>
                    <a:p>
                      <a:pPr lvl="0" algn="ctr" defTabSz="457200">
                        <a:defRPr b="0" i="0">
                          <a:solidFill>
                            <a:srgbClr val="000000"/>
                          </a:solidFill>
                        </a:defRPr>
                      </a:pPr>
                      <a:r>
                        <a:rPr lang="en-US" sz="1100" b="1" dirty="0">
                          <a:solidFill>
                            <a:srgbClr val="FFFFFF"/>
                          </a:solidFill>
                          <a:latin typeface="Avenir Book" charset="0"/>
                          <a:ea typeface="Avenir Book" charset="0"/>
                          <a:cs typeface="Avenir Book" charset="0"/>
                          <a:sym typeface="Helvetica Neue"/>
                        </a:rPr>
                        <a:t>BB Predictive Analytics</a:t>
                      </a:r>
                      <a:endParaRPr sz="1100" b="1" dirty="0">
                        <a:solidFill>
                          <a:srgbClr val="FFFFFF"/>
                        </a:solidFill>
                        <a:latin typeface="Avenir Book" charset="0"/>
                        <a:ea typeface="Avenir Book" charset="0"/>
                        <a:cs typeface="Avenir Book" charset="0"/>
                        <a:sym typeface="Helvetica Neue"/>
                      </a:endParaRPr>
                    </a:p>
                  </a:txBody>
                  <a:tcPr marL="47625" marR="47625" marT="47625" marB="47625" anchor="ctr" horzOverflow="overflow">
                    <a:lnR w="12700">
                      <a:miter lim="400000"/>
                    </a:lnR>
                    <a:lnT w="12700">
                      <a:miter lim="400000"/>
                    </a:lnT>
                    <a:noFill/>
                  </a:tcPr>
                </a:tc>
                <a:tc hMerge="1">
                  <a:txBody>
                    <a:bodyPr/>
                    <a:lstStyle/>
                    <a:p>
                      <a:endParaRPr lang="en-US"/>
                    </a:p>
                  </a:txBody>
                  <a:tcPr/>
                </a:tc>
                <a:extLst>
                  <a:ext uri="{0D108BD9-81ED-4DB2-BD59-A6C34878D82A}">
                    <a16:rowId xmlns:a16="http://schemas.microsoft.com/office/drawing/2014/main" val="10000"/>
                  </a:ext>
                </a:extLst>
              </a:tr>
              <a:tr h="6087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lvl="0" algn="ctr" defTabSz="457200">
                        <a:defRPr b="0" i="0">
                          <a:solidFill>
                            <a:srgbClr val="000000"/>
                          </a:solidFill>
                        </a:defRPr>
                      </a:pPr>
                      <a:r>
                        <a:rPr sz="1100" b="1" dirty="0">
                          <a:solidFill>
                            <a:schemeClr val="bg1"/>
                          </a:solidFill>
                          <a:latin typeface="Avenir Book" charset="0"/>
                          <a:ea typeface="Avenir Book" charset="0"/>
                          <a:cs typeface="Avenir Book" charset="0"/>
                          <a:sym typeface="Helvetica Neue"/>
                        </a:rPr>
                        <a:t>Indicator </a:t>
                      </a:r>
                      <a:r>
                        <a:rPr lang="en-US" sz="1100" b="1" dirty="0">
                          <a:solidFill>
                            <a:schemeClr val="bg1"/>
                          </a:solidFill>
                          <a:latin typeface="Avenir Book" charset="0"/>
                          <a:ea typeface="Avenir Book" charset="0"/>
                          <a:cs typeface="Avenir Book" charset="0"/>
                          <a:sym typeface="Helvetica Neue"/>
                        </a:rPr>
                        <a:t>Level</a:t>
                      </a:r>
                      <a:endParaRPr sz="1100" b="1" dirty="0">
                        <a:solidFill>
                          <a:schemeClr val="bg1"/>
                        </a:solidFill>
                        <a:latin typeface="Avenir Book" charset="0"/>
                        <a:ea typeface="Avenir Book" charset="0"/>
                        <a:cs typeface="Avenir Book" charset="0"/>
                        <a:sym typeface="Helvetica Neue"/>
                      </a:endParaRPr>
                    </a:p>
                  </a:txBody>
                  <a:tcPr marL="47625" marR="47625" marT="47625" marB="47625" anchor="ctr" horzOverflow="overflow">
                    <a:solidFill>
                      <a:srgbClr val="043C42"/>
                    </a:solidFill>
                  </a:tcPr>
                </a:tc>
                <a:tc>
                  <a:txBody>
                    <a:bodyPr/>
                    <a:lstStyle/>
                    <a:p>
                      <a:pPr lvl="0" algn="ctr" defTabSz="457200">
                        <a:defRPr b="0" i="0">
                          <a:solidFill>
                            <a:srgbClr val="000000"/>
                          </a:solidFill>
                        </a:defRPr>
                      </a:pPr>
                      <a:r>
                        <a:rPr lang="en-US" sz="1100" b="1" dirty="0">
                          <a:solidFill>
                            <a:schemeClr val="bg1"/>
                          </a:solidFill>
                          <a:latin typeface="Avenir Book" charset="0"/>
                          <a:ea typeface="Avenir Book" charset="0"/>
                          <a:cs typeface="Avenir Book" charset="0"/>
                          <a:sym typeface="Helvetica Neue"/>
                        </a:rPr>
                        <a:t>Overall </a:t>
                      </a:r>
                      <a:r>
                        <a:rPr sz="1100" b="1" dirty="0">
                          <a:solidFill>
                            <a:schemeClr val="bg1"/>
                          </a:solidFill>
                          <a:latin typeface="Avenir Book" charset="0"/>
                          <a:ea typeface="Avenir Book" charset="0"/>
                          <a:cs typeface="Avenir Book" charset="0"/>
                          <a:sym typeface="Helvetica Neue"/>
                        </a:rPr>
                        <a:t>Domain Risk</a:t>
                      </a:r>
                    </a:p>
                  </a:txBody>
                  <a:tcPr marL="47625" marR="47625" marT="47625" marB="47625" anchor="ctr" horzOverflow="overflow">
                    <a:lnR w="12700">
                      <a:miter lim="400000"/>
                    </a:lnR>
                    <a:solidFill>
                      <a:srgbClr val="043C42"/>
                    </a:solidFill>
                  </a:tcPr>
                </a:tc>
                <a:extLst>
                  <a:ext uri="{0D108BD9-81ED-4DB2-BD59-A6C34878D82A}">
                    <a16:rowId xmlns:a16="http://schemas.microsoft.com/office/drawing/2014/main" val="10001"/>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Attendance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91.0%</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First 30 Day Attendance Rate</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80.0%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3"/>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Tardy Rate </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3.7%</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04"/>
                  </a:ext>
                </a:extLst>
              </a:tr>
              <a:tr h="213869">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5"/>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Suspensions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a:solidFill>
                            <a:schemeClr val="accent6"/>
                          </a:solidFill>
                          <a:latin typeface="Avenir Heavy" charset="0"/>
                          <a:ea typeface="Avenir Heavy" charset="0"/>
                          <a:cs typeface="Avenir Heavy" charset="0"/>
                          <a:sym typeface="Helvetica Neue"/>
                        </a:rPr>
                        <a:t>1</a:t>
                      </a:r>
                    </a:p>
                  </a:txBody>
                  <a:tcPr marL="5715" marR="5715" marT="5715" marB="5715" anchor="ctr" horzOverflow="overflow">
                    <a:solidFill>
                      <a:schemeClr val="bg2">
                        <a:lumMod val="25000"/>
                      </a:schemeClr>
                    </a:solidFill>
                  </a:tcPr>
                </a:tc>
                <a:tc rowSpan="3">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3">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solidFill>
                      <a:srgbClr val="C35873"/>
                    </a:solidFill>
                  </a:tcPr>
                </a:tc>
                <a:extLst>
                  <a:ext uri="{0D108BD9-81ED-4DB2-BD59-A6C34878D82A}">
                    <a16:rowId xmlns:a16="http://schemas.microsoft.com/office/drawing/2014/main" val="10006"/>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Major Behavioral Incidents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07"/>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 of Minor Behavioral Incidents</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Moderate</a:t>
                      </a:r>
                    </a:p>
                  </a:txBody>
                  <a:tcPr marL="19050" marR="19050" marT="19050" marB="19050" anchor="ctr" horzOverflow="overflow">
                    <a:solidFill>
                      <a:srgbClr val="E59B1C"/>
                    </a:solidFill>
                  </a:tcPr>
                </a:tc>
                <a:tc vMerge="1">
                  <a:txBody>
                    <a:bodyPr/>
                    <a:lstStyle/>
                    <a:p>
                      <a:endParaRPr lang="en-US"/>
                    </a:p>
                  </a:txBody>
                  <a:tcPr/>
                </a:tc>
                <a:extLst>
                  <a:ext uri="{0D108BD9-81ED-4DB2-BD59-A6C34878D82A}">
                    <a16:rowId xmlns:a16="http://schemas.microsoft.com/office/drawing/2014/main" val="10008"/>
                  </a:ext>
                </a:extLst>
              </a:tr>
              <a:tr h="208100">
                <a:tc>
                  <a:txBody>
                    <a:bodyPr/>
                    <a:lstStyle/>
                    <a:p>
                      <a:pPr lvl="0" indent="101600" defTabSz="457200">
                        <a:defRPr>
                          <a:solidFill>
                            <a:srgbClr val="000000"/>
                          </a:solidFill>
                        </a:defRPr>
                      </a:pPr>
                      <a:endParaRPr sz="900" dirty="0">
                        <a:solidFill>
                          <a:schemeClr val="accent6"/>
                        </a:solidFill>
                        <a:latin typeface="Avenir Book" charset="0"/>
                        <a:ea typeface="Avenir Book" charset="0"/>
                        <a:cs typeface="Avenir Book" charset="0"/>
                      </a:endParaRPr>
                    </a:p>
                  </a:txBody>
                  <a:tcPr marL="5715" marR="5715" marT="5715" marB="5715" anchor="ctr" horzOverflow="overflow">
                    <a:lnL w="12700">
                      <a:miter lim="400000"/>
                    </a:lnL>
                    <a:noFill/>
                  </a:tcPr>
                </a:tc>
                <a:tc>
                  <a:txBody>
                    <a:bodyPr/>
                    <a:lstStyle/>
                    <a:p>
                      <a:pPr lvl="0" defTabSz="457200">
                        <a:defRPr b="0" i="0">
                          <a:solidFill>
                            <a:srgbClr val="000000"/>
                          </a:solidFill>
                        </a:defRPr>
                      </a:pPr>
                      <a:endParaRPr sz="900" b="1" i="0" dirty="0">
                        <a:solidFill>
                          <a:schemeClr val="accent6"/>
                        </a:solidFill>
                        <a:latin typeface="Avenir Heavy" charset="0"/>
                        <a:ea typeface="Avenir Heavy" charset="0"/>
                        <a:cs typeface="Avenir Heavy" charset="0"/>
                      </a:endParaRPr>
                    </a:p>
                  </a:txBody>
                  <a:tcPr marL="5715" marR="5715" marT="5715" marB="5715" anchor="ctr" horzOverflow="overflow">
                    <a:noFill/>
                  </a:tcPr>
                </a:tc>
                <a:tc>
                  <a:txBody>
                    <a:bodyPr/>
                    <a:lstStyle/>
                    <a:p>
                      <a:pPr lvl="0" defTabSz="457200">
                        <a:defRPr b="0" i="0">
                          <a:solidFill>
                            <a:srgbClr val="000000"/>
                          </a:solidFill>
                        </a:defRPr>
                      </a:pPr>
                      <a:endParaRPr sz="1100" b="1" dirty="0">
                        <a:solidFill>
                          <a:schemeClr val="accent6"/>
                        </a:solidFill>
                        <a:latin typeface="Avenir Book" charset="0"/>
                        <a:ea typeface="Avenir Book" charset="0"/>
                        <a:cs typeface="Avenir Book" charset="0"/>
                      </a:endParaRPr>
                    </a:p>
                  </a:txBody>
                  <a:tcPr marL="5715" marR="5715" marT="5715" marB="5715" anchor="ctr" horzOverflow="overflow">
                    <a:noFill/>
                  </a:tcPr>
                </a:tc>
                <a:tc>
                  <a:txBody>
                    <a:bodyPr/>
                    <a:lstStyle/>
                    <a:p>
                      <a:pPr lvl="0" defTabSz="457200">
                        <a:defRPr b="0" i="0">
                          <a:solidFill>
                            <a:srgbClr val="000000"/>
                          </a:solidFill>
                        </a:defRPr>
                      </a:pPr>
                      <a:endParaRPr sz="900" b="1" i="0" dirty="0">
                        <a:latin typeface="Avenir Black" charset="0"/>
                        <a:ea typeface="Avenir Black" charset="0"/>
                        <a:cs typeface="Avenir Black" charset="0"/>
                      </a:endParaRPr>
                    </a:p>
                  </a:txBody>
                  <a:tcPr marL="19050" marR="19050" marT="19050" marB="19050" anchor="ctr" horzOverflow="overflow">
                    <a:noFill/>
                  </a:tcPr>
                </a:tc>
                <a:tc>
                  <a:txBody>
                    <a:bodyPr/>
                    <a:lstStyle/>
                    <a:p>
                      <a:pPr lvl="0" defTabSz="457200">
                        <a:defRPr b="0" i="0">
                          <a:solidFill>
                            <a:srgbClr val="000000"/>
                          </a:solidFill>
                        </a:defRPr>
                      </a:pPr>
                      <a:endParaRPr sz="1100" dirty="0">
                        <a:latin typeface="Avenir Book" charset="0"/>
                        <a:ea typeface="Avenir Book" charset="0"/>
                        <a:cs typeface="Avenir Book" charset="0"/>
                      </a:endParaRPr>
                    </a:p>
                  </a:txBody>
                  <a:tcPr marL="5715" marR="5715" marT="5715" marB="5715" anchor="ctr" horzOverflow="overflow">
                    <a:lnR w="12700">
                      <a:miter lim="400000"/>
                    </a:lnR>
                    <a:noFill/>
                  </a:tcPr>
                </a:tc>
                <a:extLst>
                  <a:ext uri="{0D108BD9-81ED-4DB2-BD59-A6C34878D82A}">
                    <a16:rowId xmlns:a16="http://schemas.microsoft.com/office/drawing/2014/main" val="10009"/>
                  </a:ext>
                </a:extLst>
              </a:tr>
              <a:tr h="216195">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Academic Indicator (GPA)</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2.80</a:t>
                      </a:r>
                    </a:p>
                  </a:txBody>
                  <a:tcPr marL="5715" marR="5715" marT="5715" marB="5715" anchor="ctr" horzOverflow="overflow">
                    <a:solidFill>
                      <a:schemeClr val="bg2">
                        <a:lumMod val="25000"/>
                      </a:schemeClr>
                    </a:solidFill>
                  </a:tcPr>
                </a:tc>
                <a:tc rowSpan="7">
                  <a:txBody>
                    <a:bodyPr/>
                    <a:lstStyle/>
                    <a:p>
                      <a:pPr lvl="0" algn="ctr" defTabSz="457200">
                        <a:defRPr b="0" i="0">
                          <a:solidFill>
                            <a:srgbClr val="000000"/>
                          </a:solidFill>
                        </a:defRPr>
                      </a:pPr>
                      <a:r>
                        <a:rPr lang="en-US" sz="1100" b="1" dirty="0">
                          <a:solidFill>
                            <a:schemeClr val="accent6"/>
                          </a:solidFill>
                          <a:latin typeface="Avenir Book" charset="0"/>
                          <a:ea typeface="Avenir Book" charset="0"/>
                          <a:cs typeface="Avenir Book" charset="0"/>
                          <a:sym typeface="Helvetica Neue"/>
                        </a:rPr>
                        <a:t>Not Detected</a:t>
                      </a:r>
                    </a:p>
                  </a:txBody>
                  <a:tcPr marL="5715" marR="5715" marT="5715" marB="5715" anchor="ctr" horzOverflow="overflow">
                    <a:lnB w="12700" cmpd="sng">
                      <a:noFill/>
                      <a:prstDash val="solid"/>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rowSpan="7">
                  <a:txBody>
                    <a:bodyPr/>
                    <a:lstStyle/>
                    <a:p>
                      <a:pPr lvl="0" algn="ctr" defTabSz="457200">
                        <a:defRPr b="0" i="0">
                          <a:solidFill>
                            <a:srgbClr val="000000"/>
                          </a:solidFill>
                        </a:defRPr>
                      </a:pPr>
                      <a:r>
                        <a:rPr sz="1100" dirty="0">
                          <a:solidFill>
                            <a:srgbClr val="FFFFFF"/>
                          </a:solidFill>
                          <a:latin typeface="Avenir Book" charset="0"/>
                          <a:ea typeface="Avenir Book" charset="0"/>
                          <a:cs typeface="Avenir Book" charset="0"/>
                          <a:sym typeface="Helvetica Neue"/>
                        </a:rPr>
                        <a:t>High</a:t>
                      </a:r>
                    </a:p>
                  </a:txBody>
                  <a:tcPr marL="190500" marR="190500" marT="190500" marB="190500" anchor="ctr" horzOverflow="overflow">
                    <a:lnR w="12700">
                      <a:miter lim="400000"/>
                    </a:lnR>
                    <a:lnB w="12700">
                      <a:miter lim="400000"/>
                    </a:lnB>
                    <a:solidFill>
                      <a:srgbClr val="C35873"/>
                    </a:solidFill>
                  </a:tcPr>
                </a:tc>
                <a:extLst>
                  <a:ext uri="{0D108BD9-81ED-4DB2-BD59-A6C34878D82A}">
                    <a16:rowId xmlns:a16="http://schemas.microsoft.com/office/drawing/2014/main" val="10010"/>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Courses Passed</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100.0%</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b="1"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1"/>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Math*</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Slightly 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solidFill>
                      <a:srgbClr val="30A782"/>
                    </a:solidFill>
                  </a:tcPr>
                </a:tc>
                <a:tc vMerge="1">
                  <a:txBody>
                    <a:bodyPr/>
                    <a:lstStyle/>
                    <a:p>
                      <a:endParaRPr lang="en-US"/>
                    </a:p>
                  </a:txBody>
                  <a:tcPr/>
                </a:tc>
                <a:extLst>
                  <a:ext uri="{0D108BD9-81ED-4DB2-BD59-A6C34878D82A}">
                    <a16:rowId xmlns:a16="http://schemas.microsoft.com/office/drawing/2014/main" val="10012"/>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Reading*</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Far 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3"/>
                  </a:ext>
                </a:extLst>
              </a:tr>
              <a:tr h="213869">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Science*</a:t>
                      </a:r>
                    </a:p>
                  </a:txBody>
                  <a:tcPr marL="5715" marR="5715" marT="5715" marB="5715" anchor="ctr" horzOverflow="overflow">
                    <a:lnL w="12700">
                      <a:miter lim="400000"/>
                    </a:lnL>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4"/>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State Assessment: Social Studies*</a:t>
                      </a:r>
                    </a:p>
                  </a:txBody>
                  <a:tcPr marL="5715" marR="5715" marT="5715" marB="5715" anchor="ctr" horzOverflow="overflow">
                    <a:lnL w="12700">
                      <a:miter lim="400000"/>
                    </a:lnL>
                    <a:solidFill>
                      <a:schemeClr val="tx1">
                        <a:lumMod val="75000"/>
                        <a:lumOff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Below</a:t>
                      </a:r>
                    </a:p>
                  </a:txBody>
                  <a:tcPr marL="5715" marR="5715" marT="5715" marB="5715" anchor="ctr" horzOverflow="overflow">
                    <a:solidFill>
                      <a:schemeClr val="tx1">
                        <a:lumMod val="75000"/>
                        <a:lumOff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solidFill>
                      <a:schemeClr val="tx1">
                        <a:lumMod val="75000"/>
                        <a:lumOff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High</a:t>
                      </a:r>
                    </a:p>
                  </a:txBody>
                  <a:tcPr marL="19050" marR="19050" marT="19050" marB="19050" anchor="ctr" horzOverflow="overflow">
                    <a:solidFill>
                      <a:srgbClr val="C35873"/>
                    </a:solidFill>
                  </a:tcPr>
                </a:tc>
                <a:tc vMerge="1">
                  <a:txBody>
                    <a:bodyPr/>
                    <a:lstStyle/>
                    <a:p>
                      <a:endParaRPr lang="en-US"/>
                    </a:p>
                  </a:txBody>
                  <a:tcPr/>
                </a:tc>
                <a:extLst>
                  <a:ext uri="{0D108BD9-81ED-4DB2-BD59-A6C34878D82A}">
                    <a16:rowId xmlns:a16="http://schemas.microsoft.com/office/drawing/2014/main" val="10015"/>
                  </a:ext>
                </a:extLst>
              </a:tr>
              <a:tr h="353858">
                <a:tc>
                  <a:txBody>
                    <a:bodyPr/>
                    <a:lstStyle/>
                    <a:p>
                      <a:pPr lvl="0" indent="101600" defTabSz="457200">
                        <a:defRPr>
                          <a:solidFill>
                            <a:srgbClr val="000000"/>
                          </a:solidFill>
                        </a:defRPr>
                      </a:pPr>
                      <a:r>
                        <a:rPr sz="900" dirty="0">
                          <a:solidFill>
                            <a:schemeClr val="accent6"/>
                          </a:solidFill>
                          <a:latin typeface="Avenir Book" charset="0"/>
                          <a:ea typeface="Avenir Book" charset="0"/>
                          <a:cs typeface="Avenir Book" charset="0"/>
                          <a:sym typeface="Helvetica Neue"/>
                        </a:rPr>
                        <a:t>Grade Retention (prior 12 months)</a:t>
                      </a:r>
                    </a:p>
                  </a:txBody>
                  <a:tcPr marL="5715" marR="5715" marT="5715" marB="5715" anchor="ctr" horzOverflow="overflow">
                    <a:lnL w="12700">
                      <a:miter lim="400000"/>
                    </a:lnL>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chemeClr val="accent6"/>
                          </a:solidFill>
                          <a:latin typeface="Avenir Heavy" charset="0"/>
                          <a:ea typeface="Avenir Heavy" charset="0"/>
                          <a:cs typeface="Avenir Heavy" charset="0"/>
                          <a:sym typeface="Helvetica Neue"/>
                        </a:rPr>
                        <a:t>No</a:t>
                      </a:r>
                    </a:p>
                  </a:txBody>
                  <a:tcPr marL="5715" marR="5715" marT="5715" marB="5715" anchor="ctr" horzOverflow="overflow">
                    <a:lnB w="12700">
                      <a:miter lim="400000"/>
                    </a:lnB>
                    <a:solidFill>
                      <a:schemeClr val="bg2">
                        <a:lumMod val="25000"/>
                      </a:schemeClr>
                    </a:solidFill>
                  </a:tcPr>
                </a:tc>
                <a:tc vMerge="1">
                  <a:txBody>
                    <a:bodyPr/>
                    <a:lstStyle/>
                    <a:p>
                      <a:pPr lvl="0" defTabSz="457200">
                        <a:defRPr b="0" i="0">
                          <a:solidFill>
                            <a:srgbClr val="000000"/>
                          </a:solidFill>
                        </a:defRPr>
                      </a:pPr>
                      <a:endParaRPr sz="1500" dirty="0">
                        <a:solidFill>
                          <a:schemeClr val="accent6"/>
                        </a:solidFill>
                        <a:latin typeface="Avenir Book" charset="0"/>
                        <a:ea typeface="Avenir Book" charset="0"/>
                        <a:cs typeface="Avenir Book" charset="0"/>
                      </a:endParaRPr>
                    </a:p>
                  </a:txBody>
                  <a:tcPr marL="7620" marR="7620" marT="7620" marB="7620" anchor="ctr" horzOverflow="overflow">
                    <a:lnB w="12700">
                      <a:miter lim="400000"/>
                    </a:lnB>
                    <a:solidFill>
                      <a:schemeClr val="bg2">
                        <a:lumMod val="25000"/>
                      </a:schemeClr>
                    </a:solidFill>
                  </a:tcPr>
                </a:tc>
                <a:tc>
                  <a:txBody>
                    <a:bodyPr/>
                    <a:lstStyle/>
                    <a:p>
                      <a:pPr lvl="0" algn="ctr" defTabSz="457200">
                        <a:defRPr b="0" i="0">
                          <a:solidFill>
                            <a:srgbClr val="000000"/>
                          </a:solidFill>
                        </a:defRPr>
                      </a:pPr>
                      <a:r>
                        <a:rPr sz="900" b="1" i="0" dirty="0">
                          <a:solidFill>
                            <a:srgbClr val="FFFFFF"/>
                          </a:solidFill>
                          <a:latin typeface="Avenir Black" charset="0"/>
                          <a:ea typeface="Avenir Black" charset="0"/>
                          <a:cs typeface="Avenir Black" charset="0"/>
                          <a:sym typeface="Helvetica Neue"/>
                        </a:rPr>
                        <a:t>Low</a:t>
                      </a:r>
                    </a:p>
                  </a:txBody>
                  <a:tcPr marL="19050" marR="19050" marT="19050" marB="19050" anchor="ctr" horzOverflow="overflow">
                    <a:lnB w="12700">
                      <a:miter lim="400000"/>
                    </a:lnB>
                    <a:solidFill>
                      <a:srgbClr val="30A782"/>
                    </a:solidFill>
                  </a:tcPr>
                </a:tc>
                <a:tc vMerge="1">
                  <a:txBody>
                    <a:bodyPr/>
                    <a:lstStyle/>
                    <a:p>
                      <a:endParaRPr lang="en-US"/>
                    </a:p>
                  </a:txBody>
                  <a:tcPr/>
                </a:tc>
                <a:extLst>
                  <a:ext uri="{0D108BD9-81ED-4DB2-BD59-A6C34878D82A}">
                    <a16:rowId xmlns:a16="http://schemas.microsoft.com/office/drawing/2014/main" val="10016"/>
                  </a:ext>
                </a:extLst>
              </a:tr>
            </a:tbl>
          </a:graphicData>
        </a:graphic>
      </p:graphicFrame>
      <p:sp>
        <p:nvSpPr>
          <p:cNvPr id="154" name="Shape 154"/>
          <p:cNvSpPr/>
          <p:nvPr/>
        </p:nvSpPr>
        <p:spPr>
          <a:xfrm>
            <a:off x="441167" y="4209557"/>
            <a:ext cx="2154431" cy="154657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457200">
              <a:defRPr>
                <a:solidFill>
                  <a:srgbClr val="000000"/>
                </a:solidFill>
              </a:defRPr>
            </a:pPr>
            <a:r>
              <a:rPr sz="1050" b="1" dirty="0">
                <a:latin typeface="Avenir Book" charset="0"/>
                <a:ea typeface="Avenir Book" charset="0"/>
                <a:cs typeface="Avenir Book" charset="0"/>
              </a:rPr>
              <a:t>NOTE: Jack would </a:t>
            </a:r>
            <a:r>
              <a:rPr sz="1050" b="1" u="sng" dirty="0">
                <a:latin typeface="Avenir Book" charset="0"/>
                <a:ea typeface="Avenir Book" charset="0"/>
                <a:cs typeface="Avenir Book" charset="0"/>
              </a:rPr>
              <a:t>not</a:t>
            </a:r>
            <a:r>
              <a:rPr sz="1050" b="1" dirty="0">
                <a:latin typeface="Avenir Book" charset="0"/>
                <a:ea typeface="Avenir Book" charset="0"/>
                <a:cs typeface="Avenir Book" charset="0"/>
              </a:rPr>
              <a:t> have been identified </a:t>
            </a:r>
            <a:r>
              <a:rPr lang="en-US" sz="1050" b="1" dirty="0">
                <a:latin typeface="Avenir Book" charset="0"/>
                <a:ea typeface="Avenir Book" charset="0"/>
                <a:cs typeface="Avenir Book" charset="0"/>
              </a:rPr>
              <a:t>using the </a:t>
            </a:r>
            <a:r>
              <a:rPr sz="1050" b="1" dirty="0">
                <a:latin typeface="Avenir Book" charset="0"/>
                <a:ea typeface="Avenir Book" charset="0"/>
                <a:cs typeface="Avenir Book" charset="0"/>
              </a:rPr>
              <a:t>Checklist System because: </a:t>
            </a:r>
            <a:br>
              <a:rPr lang="en-US" sz="1050" b="1" dirty="0">
                <a:latin typeface="Avenir Book" charset="0"/>
                <a:ea typeface="Avenir Book" charset="0"/>
                <a:cs typeface="Avenir Book" charset="0"/>
              </a:rPr>
            </a:br>
            <a:endParaRPr lang="en-US" sz="1050" b="1" dirty="0">
              <a:latin typeface="Avenir Book" charset="0"/>
              <a:ea typeface="Avenir Book" charset="0"/>
              <a:cs typeface="Avenir Book" charset="0"/>
            </a:endParaRP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is in 5</a:t>
            </a:r>
            <a:r>
              <a:rPr lang="en-US" sz="1050" b="1" baseline="29666" dirty="0">
                <a:latin typeface="Avenir Book" charset="0"/>
                <a:ea typeface="Avenir Book" charset="0"/>
                <a:cs typeface="Avenir Book" charset="0"/>
              </a:rPr>
              <a:t>th</a:t>
            </a:r>
            <a:r>
              <a:rPr lang="en-US" sz="1050" b="1" dirty="0">
                <a:latin typeface="Avenir Book" charset="0"/>
                <a:ea typeface="Avenir Book" charset="0"/>
                <a:cs typeface="Avenir Book" charset="0"/>
              </a:rPr>
              <a:t> grade </a:t>
            </a:r>
          </a:p>
          <a:p>
            <a:pPr marL="257168" indent="-257168" defTabSz="457200">
              <a:buFont typeface="+mj-lt"/>
              <a:buAutoNum type="arabicPeriod"/>
              <a:defRPr>
                <a:solidFill>
                  <a:srgbClr val="000000"/>
                </a:solidFill>
              </a:defRPr>
            </a:pPr>
            <a:r>
              <a:rPr lang="en-US" sz="1050" b="1" dirty="0">
                <a:latin typeface="Avenir Book" charset="0"/>
                <a:ea typeface="Avenir Book" charset="0"/>
                <a:cs typeface="Avenir Book" charset="0"/>
              </a:rPr>
              <a:t>Jack wouldn’t have met the threshold on any of the checklist “flags.”</a:t>
            </a:r>
            <a:br>
              <a:rPr lang="en-US" sz="1050" b="1" dirty="0">
                <a:latin typeface="Avenir Book" charset="0"/>
                <a:ea typeface="Avenir Book" charset="0"/>
                <a:cs typeface="Avenir Book" charset="0"/>
              </a:rPr>
            </a:br>
            <a:endParaRPr sz="1050" b="1" dirty="0">
              <a:latin typeface="Avenir Book" charset="0"/>
              <a:ea typeface="Avenir Book" charset="0"/>
              <a:cs typeface="Avenir Book" charset="0"/>
            </a:endParaRPr>
          </a:p>
        </p:txBody>
      </p:sp>
      <p:sp>
        <p:nvSpPr>
          <p:cNvPr id="156" name="Shape 156"/>
          <p:cNvSpPr/>
          <p:nvPr/>
        </p:nvSpPr>
        <p:spPr>
          <a:xfrm>
            <a:off x="897969" y="1687208"/>
            <a:ext cx="1272426" cy="1272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50800">
            <a:solidFill>
              <a:srgbClr val="00C4DF"/>
            </a:solidFill>
            <a:miter lim="400000"/>
          </a:ln>
        </p:spPr>
        <p:txBody>
          <a:bodyPr lIns="0" tIns="0" rIns="0" bIns="0" anchor="ctr"/>
          <a:lstStyle/>
          <a:p>
            <a:pPr defTabSz="457200">
              <a:defRPr>
                <a:latin typeface="Calibri"/>
                <a:ea typeface="Calibri"/>
                <a:cs typeface="Calibri"/>
                <a:sym typeface="Calibri"/>
              </a:defRPr>
            </a:pPr>
            <a:endParaRPr sz="1050">
              <a:solidFill>
                <a:srgbClr val="313131"/>
              </a:solidFill>
              <a:ea typeface="Calibri"/>
              <a:cs typeface="Calibri"/>
              <a:sym typeface="Calibri"/>
            </a:endParaRPr>
          </a:p>
        </p:txBody>
      </p:sp>
      <p:sp>
        <p:nvSpPr>
          <p:cNvPr id="4" name="Title 3"/>
          <p:cNvSpPr>
            <a:spLocks noGrp="1"/>
          </p:cNvSpPr>
          <p:nvPr>
            <p:ph type="title"/>
          </p:nvPr>
        </p:nvSpPr>
        <p:spPr>
          <a:xfrm>
            <a:off x="-65901" y="124082"/>
            <a:ext cx="9144001" cy="628650"/>
          </a:xfrm>
        </p:spPr>
        <p:txBody>
          <a:bodyPr/>
          <a:lstStyle/>
          <a:p>
            <a:r>
              <a:rPr lang="en-US" dirty="0"/>
              <a:t>	Threshold vs. Predictive Analytics</a:t>
            </a:r>
          </a:p>
        </p:txBody>
      </p:sp>
    </p:spTree>
    <p:extLst>
      <p:ext uri="{BB962C8B-B14F-4D97-AF65-F5344CB8AC3E}">
        <p14:creationId xmlns:p14="http://schemas.microsoft.com/office/powerpoint/2010/main" val="257261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At-Risk Predictions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4055"/>
            <a:ext cx="9144000" cy="830756"/>
          </a:xfrm>
        </p:spPr>
        <p:txBody>
          <a:bodyPr/>
          <a:lstStyle/>
          <a:p>
            <a:r>
              <a:rPr lang="en-US" sz="2800" dirty="0"/>
              <a:t>	The Power of Predictive Analytics</a:t>
            </a:r>
          </a:p>
        </p:txBody>
      </p:sp>
      <p:sp>
        <p:nvSpPr>
          <p:cNvPr id="28" name="Line Callout 1 (Accent Bar) 27"/>
          <p:cNvSpPr/>
          <p:nvPr userDrawn="1"/>
        </p:nvSpPr>
        <p:spPr>
          <a:xfrm>
            <a:off x="268295" y="1060559"/>
            <a:ext cx="2545228" cy="2940314"/>
          </a:xfrm>
          <a:prstGeom prst="accentCallout1">
            <a:avLst>
              <a:gd name="adj1" fmla="val 38593"/>
              <a:gd name="adj2" fmla="val 96299"/>
              <a:gd name="adj3" fmla="val 38831"/>
              <a:gd name="adj4" fmla="val 112413"/>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200" b="1" i="0" dirty="0">
                <a:solidFill>
                  <a:schemeClr val="tx1"/>
                </a:solidFill>
                <a:latin typeface="Avenir Black" charset="0"/>
                <a:ea typeface="Avenir Black" charset="0"/>
                <a:cs typeface="Avenir Black" charset="0"/>
              </a:rPr>
              <a:t>ACADEMICS</a:t>
            </a:r>
          </a:p>
          <a:p>
            <a:pPr>
              <a:lnSpc>
                <a:spcPct val="130000"/>
              </a:lnSpc>
            </a:pPr>
            <a:r>
              <a:rPr lang="en-US" sz="1200" b="0" dirty="0">
                <a:solidFill>
                  <a:schemeClr val="tx1"/>
                </a:solidFill>
                <a:latin typeface="Avenir Book" charset="0"/>
                <a:ea typeface="Avenir Book" charset="0"/>
                <a:cs typeface="Avenir Book" charset="0"/>
              </a:rPr>
              <a:t>Academic Indicator - </a:t>
            </a:r>
          </a:p>
          <a:p>
            <a:pPr>
              <a:lnSpc>
                <a:spcPct val="130000"/>
              </a:lnSpc>
            </a:pPr>
            <a:r>
              <a:rPr lang="en-US" sz="1200" b="0" dirty="0">
                <a:solidFill>
                  <a:schemeClr val="tx1"/>
                </a:solidFill>
                <a:latin typeface="Avenir Book" charset="0"/>
                <a:ea typeface="Avenir Book" charset="0"/>
                <a:cs typeface="Avenir Book" charset="0"/>
              </a:rPr>
              <a:t>Core Academic Courses</a:t>
            </a:r>
          </a:p>
          <a:p>
            <a:pPr>
              <a:lnSpc>
                <a:spcPct val="130000"/>
              </a:lnSpc>
            </a:pPr>
            <a:r>
              <a:rPr lang="en-US" sz="1200" b="0" dirty="0">
                <a:solidFill>
                  <a:schemeClr val="tx1"/>
                </a:solidFill>
                <a:latin typeface="Avenir Book" charset="0"/>
                <a:ea typeface="Avenir Book" charset="0"/>
                <a:cs typeface="Avenir Book" charset="0"/>
              </a:rPr>
              <a:t>Academic Indicator - All Courses</a:t>
            </a:r>
          </a:p>
          <a:p>
            <a:pPr>
              <a:lnSpc>
                <a:spcPct val="130000"/>
              </a:lnSpc>
            </a:pPr>
            <a:r>
              <a:rPr lang="en-US" sz="1200" b="0" dirty="0">
                <a:solidFill>
                  <a:schemeClr val="tx1"/>
                </a:solidFill>
                <a:latin typeface="Avenir Book" charset="0"/>
                <a:ea typeface="Avenir Book" charset="0"/>
                <a:cs typeface="Avenir Book" charset="0"/>
              </a:rPr>
              <a:t>Assessments - Social Studies</a:t>
            </a:r>
          </a:p>
          <a:p>
            <a:pPr>
              <a:lnSpc>
                <a:spcPct val="130000"/>
              </a:lnSpc>
            </a:pPr>
            <a:r>
              <a:rPr lang="en-US" sz="1200" b="0" dirty="0">
                <a:solidFill>
                  <a:schemeClr val="tx1"/>
                </a:solidFill>
                <a:latin typeface="Avenir Book" charset="0"/>
                <a:ea typeface="Avenir Book" charset="0"/>
                <a:cs typeface="Avenir Book" charset="0"/>
              </a:rPr>
              <a:t>Assessments - District</a:t>
            </a:r>
          </a:p>
          <a:p>
            <a:pPr>
              <a:lnSpc>
                <a:spcPct val="130000"/>
              </a:lnSpc>
            </a:pPr>
            <a:r>
              <a:rPr lang="en-US" sz="1200" b="0" dirty="0">
                <a:solidFill>
                  <a:schemeClr val="tx1"/>
                </a:solidFill>
                <a:latin typeface="Avenir Book" charset="0"/>
                <a:ea typeface="Avenir Book" charset="0"/>
                <a:cs typeface="Avenir Book" charset="0"/>
              </a:rPr>
              <a:t>Assessments - English</a:t>
            </a:r>
          </a:p>
          <a:p>
            <a:pPr>
              <a:lnSpc>
                <a:spcPct val="130000"/>
              </a:lnSpc>
            </a:pPr>
            <a:r>
              <a:rPr lang="en-US" sz="1200" b="0" dirty="0">
                <a:solidFill>
                  <a:schemeClr val="tx1"/>
                </a:solidFill>
                <a:latin typeface="Avenir Book" charset="0"/>
                <a:ea typeface="Avenir Book" charset="0"/>
                <a:cs typeface="Avenir Book" charset="0"/>
              </a:rPr>
              <a:t>Assessments - Math</a:t>
            </a:r>
          </a:p>
          <a:p>
            <a:pPr>
              <a:lnSpc>
                <a:spcPct val="130000"/>
              </a:lnSpc>
            </a:pPr>
            <a:r>
              <a:rPr lang="en-US" sz="1200" b="0" dirty="0">
                <a:solidFill>
                  <a:schemeClr val="tx1"/>
                </a:solidFill>
                <a:latin typeface="Avenir Book" charset="0"/>
                <a:ea typeface="Avenir Book" charset="0"/>
                <a:cs typeface="Avenir Book" charset="0"/>
              </a:rPr>
              <a:t>Assessments - Science</a:t>
            </a:r>
          </a:p>
          <a:p>
            <a:pPr>
              <a:lnSpc>
                <a:spcPct val="130000"/>
              </a:lnSpc>
            </a:pPr>
            <a:r>
              <a:rPr lang="en-US" sz="1200" b="0" dirty="0">
                <a:solidFill>
                  <a:schemeClr val="tx1"/>
                </a:solidFill>
                <a:latin typeface="Avenir Book" charset="0"/>
                <a:ea typeface="Avenir Book" charset="0"/>
                <a:cs typeface="Avenir Book" charset="0"/>
              </a:rPr>
              <a:t>Grade Retention</a:t>
            </a:r>
          </a:p>
          <a:p>
            <a:pPr>
              <a:lnSpc>
                <a:spcPct val="130000"/>
              </a:lnSpc>
            </a:pPr>
            <a:r>
              <a:rPr lang="en-US" sz="1200" b="0" dirty="0">
                <a:solidFill>
                  <a:schemeClr val="tx1"/>
                </a:solidFill>
                <a:latin typeface="Avenir Book" charset="0"/>
                <a:ea typeface="Avenir Book" charset="0"/>
                <a:cs typeface="Avenir Book" charset="0"/>
              </a:rPr>
              <a:t>Remedial Courses</a:t>
            </a:r>
          </a:p>
          <a:p>
            <a:pPr>
              <a:lnSpc>
                <a:spcPct val="130000"/>
              </a:lnSpc>
            </a:pPr>
            <a:r>
              <a:rPr lang="en-US" sz="1200" b="0" dirty="0">
                <a:solidFill>
                  <a:schemeClr val="tx1"/>
                </a:solidFill>
                <a:latin typeface="Avenir Book" charset="0"/>
                <a:ea typeface="Avenir Book" charset="0"/>
                <a:cs typeface="Avenir Book" charset="0"/>
              </a:rPr>
              <a:t>Pass Rate - All Cours</a:t>
            </a:r>
            <a:r>
              <a:rPr lang="en-US" sz="1200" b="0" dirty="0">
                <a:solidFill>
                  <a:schemeClr val="bg1"/>
                </a:solidFill>
                <a:latin typeface="Avenir Book" charset="0"/>
                <a:ea typeface="Avenir Book" charset="0"/>
                <a:cs typeface="Avenir Book" charset="0"/>
              </a:rPr>
              <a:t>es</a:t>
            </a:r>
          </a:p>
        </p:txBody>
      </p:sp>
      <p:sp>
        <p:nvSpPr>
          <p:cNvPr id="27" name="Line Callout 1 (Accent Bar) 26"/>
          <p:cNvSpPr/>
          <p:nvPr userDrawn="1"/>
        </p:nvSpPr>
        <p:spPr>
          <a:xfrm>
            <a:off x="6955812" y="1060559"/>
            <a:ext cx="2265835" cy="2940314"/>
          </a:xfrm>
          <a:prstGeom prst="accentCallout1">
            <a:avLst>
              <a:gd name="adj1" fmla="val 41056"/>
              <a:gd name="adj2" fmla="val -8755"/>
              <a:gd name="adj3" fmla="val 41053"/>
              <a:gd name="adj4" fmla="val -20650"/>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ATTENDANCE</a:t>
            </a:r>
          </a:p>
          <a:p>
            <a:pPr>
              <a:lnSpc>
                <a:spcPct val="130000"/>
              </a:lnSpc>
            </a:pPr>
            <a:r>
              <a:rPr lang="en-US" sz="1100" dirty="0">
                <a:solidFill>
                  <a:schemeClr val="tx1"/>
                </a:solidFill>
                <a:latin typeface="Avenir Book" charset="0"/>
                <a:ea typeface="Avenir Book" charset="0"/>
                <a:cs typeface="Avenir Book" charset="0"/>
              </a:rPr>
              <a:t>Attendance - First 30 Days</a:t>
            </a:r>
          </a:p>
          <a:p>
            <a:pPr>
              <a:lnSpc>
                <a:spcPct val="130000"/>
              </a:lnSpc>
            </a:pPr>
            <a:r>
              <a:rPr lang="en-US" sz="1100" dirty="0">
                <a:solidFill>
                  <a:schemeClr val="tx1"/>
                </a:solidFill>
                <a:latin typeface="Avenir Book" charset="0"/>
                <a:ea typeface="Avenir Book" charset="0"/>
                <a:cs typeface="Avenir Book" charset="0"/>
              </a:rPr>
              <a:t>Attendance – Total </a:t>
            </a:r>
          </a:p>
          <a:p>
            <a:pPr>
              <a:lnSpc>
                <a:spcPct val="130000"/>
              </a:lnSpc>
            </a:pPr>
            <a:r>
              <a:rPr lang="en-US" sz="1100" dirty="0">
                <a:solidFill>
                  <a:schemeClr val="tx1"/>
                </a:solidFill>
                <a:latin typeface="Avenir Book" charset="0"/>
                <a:ea typeface="Avenir Book" charset="0"/>
                <a:cs typeface="Avenir Book" charset="0"/>
              </a:rPr>
              <a:t>Tardies</a:t>
            </a:r>
          </a:p>
        </p:txBody>
      </p:sp>
      <p:sp>
        <p:nvSpPr>
          <p:cNvPr id="24" name="Line Callout 1 (Accent Bar) 23"/>
          <p:cNvSpPr/>
          <p:nvPr userDrawn="1"/>
        </p:nvSpPr>
        <p:spPr>
          <a:xfrm>
            <a:off x="6955812" y="4419974"/>
            <a:ext cx="2507809" cy="2037977"/>
          </a:xfrm>
          <a:prstGeom prst="accentCallout1">
            <a:avLst>
              <a:gd name="adj1" fmla="val 24924"/>
              <a:gd name="adj2" fmla="val -8333"/>
              <a:gd name="adj3" fmla="val 25257"/>
              <a:gd name="adj4" fmla="val -19601"/>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100" b="1" dirty="0">
                <a:solidFill>
                  <a:schemeClr val="tx1"/>
                </a:solidFill>
                <a:latin typeface="Avenir Black" charset="0"/>
                <a:ea typeface="Avenir Black" charset="0"/>
                <a:cs typeface="Avenir Black" charset="0"/>
              </a:rPr>
              <a:t>BEHAVIORS</a:t>
            </a:r>
          </a:p>
          <a:p>
            <a:pPr>
              <a:lnSpc>
                <a:spcPct val="130000"/>
              </a:lnSpc>
            </a:pPr>
            <a:r>
              <a:rPr lang="en-US" sz="1100" dirty="0">
                <a:solidFill>
                  <a:schemeClr val="tx1"/>
                </a:solidFill>
                <a:latin typeface="Avenir Book" charset="0"/>
                <a:ea typeface="Avenir Book" charset="0"/>
                <a:cs typeface="Avenir Book" charset="0"/>
              </a:rPr>
              <a:t>Behaviors - Major</a:t>
            </a:r>
          </a:p>
          <a:p>
            <a:pPr>
              <a:lnSpc>
                <a:spcPct val="130000"/>
              </a:lnSpc>
            </a:pPr>
            <a:r>
              <a:rPr lang="en-US" sz="1100" dirty="0">
                <a:solidFill>
                  <a:schemeClr val="tx1"/>
                </a:solidFill>
                <a:latin typeface="Avenir Book" charset="0"/>
                <a:ea typeface="Avenir Book" charset="0"/>
                <a:cs typeface="Avenir Book" charset="0"/>
              </a:rPr>
              <a:t>Behaviors - Minor</a:t>
            </a:r>
          </a:p>
          <a:p>
            <a:pPr>
              <a:lnSpc>
                <a:spcPct val="130000"/>
              </a:lnSpc>
            </a:pPr>
            <a:r>
              <a:rPr lang="en-US" sz="1100" dirty="0">
                <a:solidFill>
                  <a:schemeClr val="tx1"/>
                </a:solidFill>
                <a:latin typeface="Avenir Book" charset="0"/>
                <a:ea typeface="Avenir Book" charset="0"/>
                <a:cs typeface="Avenir Book" charset="0"/>
              </a:rPr>
              <a:t>Disciplinary Referrals</a:t>
            </a:r>
          </a:p>
          <a:p>
            <a:pPr>
              <a:lnSpc>
                <a:spcPct val="130000"/>
              </a:lnSpc>
            </a:pPr>
            <a:r>
              <a:rPr lang="en-US" sz="1100" dirty="0">
                <a:solidFill>
                  <a:schemeClr val="tx1"/>
                </a:solidFill>
                <a:latin typeface="Avenir Book" charset="0"/>
                <a:ea typeface="Avenir Book" charset="0"/>
                <a:cs typeface="Avenir Book" charset="0"/>
              </a:rPr>
              <a:t>Expulsions</a:t>
            </a:r>
          </a:p>
          <a:p>
            <a:pPr>
              <a:lnSpc>
                <a:spcPct val="130000"/>
              </a:lnSpc>
            </a:pPr>
            <a:r>
              <a:rPr lang="en-US" sz="1100" dirty="0">
                <a:solidFill>
                  <a:schemeClr val="tx1"/>
                </a:solidFill>
                <a:latin typeface="Avenir Book" charset="0"/>
                <a:ea typeface="Avenir Book" charset="0"/>
                <a:cs typeface="Avenir Book" charset="0"/>
              </a:rPr>
              <a:t>Suspensions</a:t>
            </a:r>
          </a:p>
        </p:txBody>
      </p:sp>
      <p:sp>
        <p:nvSpPr>
          <p:cNvPr id="22" name="Line Callout 1 (Accent Bar) 21"/>
          <p:cNvSpPr/>
          <p:nvPr userDrawn="1"/>
        </p:nvSpPr>
        <p:spPr>
          <a:xfrm>
            <a:off x="268295" y="4662540"/>
            <a:ext cx="1947583" cy="1947582"/>
          </a:xfrm>
          <a:prstGeom prst="accentCallout1">
            <a:avLst>
              <a:gd name="adj1" fmla="val 20818"/>
              <a:gd name="adj2" fmla="val 108967"/>
              <a:gd name="adj3" fmla="val 20479"/>
              <a:gd name="adj4" fmla="val 136772"/>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sz="1100" b="1" dirty="0">
                <a:solidFill>
                  <a:schemeClr val="tx1"/>
                </a:solidFill>
                <a:latin typeface="Avenir Black" charset="0"/>
                <a:ea typeface="Avenir Black" charset="0"/>
                <a:cs typeface="Avenir Black" charset="0"/>
              </a:rPr>
              <a:t>DEMOGRAPHICS</a:t>
            </a:r>
          </a:p>
          <a:p>
            <a:pPr>
              <a:lnSpc>
                <a:spcPct val="130000"/>
              </a:lnSpc>
            </a:pPr>
            <a:r>
              <a:rPr lang="en-US" sz="1100" dirty="0">
                <a:solidFill>
                  <a:schemeClr val="tx1"/>
                </a:solidFill>
                <a:latin typeface="Avenir Book" charset="0"/>
                <a:ea typeface="Avenir Book" charset="0"/>
                <a:cs typeface="Avenir Book" charset="0"/>
              </a:rPr>
              <a:t>Age</a:t>
            </a:r>
          </a:p>
          <a:p>
            <a:pPr>
              <a:lnSpc>
                <a:spcPct val="130000"/>
              </a:lnSpc>
            </a:pPr>
            <a:r>
              <a:rPr lang="en-US" sz="1100" dirty="0">
                <a:solidFill>
                  <a:schemeClr val="tx1"/>
                </a:solidFill>
                <a:latin typeface="Avenir Book" charset="0"/>
                <a:ea typeface="Avenir Book" charset="0"/>
                <a:cs typeface="Avenir Book" charset="0"/>
              </a:rPr>
              <a:t>Ethnicity</a:t>
            </a:r>
          </a:p>
          <a:p>
            <a:pPr>
              <a:lnSpc>
                <a:spcPct val="130000"/>
              </a:lnSpc>
            </a:pPr>
            <a:r>
              <a:rPr lang="en-US" sz="1100" dirty="0">
                <a:solidFill>
                  <a:schemeClr val="tx1"/>
                </a:solidFill>
                <a:latin typeface="Avenir Book" charset="0"/>
                <a:ea typeface="Avenir Book" charset="0"/>
                <a:cs typeface="Avenir Book" charset="0"/>
              </a:rPr>
              <a:t>Gender</a:t>
            </a:r>
          </a:p>
          <a:p>
            <a:pPr>
              <a:lnSpc>
                <a:spcPct val="130000"/>
              </a:lnSpc>
            </a:pPr>
            <a:r>
              <a:rPr lang="en-US" sz="1100" dirty="0">
                <a:solidFill>
                  <a:schemeClr val="tx1"/>
                </a:solidFill>
                <a:latin typeface="Avenir Book" charset="0"/>
                <a:ea typeface="Avenir Book" charset="0"/>
                <a:cs typeface="Avenir Book" charset="0"/>
              </a:rPr>
              <a:t>Free &amp; Reduced Lunch</a:t>
            </a:r>
          </a:p>
          <a:p>
            <a:pPr>
              <a:lnSpc>
                <a:spcPct val="130000"/>
              </a:lnSpc>
            </a:pPr>
            <a:r>
              <a:rPr lang="en-US" sz="1100" dirty="0">
                <a:solidFill>
                  <a:schemeClr val="tx1"/>
                </a:solidFill>
                <a:latin typeface="Avenir Book" charset="0"/>
                <a:ea typeface="Avenir Book" charset="0"/>
                <a:cs typeface="Avenir Book" charset="0"/>
              </a:rPr>
              <a:t>504  Status</a:t>
            </a:r>
          </a:p>
          <a:p>
            <a:pPr>
              <a:lnSpc>
                <a:spcPct val="130000"/>
              </a:lnSpc>
            </a:pPr>
            <a:r>
              <a:rPr lang="en-US" sz="1100" dirty="0">
                <a:solidFill>
                  <a:schemeClr val="tx1"/>
                </a:solidFill>
                <a:latin typeface="Avenir Book" charset="0"/>
                <a:ea typeface="Avenir Book" charset="0"/>
                <a:cs typeface="Avenir Book" charset="0"/>
              </a:rPr>
              <a:t>Special Education (IEP)</a:t>
            </a:r>
          </a:p>
          <a:p>
            <a:pPr>
              <a:lnSpc>
                <a:spcPct val="130000"/>
              </a:lnSpc>
            </a:pPr>
            <a:r>
              <a:rPr lang="en-US" sz="1100" dirty="0">
                <a:solidFill>
                  <a:schemeClr val="tx1"/>
                </a:solidFill>
                <a:latin typeface="Avenir Book" charset="0"/>
                <a:ea typeface="Avenir Book" charset="0"/>
                <a:cs typeface="Avenir Book" charset="0"/>
              </a:rPr>
              <a:t>Limited English Proficiency</a:t>
            </a:r>
          </a:p>
          <a:p>
            <a:pPr>
              <a:lnSpc>
                <a:spcPct val="130000"/>
              </a:lnSpc>
            </a:pPr>
            <a:r>
              <a:rPr lang="en-US" sz="1100" dirty="0">
                <a:solidFill>
                  <a:schemeClr val="tx1"/>
                </a:solidFill>
                <a:latin typeface="Avenir Book" charset="0"/>
                <a:ea typeface="Avenir Book" charset="0"/>
                <a:cs typeface="Avenir Book" charset="0"/>
              </a:rPr>
              <a:t>Mobility</a:t>
            </a:r>
          </a:p>
          <a:p>
            <a:pPr>
              <a:lnSpc>
                <a:spcPct val="130000"/>
              </a:lnSpc>
            </a:pPr>
            <a:endParaRPr lang="en-US" sz="1100" b="0" dirty="0">
              <a:solidFill>
                <a:schemeClr val="tx1"/>
              </a:solidFill>
              <a:latin typeface="Avenir Book" charset="0"/>
              <a:ea typeface="Avenir Book" charset="0"/>
              <a:cs typeface="Avenir Book" charset="0"/>
            </a:endParaRPr>
          </a:p>
          <a:p>
            <a:pPr>
              <a:lnSpc>
                <a:spcPct val="130000"/>
              </a:lnSpc>
            </a:pPr>
            <a:endParaRPr lang="en-US" sz="1100" b="0" dirty="0">
              <a:solidFill>
                <a:schemeClr val="bg1"/>
              </a:solidFill>
              <a:latin typeface="Avenir Book" charset="0"/>
              <a:ea typeface="Avenir Book" charset="0"/>
              <a:cs typeface="Avenir Book"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524" y="1842986"/>
            <a:ext cx="3839246" cy="3622050"/>
          </a:xfrm>
          <a:prstGeom prst="rect">
            <a:avLst/>
          </a:prstGeom>
        </p:spPr>
      </p:pic>
      <p:pic>
        <p:nvPicPr>
          <p:cNvPr id="10" name="Picture 9"/>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7796351" y="6213629"/>
            <a:ext cx="1103560" cy="396493"/>
          </a:xfrm>
          <a:prstGeom prst="rect">
            <a:avLst/>
          </a:prstGeom>
        </p:spPr>
      </p:pic>
    </p:spTree>
    <p:extLst>
      <p:ext uri="{BB962C8B-B14F-4D97-AF65-F5344CB8AC3E}">
        <p14:creationId xmlns:p14="http://schemas.microsoft.com/office/powerpoint/2010/main" val="335545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Aggregate Reports &amp; Filter by Triggers</a:t>
            </a:r>
          </a:p>
        </p:txBody>
      </p:sp>
      <p:grpSp>
        <p:nvGrpSpPr>
          <p:cNvPr id="7" name="Group 6"/>
          <p:cNvGrpSpPr/>
          <p:nvPr/>
        </p:nvGrpSpPr>
        <p:grpSpPr>
          <a:xfrm>
            <a:off x="179540" y="1076326"/>
            <a:ext cx="7821460" cy="5520490"/>
            <a:chOff x="1699262" y="1380007"/>
            <a:chExt cx="6906947" cy="5102073"/>
          </a:xfrm>
        </p:grpSpPr>
        <p:pic>
          <p:nvPicPr>
            <p:cNvPr id="8" name="Picture Placeholder 4" descr="EW-RP-3.1-MidHighRisk.png"/>
            <p:cNvPicPr>
              <a:picLocks noChangeAspect="1"/>
            </p:cNvPicPr>
            <p:nvPr/>
          </p:nvPicPr>
          <p:blipFill rotWithShape="1">
            <a:blip r:embed="rId3">
              <a:extLst>
                <a:ext uri="{28A0092B-C50C-407E-A947-70E740481C1C}">
                  <a14:useLocalDpi xmlns:a14="http://schemas.microsoft.com/office/drawing/2010/main" val="0"/>
                </a:ext>
              </a:extLst>
            </a:blip>
            <a:srcRect b="46366"/>
            <a:stretch/>
          </p:blipFill>
          <p:spPr>
            <a:xfrm>
              <a:off x="1699262" y="1380007"/>
              <a:ext cx="5212270" cy="5102073"/>
            </a:xfrm>
            <a:prstGeom prst="rect">
              <a:avLst/>
            </a:prstGeom>
          </p:spPr>
        </p:pic>
        <p:pic>
          <p:nvPicPr>
            <p:cNvPr id="9" name="Picture 8"/>
            <p:cNvPicPr>
              <a:picLocks noChangeAspect="1"/>
            </p:cNvPicPr>
            <p:nvPr/>
          </p:nvPicPr>
          <p:blipFill rotWithShape="1">
            <a:blip r:embed="rId4"/>
            <a:srcRect l="2740" t="6666" r="2009" b="4938"/>
            <a:stretch/>
          </p:blipFill>
          <p:spPr>
            <a:xfrm>
              <a:off x="5825838" y="2856855"/>
              <a:ext cx="2780371" cy="2993145"/>
            </a:xfrm>
            <a:prstGeom prst="rect">
              <a:avLst/>
            </a:prstGeom>
            <a:ln w="34925">
              <a:solidFill>
                <a:schemeClr val="bg1"/>
              </a:solidFill>
            </a:ln>
          </p:spPr>
        </p:pic>
      </p:grpSp>
      <p:sp>
        <p:nvSpPr>
          <p:cNvPr id="16" name="Oval 15"/>
          <p:cNvSpPr/>
          <p:nvPr/>
        </p:nvSpPr>
        <p:spPr>
          <a:xfrm>
            <a:off x="6963363" y="5227099"/>
            <a:ext cx="1371600" cy="13716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dirty="0">
                <a:solidFill>
                  <a:prstClr val="white"/>
                </a:solidFill>
                <a:latin typeface="Avenir Book" charset="0"/>
                <a:ea typeface="Avenir Book" charset="0"/>
                <a:cs typeface="Avenir Book" charset="0"/>
              </a:rPr>
              <a:t>Filter by specific triggers</a:t>
            </a:r>
          </a:p>
        </p:txBody>
      </p:sp>
    </p:spTree>
    <p:extLst>
      <p:ext uri="{BB962C8B-B14F-4D97-AF65-F5344CB8AC3E}">
        <p14:creationId xmlns:p14="http://schemas.microsoft.com/office/powerpoint/2010/main" val="8105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5015" y="2377682"/>
            <a:ext cx="3819525" cy="25868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404040"/>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kern="1200">
                <a:solidFill>
                  <a:srgbClr val="404040"/>
                </a:solidFill>
                <a:latin typeface="Helvetica Light"/>
                <a:ea typeface="+mn-ea"/>
                <a:cs typeface="Helvetica Light"/>
              </a:defRPr>
            </a:lvl2pPr>
            <a:lvl3pPr marL="1143000" indent="-228600" algn="l" defTabSz="457200" rtl="0" eaLnBrk="1" latinLnBrk="0" hangingPunct="1">
              <a:spcBef>
                <a:spcPct val="20000"/>
              </a:spcBef>
              <a:buFont typeface="Arial"/>
              <a:buChar char="•"/>
              <a:defRPr sz="2400" kern="1200">
                <a:solidFill>
                  <a:srgbClr val="404040"/>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rgbClr val="404040"/>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1FB4D3"/>
                </a:solidFill>
                <a:latin typeface="Avenir Medium" charset="0"/>
                <a:ea typeface="Avenir Medium" charset="0"/>
                <a:cs typeface="Avenir Medium" charset="0"/>
              </a:rPr>
              <a:t>West Virginia is recognized as one of the fastest moving states </a:t>
            </a:r>
            <a:r>
              <a:rPr lang="en-US" sz="2400" dirty="0">
                <a:solidFill>
                  <a:schemeClr val="bg1"/>
                </a:solidFill>
                <a:latin typeface="Avenir Medium" charset="0"/>
                <a:ea typeface="Avenir Medium" charset="0"/>
                <a:cs typeface="Avenir Medium" charset="0"/>
              </a:rPr>
              <a:t>with a 86.4% graduation rate in 2014-2015.</a:t>
            </a:r>
          </a:p>
        </p:txBody>
      </p:sp>
      <p:sp>
        <p:nvSpPr>
          <p:cNvPr id="19" name="Rectangle 18"/>
          <p:cNvSpPr/>
          <p:nvPr/>
        </p:nvSpPr>
        <p:spPr>
          <a:xfrm>
            <a:off x="0" y="857250"/>
            <a:ext cx="9144000" cy="703536"/>
          </a:xfrm>
          <a:prstGeom prst="rect">
            <a:avLst/>
          </a:prstGeom>
          <a:solidFill>
            <a:srgbClr val="072E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350" dirty="0">
              <a:latin typeface="Avenir Book" charset="0"/>
              <a:ea typeface="Avenir Book" charset="0"/>
              <a:cs typeface="Avenir Book" charset="0"/>
            </a:endParaRPr>
          </a:p>
        </p:txBody>
      </p:sp>
      <p:pic>
        <p:nvPicPr>
          <p:cNvPr id="18" name="Picture 17"/>
          <p:cNvPicPr>
            <a:picLocks noChangeAspect="1"/>
          </p:cNvPicPr>
          <p:nvPr/>
        </p:nvPicPr>
        <p:blipFill rotWithShape="1">
          <a:blip r:embed="rId3" cstate="email">
            <a:duotone>
              <a:prstClr val="black"/>
              <a:schemeClr val="tx2">
                <a:tint val="45000"/>
                <a:satMod val="400000"/>
              </a:schemeClr>
            </a:duotone>
            <a:alphaModFix amt="35000"/>
            <a:extLst>
              <a:ext uri="{28A0092B-C50C-407E-A947-70E740481C1C}">
                <a14:useLocalDpi xmlns:a14="http://schemas.microsoft.com/office/drawing/2010/main"/>
              </a:ext>
            </a:extLst>
          </a:blip>
          <a:srcRect b="3228"/>
          <a:stretch/>
        </p:blipFill>
        <p:spPr>
          <a:xfrm>
            <a:off x="4108888" y="1015587"/>
            <a:ext cx="4847896" cy="41874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5016" y="1559497"/>
            <a:ext cx="1451807" cy="645248"/>
          </a:xfrm>
          <a:prstGeom prst="rect">
            <a:avLst/>
          </a:prstGeom>
        </p:spPr>
      </p:pic>
    </p:spTree>
    <p:extLst>
      <p:ext uri="{BB962C8B-B14F-4D97-AF65-F5344CB8AC3E}">
        <p14:creationId xmlns:p14="http://schemas.microsoft.com/office/powerpoint/2010/main" val="2781240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842847"/>
            <a:ext cx="9143999" cy="6015153"/>
          </a:xfrm>
          <a:prstGeom prst="rect">
            <a:avLst/>
          </a:prstGeom>
        </p:spPr>
      </p:pic>
      <p:sp>
        <p:nvSpPr>
          <p:cNvPr id="3" name="Text Placeholder 2"/>
          <p:cNvSpPr>
            <a:spLocks noGrp="1"/>
          </p:cNvSpPr>
          <p:nvPr>
            <p:ph type="body" sz="quarter" idx="12"/>
          </p:nvPr>
        </p:nvSpPr>
        <p:spPr>
          <a:xfrm>
            <a:off x="469075" y="1496954"/>
            <a:ext cx="5816638" cy="4706938"/>
          </a:xfrm>
        </p:spPr>
        <p:txBody>
          <a:bodyPr/>
          <a:lstStyle/>
          <a:p>
            <a:r>
              <a:rPr lang="en-US" sz="3300" dirty="0">
                <a:solidFill>
                  <a:schemeClr val="bg1"/>
                </a:solidFill>
              </a:rPr>
              <a:t>We invest heavily in technology. Which tools are having the greatest impact?</a:t>
            </a:r>
          </a:p>
          <a:p>
            <a:endParaRPr lang="en-US" sz="3300" dirty="0">
              <a:solidFill>
                <a:schemeClr val="bg1"/>
              </a:solidFill>
            </a:endParaRPr>
          </a:p>
        </p:txBody>
      </p:sp>
      <p:sp>
        <p:nvSpPr>
          <p:cNvPr id="4" name="Title 3"/>
          <p:cNvSpPr>
            <a:spLocks noGrp="1"/>
          </p:cNvSpPr>
          <p:nvPr>
            <p:ph type="title"/>
          </p:nvPr>
        </p:nvSpPr>
        <p:spPr/>
        <p:txBody>
          <a:bodyPr/>
          <a:lstStyle/>
          <a:p>
            <a:r>
              <a:rPr lang="en-US" dirty="0"/>
              <a:t>Key Question</a:t>
            </a:r>
          </a:p>
        </p:txBody>
      </p:sp>
    </p:spTree>
    <p:extLst>
      <p:ext uri="{BB962C8B-B14F-4D97-AF65-F5344CB8AC3E}">
        <p14:creationId xmlns:p14="http://schemas.microsoft.com/office/powerpoint/2010/main" val="306937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6112"/>
            <a:ext cx="9144000" cy="5961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A National Perspective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1229" y="986791"/>
            <a:ext cx="4267200" cy="2857500"/>
          </a:xfrm>
          <a:prstGeom prst="rect">
            <a:avLst/>
          </a:prstGeom>
        </p:spPr>
      </p:pic>
      <p:sp>
        <p:nvSpPr>
          <p:cNvPr id="7" name="TextBox 6"/>
          <p:cNvSpPr txBox="1"/>
          <p:nvPr/>
        </p:nvSpPr>
        <p:spPr>
          <a:xfrm>
            <a:off x="6854538" y="266172"/>
            <a:ext cx="2133918" cy="307777"/>
          </a:xfrm>
          <a:prstGeom prst="rect">
            <a:avLst/>
          </a:prstGeom>
          <a:noFill/>
        </p:spPr>
        <p:txBody>
          <a:bodyPr wrap="none" rtlCol="0">
            <a:spAutoFit/>
          </a:bodyPr>
          <a:lstStyle/>
          <a:p>
            <a:r>
              <a:rPr lang="en-US" sz="1400" i="1" dirty="0">
                <a:solidFill>
                  <a:schemeClr val="bg1"/>
                </a:solidFill>
                <a:latin typeface="Avenir Book Oblique" charset="0"/>
                <a:ea typeface="Avenir Book Oblique" charset="0"/>
                <a:cs typeface="Avenir Book Oblique" charset="0"/>
              </a:rPr>
              <a:t>Source: MDR 2015-2016</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392" y="3844291"/>
            <a:ext cx="8361416" cy="2884982"/>
          </a:xfrm>
          <a:prstGeom prst="rect">
            <a:avLst/>
          </a:prstGeom>
        </p:spPr>
      </p:pic>
    </p:spTree>
    <p:extLst>
      <p:ext uri="{BB962C8B-B14F-4D97-AF65-F5344CB8AC3E}">
        <p14:creationId xmlns:p14="http://schemas.microsoft.com/office/powerpoint/2010/main" val="270497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Capture the Full View</a:t>
            </a:r>
          </a:p>
        </p:txBody>
      </p:sp>
      <p:sp>
        <p:nvSpPr>
          <p:cNvPr id="12" name="TextBox 11"/>
          <p:cNvSpPr txBox="1"/>
          <p:nvPr/>
        </p:nvSpPr>
        <p:spPr>
          <a:xfrm>
            <a:off x="425789" y="5737685"/>
            <a:ext cx="396262" cy="369332"/>
          </a:xfrm>
          <a:prstGeom prst="rect">
            <a:avLst/>
          </a:prstGeom>
          <a:noFill/>
        </p:spPr>
        <p:txBody>
          <a:bodyPr wrap="none" rtlCol="0">
            <a:spAutoFit/>
          </a:bodyPr>
          <a:lstStyle/>
          <a:p>
            <a:r>
              <a:rPr lang="en-US" dirty="0"/>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1" y="1055951"/>
            <a:ext cx="4800600" cy="4822298"/>
          </a:xfrm>
          <a:prstGeom prst="rect">
            <a:avLst/>
          </a:prstGeom>
        </p:spPr>
      </p:pic>
      <p:grpSp>
        <p:nvGrpSpPr>
          <p:cNvPr id="5" name="Group 4"/>
          <p:cNvGrpSpPr/>
          <p:nvPr/>
        </p:nvGrpSpPr>
        <p:grpSpPr>
          <a:xfrm>
            <a:off x="5621877" y="1300344"/>
            <a:ext cx="3143284" cy="4514108"/>
            <a:chOff x="4877972" y="1466168"/>
            <a:chExt cx="3143284" cy="4514108"/>
          </a:xfrm>
        </p:grpSpPr>
        <p:sp>
          <p:nvSpPr>
            <p:cNvPr id="6" name="TextBox 5"/>
            <p:cNvSpPr txBox="1"/>
            <p:nvPr/>
          </p:nvSpPr>
          <p:spPr>
            <a:xfrm>
              <a:off x="4877972" y="1466168"/>
              <a:ext cx="3143284" cy="1200329"/>
            </a:xfrm>
            <a:prstGeom prst="rect">
              <a:avLst/>
            </a:prstGeom>
            <a:noFill/>
          </p:spPr>
          <p:txBody>
            <a:bodyPr wrap="square" rtlCol="0">
              <a:spAutoFit/>
            </a:bodyPr>
            <a:lstStyle/>
            <a:p>
              <a:r>
                <a:rPr lang="en-US" b="1" dirty="0">
                  <a:latin typeface="Avenir Heavy" charset="0"/>
                  <a:ea typeface="Avenir Heavy" charset="0"/>
                  <a:cs typeface="Avenir Heavy" charset="0"/>
                </a:rPr>
                <a:t>IMPACT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Achievement</a:t>
              </a:r>
            </a:p>
            <a:p>
              <a:pPr marL="285750" indent="-285750">
                <a:buFont typeface="Arial" charset="0"/>
                <a:buChar char="•"/>
              </a:pPr>
              <a:r>
                <a:rPr lang="en-US" dirty="0">
                  <a:solidFill>
                    <a:srgbClr val="0086BF"/>
                  </a:solidFill>
                  <a:latin typeface="Avenir Medium" charset="0"/>
                  <a:ea typeface="Avenir Medium" charset="0"/>
                  <a:cs typeface="Avenir Medium" charset="0"/>
                </a:rPr>
                <a:t>Other Learning Outcomes</a:t>
              </a:r>
            </a:p>
          </p:txBody>
        </p:sp>
        <p:sp>
          <p:nvSpPr>
            <p:cNvPr id="7" name="TextBox 6"/>
            <p:cNvSpPr txBox="1"/>
            <p:nvPr/>
          </p:nvSpPr>
          <p:spPr>
            <a:xfrm>
              <a:off x="4877972" y="4779947"/>
              <a:ext cx="2992813" cy="1200329"/>
            </a:xfrm>
            <a:prstGeom prst="rect">
              <a:avLst/>
            </a:prstGeom>
            <a:noFill/>
          </p:spPr>
          <p:txBody>
            <a:bodyPr wrap="square" rtlCol="0">
              <a:spAutoFit/>
            </a:bodyPr>
            <a:lstStyle/>
            <a:p>
              <a:r>
                <a:rPr lang="en-US" b="1" dirty="0">
                  <a:latin typeface="Avenir Heavy" charset="0"/>
                  <a:ea typeface="Avenir Heavy" charset="0"/>
                  <a:cs typeface="Avenir Heavy" charset="0"/>
                </a:rPr>
                <a:t>INVESTMENT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Subscription</a:t>
              </a:r>
            </a:p>
            <a:p>
              <a:pPr marL="285750" indent="-285750">
                <a:buFont typeface="Arial" charset="0"/>
                <a:buChar char="•"/>
              </a:pPr>
              <a:r>
                <a:rPr lang="en-US" dirty="0">
                  <a:solidFill>
                    <a:srgbClr val="0086BF"/>
                  </a:solidFill>
                  <a:latin typeface="Avenir Medium" charset="0"/>
                  <a:ea typeface="Avenir Medium" charset="0"/>
                  <a:cs typeface="Avenir Medium" charset="0"/>
                </a:rPr>
                <a:t>Adoption</a:t>
              </a:r>
            </a:p>
          </p:txBody>
        </p:sp>
        <p:sp>
          <p:nvSpPr>
            <p:cNvPr id="8" name="TextBox 7"/>
            <p:cNvSpPr txBox="1"/>
            <p:nvPr/>
          </p:nvSpPr>
          <p:spPr>
            <a:xfrm>
              <a:off x="4877972" y="3261557"/>
              <a:ext cx="2992812" cy="1200329"/>
            </a:xfrm>
            <a:prstGeom prst="rect">
              <a:avLst/>
            </a:prstGeom>
            <a:noFill/>
          </p:spPr>
          <p:txBody>
            <a:bodyPr wrap="square" rtlCol="0">
              <a:spAutoFit/>
            </a:bodyPr>
            <a:lstStyle/>
            <a:p>
              <a:r>
                <a:rPr lang="en-US" b="1" dirty="0">
                  <a:latin typeface="Avenir Heavy" charset="0"/>
                  <a:ea typeface="Avenir Heavy" charset="0"/>
                  <a:cs typeface="Avenir Heavy" charset="0"/>
                </a:rPr>
                <a:t>ENGAGEMENT DOMAIN</a:t>
              </a:r>
            </a:p>
            <a:p>
              <a:endParaRPr lang="en-US" dirty="0">
                <a:solidFill>
                  <a:srgbClr val="0086BF"/>
                </a:solidFill>
                <a:latin typeface="Avenir Medium" charset="0"/>
                <a:ea typeface="Avenir Medium" charset="0"/>
                <a:cs typeface="Avenir Medium" charset="0"/>
              </a:endParaRPr>
            </a:p>
            <a:p>
              <a:pPr marL="285750" indent="-285750">
                <a:buFont typeface="Arial" charset="0"/>
                <a:buChar char="•"/>
              </a:pPr>
              <a:r>
                <a:rPr lang="en-US" dirty="0">
                  <a:solidFill>
                    <a:srgbClr val="0086BF"/>
                  </a:solidFill>
                  <a:latin typeface="Avenir Medium" charset="0"/>
                  <a:ea typeface="Avenir Medium" charset="0"/>
                  <a:cs typeface="Avenir Medium" charset="0"/>
                </a:rPr>
                <a:t>Usage </a:t>
              </a:r>
            </a:p>
            <a:p>
              <a:pPr marL="285750" indent="-285750">
                <a:buFont typeface="Arial" charset="0"/>
                <a:buChar char="•"/>
              </a:pPr>
              <a:r>
                <a:rPr lang="en-US" dirty="0">
                  <a:solidFill>
                    <a:srgbClr val="0086BF"/>
                  </a:solidFill>
                  <a:latin typeface="Avenir Medium" charset="0"/>
                  <a:ea typeface="Avenir Medium" charset="0"/>
                  <a:cs typeface="Avenir Medium" charset="0"/>
                </a:rPr>
                <a:t>Perception</a:t>
              </a:r>
            </a:p>
          </p:txBody>
        </p:sp>
      </p:grpSp>
    </p:spTree>
    <p:extLst>
      <p:ext uri="{BB962C8B-B14F-4D97-AF65-F5344CB8AC3E}">
        <p14:creationId xmlns:p14="http://schemas.microsoft.com/office/powerpoint/2010/main" val="2142931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Make the Right Choices</a:t>
            </a: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15" y="905256"/>
            <a:ext cx="9153315" cy="4096512"/>
          </a:xfrm>
          <a:prstGeom prst="rect">
            <a:avLst/>
          </a:prstGeom>
        </p:spPr>
      </p:pic>
      <p:sp>
        <p:nvSpPr>
          <p:cNvPr id="16" name="Oval 15"/>
          <p:cNvSpPr/>
          <p:nvPr/>
        </p:nvSpPr>
        <p:spPr>
          <a:xfrm>
            <a:off x="6377322" y="4292243"/>
            <a:ext cx="2130552" cy="2130552"/>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Assess products through a research and data-backed framework </a:t>
            </a:r>
          </a:p>
        </p:txBody>
      </p:sp>
    </p:spTree>
    <p:extLst>
      <p:ext uri="{BB962C8B-B14F-4D97-AF65-F5344CB8AC3E}">
        <p14:creationId xmlns:p14="http://schemas.microsoft.com/office/powerpoint/2010/main" val="4075620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Defend Your Hardest Decisions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3647" y="864066"/>
            <a:ext cx="5458480" cy="6508598"/>
          </a:xfrm>
          <a:prstGeom prst="rect">
            <a:avLst/>
          </a:prstGeom>
        </p:spPr>
      </p:pic>
      <p:sp>
        <p:nvSpPr>
          <p:cNvPr id="14" name="Oval 13"/>
          <p:cNvSpPr/>
          <p:nvPr/>
        </p:nvSpPr>
        <p:spPr>
          <a:xfrm>
            <a:off x="6223747" y="4645152"/>
            <a:ext cx="1709928" cy="1709928"/>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Empower yourself with data and trends</a:t>
            </a:r>
          </a:p>
        </p:txBody>
      </p:sp>
    </p:spTree>
    <p:extLst>
      <p:ext uri="{BB962C8B-B14F-4D97-AF65-F5344CB8AC3E}">
        <p14:creationId xmlns:p14="http://schemas.microsoft.com/office/powerpoint/2010/main" val="1361445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539" y="1291041"/>
            <a:ext cx="7524412" cy="9398168"/>
          </a:xfrm>
          <a:prstGeom prst="rect">
            <a:avLst/>
          </a:prstGeom>
        </p:spPr>
      </p:pic>
      <p:sp>
        <p:nvSpPr>
          <p:cNvPr id="4" name="Title 3"/>
          <p:cNvSpPr>
            <a:spLocks noGrp="1"/>
          </p:cNvSpPr>
          <p:nvPr>
            <p:ph type="title"/>
          </p:nvPr>
        </p:nvSpPr>
        <p:spPr/>
        <p:txBody>
          <a:bodyPr>
            <a:normAutofit fontScale="90000"/>
          </a:bodyPr>
          <a:lstStyle/>
          <a:p>
            <a:r>
              <a:rPr lang="en-US" dirty="0"/>
              <a:t>Know the Impact on Student Outcomes</a:t>
            </a:r>
          </a:p>
        </p:txBody>
      </p:sp>
      <p:sp>
        <p:nvSpPr>
          <p:cNvPr id="15" name="Oval 14"/>
          <p:cNvSpPr/>
          <p:nvPr/>
        </p:nvSpPr>
        <p:spPr>
          <a:xfrm>
            <a:off x="842772" y="4427220"/>
            <a:ext cx="2019300" cy="2019300"/>
          </a:xfrm>
          <a:prstGeom prst="ellipse">
            <a:avLst/>
          </a:prstGeom>
          <a:solidFill>
            <a:srgbClr val="F351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AU" sz="1500">
                <a:solidFill>
                  <a:prstClr val="white"/>
                </a:solidFill>
                <a:latin typeface="Avenir Book" charset="0"/>
                <a:ea typeface="Avenir Book" charset="0"/>
                <a:cs typeface="Avenir Book" charset="0"/>
              </a:rPr>
              <a:t>See which areas are most impacted by your investments</a:t>
            </a:r>
          </a:p>
        </p:txBody>
      </p:sp>
    </p:spTree>
    <p:extLst>
      <p:ext uri="{BB962C8B-B14F-4D97-AF65-F5344CB8AC3E}">
        <p14:creationId xmlns:p14="http://schemas.microsoft.com/office/powerpoint/2010/main" val="218064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Improved understanding of the specific factors that impact learning</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Increased responsive, individualized learning opportunities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Ability to make data-driven decisions to improve student outcomes</a:t>
            </a:r>
          </a:p>
          <a:p>
            <a:pPr marL="342900" indent="-342900">
              <a:buFont typeface="Arial" panose="020B0604020202020204" pitchFamily="34" charset="0"/>
              <a:buChar char="•"/>
            </a:pPr>
            <a:endParaRPr lang="en-US" sz="1800" b="0" dirty="0">
              <a:solidFill>
                <a:schemeClr val="tx1"/>
              </a:solidFill>
              <a:latin typeface="Avenir Roman" charset="0"/>
              <a:ea typeface="Avenir Roman" charset="0"/>
              <a:cs typeface="Avenir Roman" charset="0"/>
            </a:endParaRPr>
          </a:p>
          <a:p>
            <a:pPr marL="342900" indent="-342900">
              <a:buFont typeface="Arial" panose="020B0604020202020204" pitchFamily="34" charset="0"/>
              <a:buChar char="•"/>
            </a:pPr>
            <a:r>
              <a:rPr lang="en-US" sz="1800" b="0" dirty="0">
                <a:solidFill>
                  <a:schemeClr val="tx1"/>
                </a:solidFill>
                <a:latin typeface="Avenir Roman" charset="0"/>
                <a:ea typeface="Avenir Roman" charset="0"/>
                <a:cs typeface="Avenir Roman" charset="0"/>
              </a:rPr>
              <a:t>Better understanding of our organization’s strengths and areas in need of improvement</a:t>
            </a:r>
          </a:p>
        </p:txBody>
      </p:sp>
      <p:sp>
        <p:nvSpPr>
          <p:cNvPr id="4" name="Title 3"/>
          <p:cNvSpPr>
            <a:spLocks noGrp="1"/>
          </p:cNvSpPr>
          <p:nvPr>
            <p:ph type="title"/>
          </p:nvPr>
        </p:nvSpPr>
        <p:spPr>
          <a:xfrm>
            <a:off x="469075" y="304800"/>
            <a:ext cx="8674925" cy="872455"/>
          </a:xfrm>
        </p:spPr>
        <p:txBody>
          <a:bodyPr>
            <a:normAutofit fontScale="90000"/>
          </a:bodyPr>
          <a:lstStyle/>
          <a:p>
            <a:r>
              <a:rPr lang="en-US" dirty="0"/>
              <a:t>Benefits of Big Data and Learning Analytics</a:t>
            </a:r>
          </a:p>
        </p:txBody>
      </p:sp>
    </p:spTree>
    <p:extLst>
      <p:ext uri="{BB962C8B-B14F-4D97-AF65-F5344CB8AC3E}">
        <p14:creationId xmlns:p14="http://schemas.microsoft.com/office/powerpoint/2010/main" val="362679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a:t>Civitas</a:t>
            </a:r>
            <a:r>
              <a:rPr lang="en-US" dirty="0"/>
              <a:t>, Course Signals, </a:t>
            </a:r>
            <a:r>
              <a:rPr lang="en-US" dirty="0" err="1"/>
              <a:t>Zogotech</a:t>
            </a:r>
            <a:r>
              <a:rPr lang="en-US" dirty="0"/>
              <a:t> – At-risk prediction models used to provide actionable information to instructors and academic advisors</a:t>
            </a:r>
          </a:p>
          <a:p>
            <a:pPr lvl="1"/>
            <a:r>
              <a:rPr lang="en-US" dirty="0"/>
              <a:t>Who is likely to fail a course or drop out, and why</a:t>
            </a:r>
          </a:p>
          <a:p>
            <a:endParaRPr lang="en-US" dirty="0"/>
          </a:p>
          <a:p>
            <a:r>
              <a:rPr lang="en-US" dirty="0"/>
              <a:t>College</a:t>
            </a:r>
          </a:p>
        </p:txBody>
      </p:sp>
    </p:spTree>
    <p:extLst>
      <p:ext uri="{BB962C8B-B14F-4D97-AF65-F5344CB8AC3E}">
        <p14:creationId xmlns:p14="http://schemas.microsoft.com/office/powerpoint/2010/main" val="444358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321954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Civitas</a:t>
            </a:r>
            <a:r>
              <a:rPr lang="en-US" dirty="0"/>
              <a:t> Learning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757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787262" y="0"/>
            <a:ext cx="5569476" cy="6858000"/>
          </a:xfrm>
          <a:prstGeom prst="rect">
            <a:avLst/>
          </a:prstGeom>
        </p:spPr>
      </p:pic>
    </p:spTree>
    <p:extLst>
      <p:ext uri="{BB962C8B-B14F-4D97-AF65-F5344CB8AC3E}">
        <p14:creationId xmlns:p14="http://schemas.microsoft.com/office/powerpoint/2010/main" val="1984915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Purdue-&gt;</a:t>
            </a:r>
            <a:r>
              <a:rPr lang="en-US" dirty="0" err="1"/>
              <a:t>Ellucian</a:t>
            </a:r>
            <a:r>
              <a:rPr lang="en-US" dirty="0"/>
              <a:t> Course Signals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801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normAutofit/>
          </a:bodyPr>
          <a:lstStyle/>
          <a:p>
            <a:endParaRPr lang="en-US" dirty="0"/>
          </a:p>
        </p:txBody>
      </p:sp>
      <p:pic>
        <p:nvPicPr>
          <p:cNvPr id="2050" name="Picture 2" descr="https://blogischnl.files.wordpress.com/2016/09/coursesign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67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0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reduced rate of failure/dropout</a:t>
            </a:r>
          </a:p>
        </p:txBody>
      </p:sp>
      <p:sp>
        <p:nvSpPr>
          <p:cNvPr id="3" name="Content Placeholder 2"/>
          <p:cNvSpPr>
            <a:spLocks noGrp="1"/>
          </p:cNvSpPr>
          <p:nvPr>
            <p:ph idx="1"/>
          </p:nvPr>
        </p:nvSpPr>
        <p:spPr/>
        <p:txBody>
          <a:bodyPr/>
          <a:lstStyle/>
          <a:p>
            <a:r>
              <a:rPr lang="en-US" dirty="0"/>
              <a:t>(Arnold, 2010; Arnold &amp; </a:t>
            </a:r>
            <a:r>
              <a:rPr lang="en-US" dirty="0" err="1"/>
              <a:t>Pistilli</a:t>
            </a:r>
            <a:r>
              <a:rPr lang="en-US" dirty="0"/>
              <a:t>, 2012)</a:t>
            </a:r>
          </a:p>
          <a:p>
            <a:pPr lvl="1"/>
            <a:r>
              <a:rPr lang="en-US" dirty="0"/>
              <a:t>Some debate on this (e.g. Essa, 2013)</a:t>
            </a:r>
          </a:p>
          <a:p>
            <a:r>
              <a:rPr lang="en-US" dirty="0"/>
              <a:t>(</a:t>
            </a:r>
            <a:r>
              <a:rPr lang="en-US" dirty="0" err="1"/>
              <a:t>Milliron</a:t>
            </a:r>
            <a:r>
              <a:rPr lang="en-US" dirty="0"/>
              <a:t> et al., 2014)</a:t>
            </a:r>
          </a:p>
          <a:p>
            <a:endParaRPr lang="en-US" dirty="0"/>
          </a:p>
          <a:p>
            <a:r>
              <a:rPr lang="en-US" dirty="0"/>
              <a:t>Often depends on how you look at the data (Dawson et al., 2017)</a:t>
            </a:r>
          </a:p>
        </p:txBody>
      </p:sp>
    </p:spTree>
    <p:extLst>
      <p:ext uri="{BB962C8B-B14F-4D97-AF65-F5344CB8AC3E}">
        <p14:creationId xmlns:p14="http://schemas.microsoft.com/office/powerpoint/2010/main" val="751343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potential predictors that a student is at-risk? </a:t>
            </a:r>
            <a:br>
              <a:rPr lang="en-US" dirty="0"/>
            </a:br>
            <a:r>
              <a:rPr lang="en-US" dirty="0"/>
              <a:t>(K-12 or college)</a:t>
            </a:r>
          </a:p>
        </p:txBody>
      </p:sp>
      <p:sp>
        <p:nvSpPr>
          <p:cNvPr id="3" name="Content Placeholder 2"/>
          <p:cNvSpPr>
            <a:spLocks noGrp="1"/>
          </p:cNvSpPr>
          <p:nvPr>
            <p:ph idx="1"/>
          </p:nvPr>
        </p:nvSpPr>
        <p:spPr>
          <a:xfrm>
            <a:off x="457200" y="1600200"/>
            <a:ext cx="3810000" cy="5257800"/>
          </a:xfrm>
        </p:spPr>
        <p:txBody>
          <a:bodyPr>
            <a:normAutofit/>
          </a:bodyPr>
          <a:lstStyle/>
          <a:p>
            <a:endParaRPr lang="en-US" dirty="0"/>
          </a:p>
          <a:p>
            <a:endParaRPr lang="en-US" dirty="0"/>
          </a:p>
        </p:txBody>
      </p:sp>
      <p:sp>
        <p:nvSpPr>
          <p:cNvPr id="4" name="Content Placeholder 2"/>
          <p:cNvSpPr txBox="1">
            <a:spLocks/>
          </p:cNvSpPr>
          <p:nvPr/>
        </p:nvSpPr>
        <p:spPr>
          <a:xfrm>
            <a:off x="4290291" y="1600200"/>
            <a:ext cx="3810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5123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these indicators are creepy?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473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Which of these indicators are actionable?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7543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Which of these indicators are </a:t>
            </a:r>
            <a:br>
              <a:rPr lang="en-US" dirty="0"/>
            </a:br>
            <a:r>
              <a:rPr lang="en-US" dirty="0"/>
              <a:t>readily feasible to obtain?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612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 (at scale)</a:t>
            </a:r>
          </a:p>
        </p:txBody>
      </p:sp>
      <p:sp>
        <p:nvSpPr>
          <p:cNvPr id="3" name="Content Placeholder 2"/>
          <p:cNvSpPr>
            <a:spLocks noGrp="1"/>
          </p:cNvSpPr>
          <p:nvPr>
            <p:ph idx="1"/>
          </p:nvPr>
        </p:nvSpPr>
        <p:spPr/>
        <p:txBody>
          <a:bodyPr/>
          <a:lstStyle/>
          <a:p>
            <a:r>
              <a:rPr lang="en-US" dirty="0" err="1"/>
              <a:t>BrightBytes</a:t>
            </a:r>
            <a:r>
              <a:rPr lang="en-US" dirty="0"/>
              <a:t>, Clever, Chicago School Consortium – At-risk prediction models used to predict which students will drop out instead of graduate, to inform interventions by teachers and guidance counselors</a:t>
            </a:r>
          </a:p>
          <a:p>
            <a:endParaRPr lang="en-US" dirty="0"/>
          </a:p>
          <a:p>
            <a:r>
              <a:rPr lang="en-US" dirty="0"/>
              <a:t>High School</a:t>
            </a:r>
          </a:p>
        </p:txBody>
      </p:sp>
    </p:spTree>
    <p:extLst>
      <p:ext uri="{BB962C8B-B14F-4D97-AF65-F5344CB8AC3E}">
        <p14:creationId xmlns:p14="http://schemas.microsoft.com/office/powerpoint/2010/main" val="18035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ways we could use at-risk prediction?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153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benefits of using </a:t>
            </a:r>
            <a:br>
              <a:rPr lang="en-US" dirty="0"/>
            </a:br>
            <a:r>
              <a:rPr lang="en-US" dirty="0"/>
              <a:t>at-risk prediction?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6366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the risks of using </a:t>
            </a:r>
            <a:br>
              <a:rPr lang="en-US" dirty="0"/>
            </a:br>
            <a:r>
              <a:rPr lang="en-US" dirty="0"/>
              <a:t>at-risk prediction?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9364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other types of risk in education that we could predict?</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8156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610100" y="2210875"/>
            <a:ext cx="4102925" cy="1256225"/>
          </a:xfrm>
        </p:spPr>
        <p:txBody>
          <a:bodyPr>
            <a:normAutofit fontScale="55000" lnSpcReduction="20000"/>
          </a:bodyPr>
          <a:lstStyle/>
          <a:p>
            <a:r>
              <a:rPr lang="en-US" sz="4400" dirty="0"/>
              <a:t>Rich Allen</a:t>
            </a:r>
          </a:p>
          <a:p>
            <a:r>
              <a:rPr lang="en-US" b="0" dirty="0">
                <a:solidFill>
                  <a:schemeClr val="bg1"/>
                </a:solidFill>
                <a:latin typeface="Avenir Roman" charset="0"/>
                <a:ea typeface="Avenir Roman" charset="0"/>
                <a:cs typeface="Avenir Roman" charset="0"/>
              </a:rPr>
              <a:t>Product Manager</a:t>
            </a:r>
          </a:p>
          <a:p>
            <a:r>
              <a:rPr lang="en-US" b="0" dirty="0">
                <a:solidFill>
                  <a:schemeClr val="bg1"/>
                </a:solidFill>
                <a:latin typeface="Avenir Roman" charset="0"/>
                <a:ea typeface="Avenir Roman" charset="0"/>
                <a:cs typeface="Avenir Roman" charset="0"/>
              </a:rPr>
              <a:t>BrightBytes</a:t>
            </a:r>
          </a:p>
          <a:p>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a:t>
            </a:r>
            <a:r>
              <a:rPr lang="en-US" b="0" dirty="0" err="1">
                <a:solidFill>
                  <a:schemeClr val="bg1"/>
                </a:solidFill>
                <a:latin typeface="Avenir Roman" charset="0"/>
                <a:ea typeface="Avenir Roman" charset="0"/>
                <a:cs typeface="Avenir Roman" charset="0"/>
              </a:rPr>
              <a:t>richallenbb</a:t>
            </a:r>
            <a:endParaRPr lang="en-US" b="0" dirty="0">
              <a:solidFill>
                <a:schemeClr val="bg1"/>
              </a:solidFill>
              <a:latin typeface="Avenir Roman" charset="0"/>
              <a:ea typeface="Avenir Roman" charset="0"/>
              <a:cs typeface="Avenir Roman" charset="0"/>
            </a:endParaRPr>
          </a:p>
          <a:p>
            <a:r>
              <a:rPr lang="en-US" b="0" dirty="0">
                <a:solidFill>
                  <a:schemeClr val="bg1"/>
                </a:solidFill>
                <a:latin typeface="Avenir Roman" charset="0"/>
                <a:ea typeface="Avenir Roman" charset="0"/>
                <a:cs typeface="Avenir Roman" charset="0"/>
              </a:rPr>
              <a:t>rich@brightbytes.net</a:t>
            </a:r>
          </a:p>
        </p:txBody>
      </p:sp>
      <p:sp>
        <p:nvSpPr>
          <p:cNvPr id="4" name="Title 3"/>
          <p:cNvSpPr>
            <a:spLocks noGrp="1"/>
          </p:cNvSpPr>
          <p:nvPr>
            <p:ph type="title"/>
          </p:nvPr>
        </p:nvSpPr>
        <p:spPr>
          <a:xfrm>
            <a:off x="0" y="381000"/>
            <a:ext cx="9143999" cy="872455"/>
          </a:xfrm>
        </p:spPr>
        <p:txBody>
          <a:bodyPr>
            <a:normAutofit fontScale="90000"/>
          </a:bodyPr>
          <a:lstStyle/>
          <a:p>
            <a:r>
              <a:rPr lang="en-US" dirty="0" err="1"/>
              <a:t>BrightBytes</a:t>
            </a:r>
            <a:r>
              <a:rPr lang="en-US" dirty="0"/>
              <a:t> Clarity slides,</a:t>
            </a:r>
            <a:br>
              <a:rPr lang="en-US" dirty="0"/>
            </a:br>
            <a:r>
              <a:rPr lang="en-US" dirty="0"/>
              <a:t>courtesy of Rich Allen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36" y="1820672"/>
            <a:ext cx="3292856" cy="3292856"/>
          </a:xfrm>
          <a:prstGeom prst="rect">
            <a:avLst/>
          </a:prstGeom>
        </p:spPr>
      </p:pic>
    </p:spTree>
    <p:extLst>
      <p:ext uri="{BB962C8B-B14F-4D97-AF65-F5344CB8AC3E}">
        <p14:creationId xmlns:p14="http://schemas.microsoft.com/office/powerpoint/2010/main" val="125084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3187" y="-26894"/>
            <a:ext cx="9307187" cy="7420131"/>
            <a:chOff x="366449" y="284155"/>
            <a:chExt cx="7855543" cy="5747258"/>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72763" y="284155"/>
              <a:ext cx="5249229" cy="531186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09" y="2806789"/>
              <a:ext cx="6164726" cy="3224624"/>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449" y="295919"/>
              <a:ext cx="5906519" cy="409607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7111" y="295920"/>
              <a:ext cx="2588377" cy="2755910"/>
            </a:xfrm>
            <a:prstGeom prst="rect">
              <a:avLst/>
            </a:prstGeom>
          </p:spPr>
        </p:pic>
      </p:grpSp>
      <p:sp>
        <p:nvSpPr>
          <p:cNvPr id="10" name="Title 3"/>
          <p:cNvSpPr txBox="1">
            <a:spLocks/>
          </p:cNvSpPr>
          <p:nvPr/>
        </p:nvSpPr>
        <p:spPr>
          <a:xfrm>
            <a:off x="101600" y="872455"/>
            <a:ext cx="9141852" cy="11900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0" i="0" kern="1200">
                <a:solidFill>
                  <a:schemeClr val="bg1"/>
                </a:solidFill>
                <a:latin typeface="Avenir Medium" charset="0"/>
                <a:ea typeface="Avenir Medium" charset="0"/>
                <a:cs typeface="Avenir Medium" charset="0"/>
              </a:defRPr>
            </a:lvl1pPr>
          </a:lstStyle>
          <a:p>
            <a:pPr algn="ctr"/>
            <a:r>
              <a:rPr lang="en-US" sz="2400" dirty="0"/>
              <a:t> </a:t>
            </a:r>
          </a:p>
        </p:txBody>
      </p:sp>
    </p:spTree>
    <p:extLst>
      <p:ext uri="{BB962C8B-B14F-4D97-AF65-F5344CB8AC3E}">
        <p14:creationId xmlns:p14="http://schemas.microsoft.com/office/powerpoint/2010/main" val="281535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344" y="-373976"/>
            <a:ext cx="9993842" cy="8138881"/>
            <a:chOff x="-85344" y="-373976"/>
            <a:chExt cx="9993842" cy="8138881"/>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908498" cy="7719935"/>
            </a:xfrm>
            <a:prstGeom prst="rect">
              <a:avLst/>
            </a:prstGeom>
          </p:spPr>
        </p:pic>
        <p:sp>
          <p:nvSpPr>
            <p:cNvPr id="10" name="Rectangle 9"/>
            <p:cNvSpPr/>
            <p:nvPr/>
          </p:nvSpPr>
          <p:spPr>
            <a:xfrm>
              <a:off x="-85344" y="-373976"/>
              <a:ext cx="9873921" cy="8138881"/>
            </a:xfrm>
            <a:prstGeom prst="rect">
              <a:avLst/>
            </a:prstGeom>
            <a:solidFill>
              <a:srgbClr val="062E32">
                <a:alpha val="6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53276" y="997259"/>
            <a:ext cx="3747541" cy="4965159"/>
            <a:chOff x="539644" y="241811"/>
            <a:chExt cx="3747541" cy="4965159"/>
          </a:xfrm>
        </p:grpSpPr>
        <p:sp>
          <p:nvSpPr>
            <p:cNvPr id="3" name="Rectangle 2"/>
            <p:cNvSpPr/>
            <p:nvPr/>
          </p:nvSpPr>
          <p:spPr>
            <a:xfrm>
              <a:off x="539644" y="241811"/>
              <a:ext cx="3522689" cy="1800493"/>
            </a:xfrm>
            <a:prstGeom prst="rect">
              <a:avLst/>
            </a:prstGeom>
          </p:spPr>
          <p:txBody>
            <a:bodyPr wrap="square">
              <a:spAutoFit/>
            </a:bodyPr>
            <a:lstStyle/>
            <a:p>
              <a:r>
                <a:rPr lang="en-US" sz="5500" b="1" dirty="0">
                  <a:solidFill>
                    <a:srgbClr val="FBAA1E"/>
                  </a:solidFill>
                  <a:latin typeface="Avenir Black" charset="0"/>
                  <a:ea typeface="Avenir Black" charset="0"/>
                  <a:cs typeface="Avenir Black" charset="0"/>
                </a:rPr>
                <a:t>9.2M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Students Impacted by Clarity</a:t>
              </a:r>
            </a:p>
          </p:txBody>
        </p:sp>
        <p:sp>
          <p:nvSpPr>
            <p:cNvPr id="4" name="Rectangle 3"/>
            <p:cNvSpPr/>
            <p:nvPr/>
          </p:nvSpPr>
          <p:spPr>
            <a:xfrm>
              <a:off x="539644" y="2255031"/>
              <a:ext cx="3207895" cy="1369606"/>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20M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Public Data Points</a:t>
              </a:r>
            </a:p>
          </p:txBody>
        </p:sp>
        <p:sp>
          <p:nvSpPr>
            <p:cNvPr id="5" name="Rectangle 4"/>
            <p:cNvSpPr/>
            <p:nvPr/>
          </p:nvSpPr>
          <p:spPr>
            <a:xfrm>
              <a:off x="539644" y="3837364"/>
              <a:ext cx="3747541" cy="1369606"/>
            </a:xfrm>
            <a:prstGeom prst="rect">
              <a:avLst/>
            </a:prstGeom>
          </p:spPr>
          <p:txBody>
            <a:bodyPr wrap="square">
              <a:spAutoFit/>
            </a:bodyPr>
            <a:lstStyle/>
            <a:p>
              <a:r>
                <a:rPr lang="en-US" sz="5500" b="1" dirty="0">
                  <a:solidFill>
                    <a:srgbClr val="E95134"/>
                  </a:solidFill>
                  <a:latin typeface="Avenir Black" charset="0"/>
                  <a:ea typeface="Avenir Black" charset="0"/>
                  <a:cs typeface="Avenir Black" charset="0"/>
                </a:rPr>
                <a:t>2,570</a:t>
              </a:r>
              <a:r>
                <a:rPr lang="en-US" sz="4400" dirty="0">
                  <a:solidFill>
                    <a:srgbClr val="FBAA1E"/>
                  </a:solidFill>
                  <a:latin typeface="Avenir Book" charset="0"/>
                  <a:ea typeface="Avenir Book" charset="0"/>
                  <a:cs typeface="Avenir Book" charset="0"/>
                </a:rPr>
                <a:t> </a:t>
              </a:r>
              <a:br>
                <a:rPr lang="en-US" sz="44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Districts on Clarity</a:t>
              </a:r>
            </a:p>
          </p:txBody>
        </p:sp>
      </p:grpSp>
      <p:grpSp>
        <p:nvGrpSpPr>
          <p:cNvPr id="11" name="Group 10"/>
          <p:cNvGrpSpPr/>
          <p:nvPr/>
        </p:nvGrpSpPr>
        <p:grpSpPr>
          <a:xfrm>
            <a:off x="4407109" y="997259"/>
            <a:ext cx="4572000" cy="5396046"/>
            <a:chOff x="6746405" y="241811"/>
            <a:chExt cx="4572000" cy="5396046"/>
          </a:xfrm>
        </p:grpSpPr>
        <p:sp>
          <p:nvSpPr>
            <p:cNvPr id="6" name="Rectangle 5"/>
            <p:cNvSpPr/>
            <p:nvPr/>
          </p:nvSpPr>
          <p:spPr>
            <a:xfrm>
              <a:off x="6746405" y="2255031"/>
              <a:ext cx="4572000" cy="1369606"/>
            </a:xfrm>
            <a:prstGeom prst="rect">
              <a:avLst/>
            </a:prstGeom>
          </p:spPr>
          <p:txBody>
            <a:bodyPr>
              <a:spAutoFit/>
            </a:bodyPr>
            <a:lstStyle/>
            <a:p>
              <a:r>
                <a:rPr lang="en-US" sz="5500" b="1" dirty="0">
                  <a:solidFill>
                    <a:srgbClr val="FBAA1E"/>
                  </a:solidFill>
                  <a:latin typeface="Avenir Black" charset="0"/>
                  <a:ea typeface="Avenir Black" charset="0"/>
                  <a:cs typeface="Avenir Black" charset="0"/>
                </a:rPr>
                <a:t>396M</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Survey Responses</a:t>
              </a:r>
            </a:p>
          </p:txBody>
        </p:sp>
        <p:sp>
          <p:nvSpPr>
            <p:cNvPr id="7" name="Rectangle 6"/>
            <p:cNvSpPr/>
            <p:nvPr/>
          </p:nvSpPr>
          <p:spPr>
            <a:xfrm>
              <a:off x="6746405" y="3837364"/>
              <a:ext cx="4572000" cy="1800493"/>
            </a:xfrm>
            <a:prstGeom prst="rect">
              <a:avLst/>
            </a:prstGeom>
          </p:spPr>
          <p:txBody>
            <a:bodyPr>
              <a:spAutoFit/>
            </a:bodyPr>
            <a:lstStyle/>
            <a:p>
              <a:r>
                <a:rPr lang="en-US" sz="5500" b="1" dirty="0">
                  <a:solidFill>
                    <a:srgbClr val="E95134"/>
                  </a:solidFill>
                  <a:latin typeface="Avenir Black" charset="0"/>
                  <a:ea typeface="Avenir Black" charset="0"/>
                  <a:cs typeface="Avenir Black" charset="0"/>
                </a:rPr>
                <a:t>1 in 5 </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Schools in the U.S </a:t>
              </a:r>
              <a:endParaRPr lang="en-US" sz="3300" dirty="0">
                <a:solidFill>
                  <a:schemeClr val="bg1"/>
                </a:solidFill>
                <a:latin typeface="Avenir Book" charset="0"/>
                <a:ea typeface="Avenir Book" charset="0"/>
                <a:cs typeface="Avenir Book" charset="0"/>
              </a:endParaRPr>
            </a:p>
            <a:p>
              <a:endParaRPr lang="en-US" sz="2800" dirty="0">
                <a:solidFill>
                  <a:schemeClr val="bg1"/>
                </a:solidFill>
                <a:latin typeface="Avenir Book" charset="0"/>
                <a:ea typeface="Avenir Book" charset="0"/>
                <a:cs typeface="Avenir Book" charset="0"/>
              </a:endParaRPr>
            </a:p>
          </p:txBody>
        </p:sp>
        <p:sp>
          <p:nvSpPr>
            <p:cNvPr id="9" name="Rectangle 8"/>
            <p:cNvSpPr/>
            <p:nvPr/>
          </p:nvSpPr>
          <p:spPr>
            <a:xfrm>
              <a:off x="6746405" y="241811"/>
              <a:ext cx="2923083" cy="1800493"/>
            </a:xfrm>
            <a:prstGeom prst="rect">
              <a:avLst/>
            </a:prstGeom>
          </p:spPr>
          <p:txBody>
            <a:bodyPr wrap="square">
              <a:spAutoFit/>
            </a:bodyPr>
            <a:lstStyle/>
            <a:p>
              <a:r>
                <a:rPr lang="en-US" sz="5500" b="1" dirty="0">
                  <a:solidFill>
                    <a:srgbClr val="19C1DC"/>
                  </a:solidFill>
                  <a:latin typeface="Avenir Black" charset="0"/>
                  <a:ea typeface="Avenir Black" charset="0"/>
                  <a:cs typeface="Avenir Black" charset="0"/>
                </a:rPr>
                <a:t>11B</a:t>
              </a:r>
              <a:br>
                <a:rPr lang="en-US" sz="5500" dirty="0">
                  <a:solidFill>
                    <a:schemeClr val="bg1"/>
                  </a:solidFill>
                  <a:latin typeface="Avenir Book" charset="0"/>
                  <a:ea typeface="Avenir Book" charset="0"/>
                  <a:cs typeface="Avenir Book" charset="0"/>
                </a:rPr>
              </a:br>
              <a:r>
                <a:rPr lang="en-US" sz="2800" dirty="0">
                  <a:solidFill>
                    <a:schemeClr val="bg1"/>
                  </a:solidFill>
                  <a:latin typeface="Avenir Book" charset="0"/>
                  <a:ea typeface="Avenir Book" charset="0"/>
                  <a:cs typeface="Avenir Book" charset="0"/>
                </a:rPr>
                <a:t>Individual SIS Data Points</a:t>
              </a:r>
            </a:p>
          </p:txBody>
        </p:sp>
      </p:grpSp>
    </p:spTree>
    <p:extLst>
      <p:ext uri="{BB962C8B-B14F-4D97-AF65-F5344CB8AC3E}">
        <p14:creationId xmlns:p14="http://schemas.microsoft.com/office/powerpoint/2010/main" val="285488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120" y="1940560"/>
            <a:ext cx="3576320" cy="1477328"/>
          </a:xfrm>
          <a:prstGeom prst="rect">
            <a:avLst/>
          </a:prstGeom>
          <a:noFill/>
        </p:spPr>
        <p:txBody>
          <a:bodyPr wrap="square" rtlCol="0">
            <a:spAutoFit/>
          </a:bodyPr>
          <a:lstStyle/>
          <a:p>
            <a:pPr defTabSz="444993">
              <a:defRPr/>
            </a:pPr>
            <a:endParaRPr lang="en-US" dirty="0"/>
          </a:p>
          <a:p>
            <a:r>
              <a:rPr lang="en-US" dirty="0">
                <a:solidFill>
                  <a:schemeClr val="bg1"/>
                </a:solidFill>
              </a:rPr>
              <a:t>Simplified Data </a:t>
            </a:r>
          </a:p>
          <a:p>
            <a:r>
              <a:rPr lang="en-US" dirty="0">
                <a:solidFill>
                  <a:schemeClr val="bg1"/>
                </a:solidFill>
              </a:rPr>
              <a:t>Sharable Reports</a:t>
            </a:r>
          </a:p>
          <a:p>
            <a:r>
              <a:rPr lang="en-US" dirty="0">
                <a:solidFill>
                  <a:schemeClr val="bg1"/>
                </a:solidFill>
              </a:rPr>
              <a:t>Actionable Next Steps</a:t>
            </a:r>
          </a:p>
          <a:p>
            <a:r>
              <a:rPr lang="en-US" dirty="0">
                <a:solidFill>
                  <a:schemeClr val="bg1"/>
                </a:solidFill>
              </a:rPr>
              <a:t>Ongoing Progress</a:t>
            </a:r>
          </a:p>
        </p:txBody>
      </p:sp>
      <p:sp>
        <p:nvSpPr>
          <p:cNvPr id="17" name="Rectangle 16"/>
          <p:cNvSpPr/>
          <p:nvPr/>
        </p:nvSpPr>
        <p:spPr>
          <a:xfrm>
            <a:off x="5936059" y="2326937"/>
            <a:ext cx="2140994" cy="279038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195953" y="2130216"/>
            <a:ext cx="2140994" cy="27903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00576" y="1687801"/>
            <a:ext cx="4237104" cy="3412546"/>
            <a:chOff x="728008" y="1235448"/>
            <a:chExt cx="4237104" cy="3412546"/>
          </a:xfrm>
        </p:grpSpPr>
        <p:grpSp>
          <p:nvGrpSpPr>
            <p:cNvPr id="74" name="Group 73"/>
            <p:cNvGrpSpPr/>
            <p:nvPr/>
          </p:nvGrpSpPr>
          <p:grpSpPr>
            <a:xfrm>
              <a:off x="728008" y="1235448"/>
              <a:ext cx="4237104" cy="3412546"/>
              <a:chOff x="4300539" y="1984376"/>
              <a:chExt cx="3589338" cy="2890838"/>
            </a:xfrm>
          </p:grpSpPr>
          <p:sp>
            <p:nvSpPr>
              <p:cNvPr id="76"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8"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79" name="Rectangle 8"/>
              <p:cNvSpPr>
                <a:spLocks noChangeArrowheads="1"/>
              </p:cNvSpPr>
              <p:nvPr/>
            </p:nvSpPr>
            <p:spPr bwMode="auto">
              <a:xfrm>
                <a:off x="4456114" y="2147889"/>
                <a:ext cx="3278188" cy="1841500"/>
              </a:xfrm>
              <a:prstGeom prst="rect">
                <a:avLst/>
              </a:prstGeom>
              <a:solidFill>
                <a:schemeClr val="bg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0"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1"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2"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3"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4"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5"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6"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7"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88"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75" name="Picture 74"/>
            <p:cNvPicPr>
              <a:picLocks noChangeAspect="1"/>
            </p:cNvPicPr>
            <p:nvPr/>
          </p:nvPicPr>
          <p:blipFill rotWithShape="1">
            <a:blip r:embed="rId3" cstate="email">
              <a:extLst>
                <a:ext uri="{28A0092B-C50C-407E-A947-70E740481C1C}">
                  <a14:useLocalDpi xmlns:a14="http://schemas.microsoft.com/office/drawing/2010/main"/>
                </a:ext>
              </a:extLst>
            </a:blip>
            <a:srcRect t="-424" r="-1683"/>
            <a:stretch/>
          </p:blipFill>
          <p:spPr>
            <a:xfrm>
              <a:off x="914400" y="1434724"/>
              <a:ext cx="3867911" cy="2163715"/>
            </a:xfrm>
            <a:prstGeom prst="rect">
              <a:avLst/>
            </a:prstGeom>
          </p:spPr>
        </p:pic>
      </p:grpSp>
      <p:grpSp>
        <p:nvGrpSpPr>
          <p:cNvPr id="22" name="Group 21"/>
          <p:cNvGrpSpPr/>
          <p:nvPr/>
        </p:nvGrpSpPr>
        <p:grpSpPr>
          <a:xfrm>
            <a:off x="3071128" y="3846083"/>
            <a:ext cx="3587657" cy="2064691"/>
            <a:chOff x="2833384" y="3009682"/>
            <a:chExt cx="3587657" cy="2064691"/>
          </a:xfrm>
        </p:grpSpPr>
        <p:grpSp>
          <p:nvGrpSpPr>
            <p:cNvPr id="39" name="Group 38"/>
            <p:cNvGrpSpPr/>
            <p:nvPr/>
          </p:nvGrpSpPr>
          <p:grpSpPr>
            <a:xfrm>
              <a:off x="2833384" y="3009682"/>
              <a:ext cx="3587657" cy="2064691"/>
              <a:chOff x="8440747" y="4796156"/>
              <a:chExt cx="2786063" cy="1603375"/>
            </a:xfrm>
          </p:grpSpPr>
          <p:sp>
            <p:nvSpPr>
              <p:cNvPr id="41" name="Freeform 40"/>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2" name="Freeform 41"/>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3" name="Freeform 42"/>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5" name="Freeform 44"/>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6" name="Rectangle 45"/>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7" name="Freeform 46"/>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8" name="Rectangle 47"/>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9" name="Rectangle 48"/>
              <p:cNvSpPr>
                <a:spLocks noChangeArrowheads="1"/>
              </p:cNvSpPr>
              <p:nvPr/>
            </p:nvSpPr>
            <p:spPr bwMode="auto">
              <a:xfrm>
                <a:off x="8804284" y="4908868"/>
                <a:ext cx="2079625" cy="1308100"/>
              </a:xfrm>
              <a:prstGeom prst="rect">
                <a:avLst/>
              </a:prstGeom>
              <a:solidFill>
                <a:schemeClr val="bg1">
                  <a:lumMod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0" name="Oval 49"/>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1" name="Oval 50"/>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2" name="Oval 51"/>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3" name="Oval 52"/>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54" name="Freeform 53"/>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l="-454"/>
            <a:stretch/>
          </p:blipFill>
          <p:spPr>
            <a:xfrm>
              <a:off x="3310128" y="3154823"/>
              <a:ext cx="2651760" cy="1678055"/>
            </a:xfrm>
            <a:prstGeom prst="rect">
              <a:avLst/>
            </a:prstGeom>
          </p:spPr>
        </p:pic>
      </p:grpSp>
      <p:pic>
        <p:nvPicPr>
          <p:cNvPr id="25" name="Picture 24"/>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6458518" y="2001750"/>
            <a:ext cx="2108932" cy="2741846"/>
          </a:xfrm>
          <a:prstGeom prst="rect">
            <a:avLst/>
          </a:prstGeom>
        </p:spPr>
      </p:pic>
      <p:sp>
        <p:nvSpPr>
          <p:cNvPr id="2" name="Title 1"/>
          <p:cNvSpPr>
            <a:spLocks noGrp="1"/>
          </p:cNvSpPr>
          <p:nvPr>
            <p:ph type="title"/>
          </p:nvPr>
        </p:nvSpPr>
        <p:spPr>
          <a:xfrm>
            <a:off x="0" y="0"/>
            <a:ext cx="9143999" cy="872455"/>
          </a:xfrm>
        </p:spPr>
        <p:txBody>
          <a:bodyPr>
            <a:normAutofit fontScale="90000"/>
          </a:bodyPr>
          <a:lstStyle/>
          <a:p>
            <a:r>
              <a:rPr lang="en-US" dirty="0"/>
              <a:t>	The Clarity Decision Support Platform</a:t>
            </a:r>
          </a:p>
        </p:txBody>
      </p:sp>
    </p:spTree>
    <p:extLst>
      <p:ext uri="{BB962C8B-B14F-4D97-AF65-F5344CB8AC3E}">
        <p14:creationId xmlns:p14="http://schemas.microsoft.com/office/powerpoint/2010/main" val="298208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From Data to Information</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81812"/>
            <a:ext cx="7870817" cy="6076188"/>
          </a:xfrm>
          <a:prstGeom prst="rect">
            <a:avLst/>
          </a:prstGeom>
        </p:spPr>
      </p:pic>
    </p:spTree>
    <p:extLst>
      <p:ext uri="{BB962C8B-B14F-4D97-AF65-F5344CB8AC3E}">
        <p14:creationId xmlns:p14="http://schemas.microsoft.com/office/powerpoint/2010/main" val="571280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4406</Words>
  <Application>Microsoft Office PowerPoint</Application>
  <PresentationFormat>On-screen Show (4:3)</PresentationFormat>
  <Paragraphs>579</Paragraphs>
  <Slides>44</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Avenir Black</vt:lpstr>
      <vt:lpstr>Avenir Book</vt:lpstr>
      <vt:lpstr>Avenir Book Oblique</vt:lpstr>
      <vt:lpstr>Avenir Heavy</vt:lpstr>
      <vt:lpstr>Avenir Medium</vt:lpstr>
      <vt:lpstr>Avenir Roman</vt:lpstr>
      <vt:lpstr>Arial</vt:lpstr>
      <vt:lpstr>Calibri</vt:lpstr>
      <vt:lpstr>Helvetica</vt:lpstr>
      <vt:lpstr>Office Theme</vt:lpstr>
      <vt:lpstr>Big Data, Education, and Society</vt:lpstr>
      <vt:lpstr>At-Risk Predictions</vt:lpstr>
      <vt:lpstr>Examples of Use (at scale)</vt:lpstr>
      <vt:lpstr>Examples of Use (at scale)</vt:lpstr>
      <vt:lpstr>BrightBytes Clarity slides, courtesy of Rich Allen</vt:lpstr>
      <vt:lpstr>PowerPoint Presentation</vt:lpstr>
      <vt:lpstr>PowerPoint Presentation</vt:lpstr>
      <vt:lpstr> The Clarity Decision Support Platform</vt:lpstr>
      <vt:lpstr>From Data to Information</vt:lpstr>
      <vt:lpstr>Making Data Informative</vt:lpstr>
      <vt:lpstr>Professional Development</vt:lpstr>
      <vt:lpstr>Professional Development</vt:lpstr>
      <vt:lpstr>Student Use of 4Cs</vt:lpstr>
      <vt:lpstr>Student Use of 4Cs</vt:lpstr>
      <vt:lpstr>Key Question</vt:lpstr>
      <vt:lpstr>Evolution of Early Warning Systems</vt:lpstr>
      <vt:lpstr> Threshold vs. Predictive Analytics</vt:lpstr>
      <vt:lpstr> Threshold vs. Predictive Analytics</vt:lpstr>
      <vt:lpstr> Threshold vs. Predictive Analytics</vt:lpstr>
      <vt:lpstr> The Power of Predictive Analytics</vt:lpstr>
      <vt:lpstr>Aggregate Reports &amp; Filter by Triggers</vt:lpstr>
      <vt:lpstr>PowerPoint Presentation</vt:lpstr>
      <vt:lpstr>Key Question</vt:lpstr>
      <vt:lpstr>A National Perspective</vt:lpstr>
      <vt:lpstr>Capture the Full View</vt:lpstr>
      <vt:lpstr>Make the Right Choices</vt:lpstr>
      <vt:lpstr>Defend Your Hardest Decisions</vt:lpstr>
      <vt:lpstr>Know the Impact on Student Outcomes</vt:lpstr>
      <vt:lpstr>Benefits of Big Data and Learning Analytics</vt:lpstr>
      <vt:lpstr> The Clarity Decision Support Platform</vt:lpstr>
      <vt:lpstr>Civitas Learning</vt:lpstr>
      <vt:lpstr>PowerPoint Presentation</vt:lpstr>
      <vt:lpstr>Purdue-&gt;Ellucian Course Signals</vt:lpstr>
      <vt:lpstr>PowerPoint Presentation</vt:lpstr>
      <vt:lpstr>Evidence for reduced rate of failure/dropout</vt:lpstr>
      <vt:lpstr>What are some potential predictors that a student is at-risk?  (K-12 or college)</vt:lpstr>
      <vt:lpstr>Which of these indicators are creepy?</vt:lpstr>
      <vt:lpstr>Which of these indicators are actionable?</vt:lpstr>
      <vt:lpstr>Which of these indicators are  readily feasible to obtain?</vt:lpstr>
      <vt:lpstr>What are some ways we could use at-risk prediction?</vt:lpstr>
      <vt:lpstr>What are the benefits of using  at-risk prediction?</vt:lpstr>
      <vt:lpstr>What are the risks of using  at-risk prediction?</vt:lpstr>
      <vt:lpstr>What are some other types of risk in education that we could predict?</vt:lpstr>
      <vt:lpstr>Questions? Comments?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Baker, Ryan S</cp:lastModifiedBy>
  <cp:revision>125</cp:revision>
  <dcterms:created xsi:type="dcterms:W3CDTF">2013-08-27T11:33:40Z</dcterms:created>
  <dcterms:modified xsi:type="dcterms:W3CDTF">2020-01-30T19:04:15Z</dcterms:modified>
</cp:coreProperties>
</file>