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433" r:id="rId3"/>
    <p:sldId id="414" r:id="rId4"/>
    <p:sldId id="415" r:id="rId5"/>
    <p:sldId id="416" r:id="rId6"/>
    <p:sldId id="417" r:id="rId7"/>
    <p:sldId id="418" r:id="rId8"/>
    <p:sldId id="419" r:id="rId9"/>
    <p:sldId id="432" r:id="rId10"/>
    <p:sldId id="420" r:id="rId11"/>
    <p:sldId id="421" r:id="rId12"/>
    <p:sldId id="422" r:id="rId13"/>
    <p:sldId id="423" r:id="rId14"/>
    <p:sldId id="424" r:id="rId15"/>
    <p:sldId id="425" r:id="rId16"/>
    <p:sldId id="426" r:id="rId17"/>
    <p:sldId id="427" r:id="rId18"/>
    <p:sldId id="428" r:id="rId19"/>
    <p:sldId id="429" r:id="rId20"/>
    <p:sldId id="430" r:id="rId21"/>
    <p:sldId id="431" r:id="rId22"/>
    <p:sldId id="43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78"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381FA-03DF-4612-AD5C-DBD9F115DD8B}" type="datetimeFigureOut">
              <a:rPr lang="en-US" smtClean="0"/>
              <a:t>4/2/2020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07B25-3290-4178-974E-2159918888D1}" type="slidenum">
              <a:rPr lang="en-US" smtClean="0"/>
              <a:t>‹#›</a:t>
            </a:fld>
            <a:endParaRPr lang="en-US"/>
          </a:p>
        </p:txBody>
      </p:sp>
    </p:spTree>
    <p:extLst>
      <p:ext uri="{BB962C8B-B14F-4D97-AF65-F5344CB8AC3E}">
        <p14:creationId xmlns:p14="http://schemas.microsoft.com/office/powerpoint/2010/main" val="218099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15B9B1-4A60-4497-8B0C-3BFC9FCCD213}"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223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15B9B1-4A60-4497-8B0C-3BFC9FCCD213}"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15B9B1-4A60-4497-8B0C-3BFC9FCCD213}" type="datetimeFigureOut">
              <a:rPr lang="en-US" smtClean="0"/>
              <a:t>4/2/2020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15B9B1-4A60-4497-8B0C-3BFC9FCCD213}" type="datetimeFigureOut">
              <a:rPr lang="en-US" smtClean="0"/>
              <a:t>4/2/2020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4/2/2020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4/2/2020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Big Data, Education, and Society</a:t>
            </a:r>
          </a:p>
        </p:txBody>
      </p:sp>
      <p:sp>
        <p:nvSpPr>
          <p:cNvPr id="3" name="Subtitle 2"/>
          <p:cNvSpPr>
            <a:spLocks noGrp="1"/>
          </p:cNvSpPr>
          <p:nvPr>
            <p:ph type="subTitle" idx="1"/>
          </p:nvPr>
        </p:nvSpPr>
        <p:spPr/>
        <p:txBody>
          <a:bodyPr/>
          <a:lstStyle/>
          <a:p>
            <a:r>
              <a:rPr lang="en-US" dirty="0"/>
              <a:t>April 15, 2020</a:t>
            </a:r>
          </a:p>
        </p:txBody>
      </p:sp>
    </p:spTree>
    <p:extLst>
      <p:ext uri="{BB962C8B-B14F-4D97-AF65-F5344CB8AC3E}">
        <p14:creationId xmlns:p14="http://schemas.microsoft.com/office/powerpoint/2010/main" val="25728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Corbett-Davies et al. (2017) argument</a:t>
            </a:r>
          </a:p>
        </p:txBody>
      </p:sp>
      <p:sp>
        <p:nvSpPr>
          <p:cNvPr id="3" name="Content Placeholder 2"/>
          <p:cNvSpPr>
            <a:spLocks noGrp="1"/>
          </p:cNvSpPr>
          <p:nvPr>
            <p:ph idx="1"/>
          </p:nvPr>
        </p:nvSpPr>
        <p:spPr/>
        <p:txBody>
          <a:bodyPr>
            <a:normAutofit fontScale="62500" lnSpcReduction="20000"/>
          </a:bodyPr>
          <a:lstStyle/>
          <a:p>
            <a:pPr fontAlgn="base"/>
            <a:r>
              <a:rPr lang="en-US" dirty="0"/>
              <a:t>Yet those results don’t prove the algorithm itself is biased against black defendants — a point we’ve made previously, including in peer-reviewed research. The Broward County classifications are based on recognized risk factors, like a documented history of violence. The classifications do not explicitly consider a defendant’s race.</a:t>
            </a:r>
          </a:p>
          <a:p>
            <a:pPr fontAlgn="base"/>
            <a:r>
              <a:rPr lang="en-US" dirty="0"/>
              <a:t>Because of complex social and economic causes, black defendants in Broward County are in reality more likely than whites to be arrested in connection with a violent crime after release, and so classifications designed to predict such outcomes necessarily identify more black defendants as risky. This would be true regardless of whether the judgments were made by a computer or by a human decision maker.</a:t>
            </a:r>
          </a:p>
          <a:p>
            <a:pPr fontAlgn="base"/>
            <a:r>
              <a:rPr lang="en-US" dirty="0"/>
              <a:t>It is not biased algorithms but broader societal inequalities that drive the troubling racial differences we see in Broward County and throughout the country. It is misleading and counterproductive to blame the algorithm for uncovering real statistical patterns. Ignoring these patterns would not resolve the underlying disparities.</a:t>
            </a:r>
            <a:br>
              <a:rPr lang="en-US" dirty="0"/>
            </a:br>
            <a:endParaRPr lang="en-US" dirty="0"/>
          </a:p>
        </p:txBody>
      </p:sp>
    </p:spTree>
    <p:extLst>
      <p:ext uri="{BB962C8B-B14F-4D97-AF65-F5344CB8AC3E}">
        <p14:creationId xmlns:p14="http://schemas.microsoft.com/office/powerpoint/2010/main" val="3204402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What are your thoughts on this argument?</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23418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could be solutions to preventing algorithmic bias? </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12590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could be solutions to preventing algorithmic bias? </a:t>
            </a:r>
          </a:p>
        </p:txBody>
      </p:sp>
      <p:sp>
        <p:nvSpPr>
          <p:cNvPr id="3" name="Content Placeholder 2"/>
          <p:cNvSpPr>
            <a:spLocks noGrp="1"/>
          </p:cNvSpPr>
          <p:nvPr>
            <p:ph idx="1"/>
          </p:nvPr>
        </p:nvSpPr>
        <p:spPr/>
        <p:txBody>
          <a:bodyPr>
            <a:normAutofit/>
          </a:bodyPr>
          <a:lstStyle/>
          <a:p>
            <a:r>
              <a:rPr lang="en-US" dirty="0"/>
              <a:t>Avoid using demographic variables as predictors (GPDR)</a:t>
            </a:r>
          </a:p>
          <a:p>
            <a:r>
              <a:rPr lang="en-US" dirty="0"/>
              <a:t>Diversity in people developing models (Garcia, 2016)</a:t>
            </a:r>
          </a:p>
          <a:p>
            <a:r>
              <a:rPr lang="en-US" dirty="0"/>
              <a:t>Predict outcomes that are not biased – example given of predicting violent crime (less biased) instead of predicting all crime (more biased) (Corbett-Davies et al., 2017)</a:t>
            </a:r>
          </a:p>
          <a:p>
            <a:endParaRPr lang="en-US" dirty="0"/>
          </a:p>
        </p:txBody>
      </p:sp>
    </p:spTree>
    <p:extLst>
      <p:ext uri="{BB962C8B-B14F-4D97-AF65-F5344CB8AC3E}">
        <p14:creationId xmlns:p14="http://schemas.microsoft.com/office/powerpoint/2010/main" val="4243428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could be solutions to preventing algorithmic bias? </a:t>
            </a:r>
          </a:p>
        </p:txBody>
      </p:sp>
      <p:sp>
        <p:nvSpPr>
          <p:cNvPr id="3" name="Content Placeholder 2"/>
          <p:cNvSpPr>
            <a:spLocks noGrp="1"/>
          </p:cNvSpPr>
          <p:nvPr>
            <p:ph idx="1"/>
          </p:nvPr>
        </p:nvSpPr>
        <p:spPr/>
        <p:txBody>
          <a:bodyPr>
            <a:normAutofit/>
          </a:bodyPr>
          <a:lstStyle/>
          <a:p>
            <a:r>
              <a:rPr lang="en-US" dirty="0"/>
              <a:t>“Right to explanation” (GPDR)</a:t>
            </a:r>
          </a:p>
          <a:p>
            <a:r>
              <a:rPr lang="en-US" dirty="0"/>
              <a:t>Inspect model outcomes for bias</a:t>
            </a:r>
          </a:p>
          <a:p>
            <a:pPr lvl="1"/>
            <a:r>
              <a:rPr lang="en-US" dirty="0"/>
              <a:t>Do visibly biased outcomes result? (Garcia, 2016)</a:t>
            </a:r>
          </a:p>
          <a:p>
            <a:pPr lvl="1"/>
            <a:r>
              <a:rPr lang="en-US" dirty="0"/>
              <a:t>Is the model more biased than its training data? </a:t>
            </a:r>
          </a:p>
          <a:p>
            <a:r>
              <a:rPr lang="en-US" dirty="0"/>
              <a:t>Openness as to model internals and predictions (Garcia, 2016)</a:t>
            </a:r>
          </a:p>
          <a:p>
            <a:endParaRPr lang="en-US" dirty="0"/>
          </a:p>
        </p:txBody>
      </p:sp>
    </p:spTree>
    <p:extLst>
      <p:ext uri="{BB962C8B-B14F-4D97-AF65-F5344CB8AC3E}">
        <p14:creationId xmlns:p14="http://schemas.microsoft.com/office/powerpoint/2010/main" val="2259184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Which of these solutions are practically feasible in learning analytics?</a:t>
            </a:r>
          </a:p>
        </p:txBody>
      </p:sp>
      <p:sp>
        <p:nvSpPr>
          <p:cNvPr id="3" name="Content Placeholder 2"/>
          <p:cNvSpPr>
            <a:spLocks noGrp="1"/>
          </p:cNvSpPr>
          <p:nvPr>
            <p:ph idx="1"/>
          </p:nvPr>
        </p:nvSpPr>
        <p:spPr>
          <a:xfrm>
            <a:off x="457200" y="1981200"/>
            <a:ext cx="8229600" cy="4525963"/>
          </a:xfrm>
        </p:spPr>
        <p:txBody>
          <a:bodyPr/>
          <a:lstStyle/>
          <a:p>
            <a:r>
              <a:rPr lang="en-US" dirty="0"/>
              <a:t>And which aren’t? </a:t>
            </a:r>
          </a:p>
          <a:p>
            <a:endParaRPr lang="en-US" dirty="0"/>
          </a:p>
          <a:p>
            <a:r>
              <a:rPr lang="en-US" dirty="0"/>
              <a:t>Why/why not?</a:t>
            </a:r>
          </a:p>
        </p:txBody>
      </p:sp>
    </p:spTree>
    <p:extLst>
      <p:ext uri="{BB962C8B-B14F-4D97-AF65-F5344CB8AC3E}">
        <p14:creationId xmlns:p14="http://schemas.microsoft.com/office/powerpoint/2010/main" val="2551574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University UK situation</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953772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University UK situation</a:t>
            </a:r>
          </a:p>
        </p:txBody>
      </p:sp>
      <p:sp>
        <p:nvSpPr>
          <p:cNvPr id="3" name="Content Placeholder 2"/>
          <p:cNvSpPr>
            <a:spLocks noGrp="1"/>
          </p:cNvSpPr>
          <p:nvPr>
            <p:ph idx="1"/>
          </p:nvPr>
        </p:nvSpPr>
        <p:spPr/>
        <p:txBody>
          <a:bodyPr/>
          <a:lstStyle/>
          <a:p>
            <a:r>
              <a:rPr lang="en-US" dirty="0"/>
              <a:t>How should they have addressed the problem?</a:t>
            </a:r>
          </a:p>
        </p:txBody>
      </p:sp>
    </p:spTree>
    <p:extLst>
      <p:ext uri="{BB962C8B-B14F-4D97-AF65-F5344CB8AC3E}">
        <p14:creationId xmlns:p14="http://schemas.microsoft.com/office/powerpoint/2010/main" val="2101901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Assemble into your </a:t>
            </a:r>
            <a:br>
              <a:rPr lang="en-US" dirty="0"/>
            </a:br>
            <a:r>
              <a:rPr lang="en-US" dirty="0"/>
              <a:t>*assignment* groups</a:t>
            </a:r>
          </a:p>
        </p:txBody>
      </p:sp>
      <p:sp>
        <p:nvSpPr>
          <p:cNvPr id="3" name="Content Placeholder 2"/>
          <p:cNvSpPr>
            <a:spLocks noGrp="1"/>
          </p:cNvSpPr>
          <p:nvPr>
            <p:ph idx="1"/>
          </p:nvPr>
        </p:nvSpPr>
        <p:spPr/>
        <p:txBody>
          <a:bodyPr/>
          <a:lstStyle/>
          <a:p>
            <a:r>
              <a:rPr lang="en-US" dirty="0"/>
              <a:t>Using your preferred communication mechanism – Hangout, Skype, Zoom, </a:t>
            </a:r>
            <a:r>
              <a:rPr lang="en-US" dirty="0" err="1"/>
              <a:t>BlueJeans</a:t>
            </a:r>
            <a:r>
              <a:rPr lang="en-US" dirty="0"/>
              <a:t>, teleconference</a:t>
            </a:r>
          </a:p>
        </p:txBody>
      </p:sp>
    </p:spTree>
    <p:extLst>
      <p:ext uri="{BB962C8B-B14F-4D97-AF65-F5344CB8AC3E}">
        <p14:creationId xmlns:p14="http://schemas.microsoft.com/office/powerpoint/2010/main" val="1391619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Assemble into your </a:t>
            </a:r>
            <a:br>
              <a:rPr lang="en-US" dirty="0"/>
            </a:br>
            <a:r>
              <a:rPr lang="en-US" dirty="0"/>
              <a:t>*assignment* groups</a:t>
            </a:r>
          </a:p>
        </p:txBody>
      </p:sp>
      <p:sp>
        <p:nvSpPr>
          <p:cNvPr id="3" name="Content Placeholder 2"/>
          <p:cNvSpPr>
            <a:spLocks noGrp="1"/>
          </p:cNvSpPr>
          <p:nvPr>
            <p:ph idx="1"/>
          </p:nvPr>
        </p:nvSpPr>
        <p:spPr/>
        <p:txBody>
          <a:bodyPr/>
          <a:lstStyle/>
          <a:p>
            <a:r>
              <a:rPr lang="en-US" dirty="0"/>
              <a:t>How could your proposed innovation become problematic or damaged due to algorithmic bias</a:t>
            </a:r>
          </a:p>
          <a:p>
            <a:pPr lvl="1"/>
            <a:r>
              <a:rPr lang="en-US" dirty="0"/>
              <a:t>Either actual or perceived?</a:t>
            </a:r>
          </a:p>
          <a:p>
            <a:pPr lvl="1"/>
            <a:endParaRPr lang="en-US" dirty="0"/>
          </a:p>
          <a:p>
            <a:r>
              <a:rPr lang="en-US" dirty="0"/>
              <a:t>What, if anything, could you do to mitigate that risk?</a:t>
            </a:r>
          </a:p>
        </p:txBody>
      </p:sp>
    </p:spTree>
    <p:extLst>
      <p:ext uri="{BB962C8B-B14F-4D97-AF65-F5344CB8AC3E}">
        <p14:creationId xmlns:p14="http://schemas.microsoft.com/office/powerpoint/2010/main" val="1229011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4</a:t>
            </a:r>
          </a:p>
        </p:txBody>
      </p:sp>
      <p:sp>
        <p:nvSpPr>
          <p:cNvPr id="3" name="Content Placeholder 2"/>
          <p:cNvSpPr>
            <a:spLocks noGrp="1"/>
          </p:cNvSpPr>
          <p:nvPr>
            <p:ph idx="1"/>
          </p:nvPr>
        </p:nvSpPr>
        <p:spPr/>
        <p:txBody>
          <a:bodyPr/>
          <a:lstStyle/>
          <a:p>
            <a:r>
              <a:rPr lang="en-US" dirty="0"/>
              <a:t>Any questions about </a:t>
            </a:r>
            <a:r>
              <a:rPr lang="en-US"/>
              <a:t>assignment 4?</a:t>
            </a:r>
            <a:endParaRPr lang="en-US" dirty="0"/>
          </a:p>
          <a:p>
            <a:endParaRPr lang="en-US" dirty="0"/>
          </a:p>
        </p:txBody>
      </p:sp>
    </p:spTree>
    <p:extLst>
      <p:ext uri="{BB962C8B-B14F-4D97-AF65-F5344CB8AC3E}">
        <p14:creationId xmlns:p14="http://schemas.microsoft.com/office/powerpoint/2010/main" val="4047835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 ready to present (briefly) </a:t>
            </a:r>
            <a:br>
              <a:rPr lang="en-US" dirty="0"/>
            </a:br>
            <a:r>
              <a:rPr lang="en-US" dirty="0"/>
              <a:t>to the class</a:t>
            </a:r>
          </a:p>
        </p:txBody>
      </p:sp>
      <p:sp>
        <p:nvSpPr>
          <p:cNvPr id="3" name="Content Placeholder 2"/>
          <p:cNvSpPr>
            <a:spLocks noGrp="1"/>
          </p:cNvSpPr>
          <p:nvPr>
            <p:ph idx="1"/>
          </p:nvPr>
        </p:nvSpPr>
        <p:spPr/>
        <p:txBody>
          <a:bodyPr/>
          <a:lstStyle/>
          <a:p>
            <a:r>
              <a:rPr lang="en-US" dirty="0"/>
              <a:t>What is your innovation?</a:t>
            </a:r>
          </a:p>
          <a:p>
            <a:r>
              <a:rPr lang="en-US" dirty="0"/>
              <a:t>What is the risk of algorithmic bias?</a:t>
            </a:r>
          </a:p>
          <a:p>
            <a:r>
              <a:rPr lang="en-US" dirty="0"/>
              <a:t>What steps could you take to address it?</a:t>
            </a:r>
          </a:p>
        </p:txBody>
      </p:sp>
    </p:spTree>
    <p:extLst>
      <p:ext uri="{BB962C8B-B14F-4D97-AF65-F5344CB8AC3E}">
        <p14:creationId xmlns:p14="http://schemas.microsoft.com/office/powerpoint/2010/main" val="641316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Now present to the class</a:t>
            </a:r>
          </a:p>
        </p:txBody>
      </p:sp>
      <p:sp>
        <p:nvSpPr>
          <p:cNvPr id="3" name="Content Placeholder 2"/>
          <p:cNvSpPr>
            <a:spLocks noGrp="1"/>
          </p:cNvSpPr>
          <p:nvPr>
            <p:ph idx="1"/>
          </p:nvPr>
        </p:nvSpPr>
        <p:spPr/>
        <p:txBody>
          <a:bodyPr>
            <a:normAutofit fontScale="92500" lnSpcReduction="20000"/>
          </a:bodyPr>
          <a:lstStyle/>
          <a:p>
            <a:r>
              <a:rPr lang="en-US" dirty="0"/>
              <a:t>The class: </a:t>
            </a:r>
          </a:p>
          <a:p>
            <a:endParaRPr lang="en-US" dirty="0"/>
          </a:p>
          <a:p>
            <a:r>
              <a:rPr lang="en-US" dirty="0"/>
              <a:t>Do you think this is the biggest risk of algorithmic bias?</a:t>
            </a:r>
          </a:p>
          <a:p>
            <a:endParaRPr lang="en-US" dirty="0"/>
          </a:p>
          <a:p>
            <a:r>
              <a:rPr lang="en-US" dirty="0"/>
              <a:t>Do you have any concerns that their solution will not work?</a:t>
            </a:r>
          </a:p>
          <a:p>
            <a:endParaRPr lang="en-US" dirty="0"/>
          </a:p>
          <a:p>
            <a:r>
              <a:rPr lang="en-US" dirty="0"/>
              <a:t>After we complete critique in terms of these… </a:t>
            </a:r>
            <a:br>
              <a:rPr lang="en-US" dirty="0"/>
            </a:br>
            <a:r>
              <a:rPr lang="en-US" dirty="0"/>
              <a:t>Do you have other potential solutions?</a:t>
            </a:r>
          </a:p>
          <a:p>
            <a:endParaRPr lang="en-US" dirty="0"/>
          </a:p>
          <a:p>
            <a:endParaRPr lang="en-US" dirty="0"/>
          </a:p>
        </p:txBody>
      </p:sp>
    </p:spTree>
    <p:extLst>
      <p:ext uri="{BB962C8B-B14F-4D97-AF65-F5344CB8AC3E}">
        <p14:creationId xmlns:p14="http://schemas.microsoft.com/office/powerpoint/2010/main" val="2250820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B87E5-3D1F-4882-9D5E-2AF7DF1394AD}"/>
              </a:ext>
            </a:extLst>
          </p:cNvPr>
          <p:cNvSpPr>
            <a:spLocks noGrp="1"/>
          </p:cNvSpPr>
          <p:nvPr>
            <p:ph type="title"/>
          </p:nvPr>
        </p:nvSpPr>
        <p:spPr/>
        <p:txBody>
          <a:bodyPr/>
          <a:lstStyle/>
          <a:p>
            <a:r>
              <a:rPr lang="en-US" dirty="0"/>
              <a:t>Comments? </a:t>
            </a:r>
            <a:r>
              <a:rPr lang="en-US"/>
              <a:t>Questions?</a:t>
            </a:r>
          </a:p>
        </p:txBody>
      </p:sp>
      <p:sp>
        <p:nvSpPr>
          <p:cNvPr id="3" name="Content Placeholder 2">
            <a:extLst>
              <a:ext uri="{FF2B5EF4-FFF2-40B4-BE49-F238E27FC236}">
                <a16:creationId xmlns:a16="http://schemas.microsoft.com/office/drawing/2014/main" id="{441A4153-4CDF-4F6D-A982-8FCB435D4C4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63353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Discrimination and the </a:t>
            </a:r>
            <a:br>
              <a:rPr lang="en-US" dirty="0"/>
            </a:br>
            <a:r>
              <a:rPr lang="en-US" dirty="0"/>
              <a:t>Perpetuation of Bias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55769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Algorithmic Bias</a:t>
            </a:r>
            <a:br>
              <a:rPr lang="en-US" dirty="0"/>
            </a:br>
            <a:r>
              <a:rPr lang="en-US" dirty="0"/>
              <a:t>(Garcia, 2016)</a:t>
            </a:r>
          </a:p>
        </p:txBody>
      </p:sp>
      <p:sp>
        <p:nvSpPr>
          <p:cNvPr id="3" name="Content Placeholder 2"/>
          <p:cNvSpPr>
            <a:spLocks noGrp="1"/>
          </p:cNvSpPr>
          <p:nvPr>
            <p:ph idx="1"/>
          </p:nvPr>
        </p:nvSpPr>
        <p:spPr/>
        <p:txBody>
          <a:bodyPr/>
          <a:lstStyle/>
          <a:p>
            <a:r>
              <a:rPr lang="en-US" dirty="0"/>
              <a:t>Nothing to do with the “bias-variance trade-off”, if you’ve ever heard of that</a:t>
            </a:r>
          </a:p>
          <a:p>
            <a:endParaRPr lang="en-US" dirty="0"/>
          </a:p>
          <a:p>
            <a:r>
              <a:rPr lang="en-US" dirty="0"/>
              <a:t>(And if you haven’t don’t worry about it)</a:t>
            </a:r>
          </a:p>
        </p:txBody>
      </p:sp>
    </p:spTree>
    <p:extLst>
      <p:ext uri="{BB962C8B-B14F-4D97-AF65-F5344CB8AC3E}">
        <p14:creationId xmlns:p14="http://schemas.microsoft.com/office/powerpoint/2010/main" val="1478590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Algorithmic Bias</a:t>
            </a:r>
            <a:br>
              <a:rPr lang="en-US" dirty="0"/>
            </a:br>
            <a:r>
              <a:rPr lang="en-US" dirty="0"/>
              <a:t>(Garcia, 2016)</a:t>
            </a:r>
          </a:p>
        </p:txBody>
      </p:sp>
      <p:sp>
        <p:nvSpPr>
          <p:cNvPr id="3" name="Content Placeholder 2"/>
          <p:cNvSpPr>
            <a:spLocks noGrp="1"/>
          </p:cNvSpPr>
          <p:nvPr>
            <p:ph idx="1"/>
          </p:nvPr>
        </p:nvSpPr>
        <p:spPr/>
        <p:txBody>
          <a:bodyPr/>
          <a:lstStyle/>
          <a:p>
            <a:r>
              <a:rPr lang="en-US" dirty="0"/>
              <a:t>When a prediction model implicitly discovers bias in existing decision-making and then perpetuates/</a:t>
            </a:r>
            <a:r>
              <a:rPr lang="en-US" dirty="0" err="1"/>
              <a:t>systematicizes</a:t>
            </a:r>
            <a:r>
              <a:rPr lang="en-US" dirty="0"/>
              <a:t>/extends it</a:t>
            </a:r>
          </a:p>
        </p:txBody>
      </p:sp>
    </p:spTree>
    <p:extLst>
      <p:ext uri="{BB962C8B-B14F-4D97-AF65-F5344CB8AC3E}">
        <p14:creationId xmlns:p14="http://schemas.microsoft.com/office/powerpoint/2010/main" val="1598568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96863"/>
            <a:ext cx="6248400" cy="1143000"/>
          </a:xfrm>
        </p:spPr>
        <p:txBody>
          <a:bodyPr>
            <a:normAutofit fontScale="90000"/>
          </a:bodyPr>
          <a:lstStyle/>
          <a:p>
            <a:r>
              <a:rPr lang="en-US" dirty="0"/>
              <a:t>Example</a:t>
            </a:r>
            <a:br>
              <a:rPr lang="en-US" dirty="0"/>
            </a:br>
            <a:r>
              <a:rPr lang="en-US" dirty="0"/>
              <a:t>(Garcia, 2016)</a:t>
            </a: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3390900" y="485775"/>
            <a:ext cx="5753100" cy="6372225"/>
          </a:xfrm>
          <a:prstGeom prst="rect">
            <a:avLst/>
          </a:prstGeom>
        </p:spPr>
      </p:pic>
    </p:spTree>
    <p:extLst>
      <p:ext uri="{BB962C8B-B14F-4D97-AF65-F5344CB8AC3E}">
        <p14:creationId xmlns:p14="http://schemas.microsoft.com/office/powerpoint/2010/main" val="2458297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96863"/>
            <a:ext cx="6248400" cy="1143000"/>
          </a:xfrm>
        </p:spPr>
        <p:txBody>
          <a:bodyPr>
            <a:normAutofit fontScale="90000"/>
          </a:bodyPr>
          <a:lstStyle/>
          <a:p>
            <a:r>
              <a:rPr lang="en-US" dirty="0"/>
              <a:t>Example</a:t>
            </a:r>
            <a:br>
              <a:rPr lang="en-US" dirty="0"/>
            </a:br>
            <a:r>
              <a:rPr lang="en-US" dirty="0"/>
              <a:t>(Garcia, 2016)</a:t>
            </a:r>
          </a:p>
        </p:txBody>
      </p:sp>
      <p:sp>
        <p:nvSpPr>
          <p:cNvPr id="3" name="Content Placeholder 2"/>
          <p:cNvSpPr>
            <a:spLocks noGrp="1"/>
          </p:cNvSpPr>
          <p:nvPr>
            <p:ph idx="1"/>
          </p:nvPr>
        </p:nvSpPr>
        <p:spPr/>
        <p:txBody>
          <a:bodyPr/>
          <a:lstStyle/>
          <a:p>
            <a:endParaRPr lang="en-US" dirty="0"/>
          </a:p>
        </p:txBody>
      </p:sp>
      <p:pic>
        <p:nvPicPr>
          <p:cNvPr id="6" name="Picture 5"/>
          <p:cNvPicPr>
            <a:picLocks noChangeAspect="1"/>
          </p:cNvPicPr>
          <p:nvPr/>
        </p:nvPicPr>
        <p:blipFill>
          <a:blip r:embed="rId2"/>
          <a:stretch>
            <a:fillRect/>
          </a:stretch>
        </p:blipFill>
        <p:spPr>
          <a:xfrm>
            <a:off x="1828800" y="2438400"/>
            <a:ext cx="7104289" cy="2409825"/>
          </a:xfrm>
          <a:prstGeom prst="rect">
            <a:avLst/>
          </a:prstGeom>
        </p:spPr>
      </p:pic>
    </p:spTree>
    <p:extLst>
      <p:ext uri="{BB962C8B-B14F-4D97-AF65-F5344CB8AC3E}">
        <p14:creationId xmlns:p14="http://schemas.microsoft.com/office/powerpoint/2010/main" val="4042341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6248400" cy="1143000"/>
          </a:xfrm>
        </p:spPr>
        <p:txBody>
          <a:bodyPr>
            <a:normAutofit fontScale="90000"/>
          </a:bodyPr>
          <a:lstStyle/>
          <a:p>
            <a:r>
              <a:rPr lang="en-US" dirty="0"/>
              <a:t>Example</a:t>
            </a:r>
            <a:br>
              <a:rPr lang="en-US" dirty="0"/>
            </a:br>
            <a:r>
              <a:rPr lang="en-US" dirty="0"/>
              <a:t>(Corbett-Davies et al., 2017)</a:t>
            </a:r>
          </a:p>
        </p:txBody>
      </p:sp>
      <p:sp>
        <p:nvSpPr>
          <p:cNvPr id="3" name="Content Placeholder 2"/>
          <p:cNvSpPr>
            <a:spLocks noGrp="1"/>
          </p:cNvSpPr>
          <p:nvPr>
            <p:ph idx="1"/>
          </p:nvPr>
        </p:nvSpPr>
        <p:spPr/>
        <p:txBody>
          <a:bodyPr>
            <a:normAutofit fontScale="92500" lnSpcReduction="20000"/>
          </a:bodyPr>
          <a:lstStyle/>
          <a:p>
            <a:pPr fontAlgn="base"/>
            <a:r>
              <a:rPr lang="en-US" dirty="0"/>
              <a:t>For example, when </a:t>
            </a:r>
            <a:r>
              <a:rPr lang="en-US" dirty="0" err="1"/>
              <a:t>ProPublica</a:t>
            </a:r>
            <a:r>
              <a:rPr lang="en-US" dirty="0"/>
              <a:t> examined computer-generated risk scores in Broward County, Fla., in 2016, it found that black defendants were substantially more likely than whites to be rated a high risk of committing a violent crime if released. Even among defendants who ultimately were not re-arrested, blacks were more likely than whites to be deemed risky. These results elicited a visceral sense of injustice and prompted a chorus of warnings about the dangers of artificial intelligence.</a:t>
            </a:r>
          </a:p>
          <a:p>
            <a:endParaRPr lang="en-US" dirty="0"/>
          </a:p>
        </p:txBody>
      </p:sp>
    </p:spTree>
    <p:extLst>
      <p:ext uri="{BB962C8B-B14F-4D97-AF65-F5344CB8AC3E}">
        <p14:creationId xmlns:p14="http://schemas.microsoft.com/office/powerpoint/2010/main" val="2809796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Comments? Questions?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558536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694</Words>
  <Application>Microsoft Office PowerPoint</Application>
  <PresentationFormat>On-screen Show (4:3)</PresentationFormat>
  <Paragraphs>59</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Big Data, Education, and Society</vt:lpstr>
      <vt:lpstr>Assignment 4</vt:lpstr>
      <vt:lpstr>Discrimination and the  Perpetuation of Bias</vt:lpstr>
      <vt:lpstr>Algorithmic Bias (Garcia, 2016)</vt:lpstr>
      <vt:lpstr>Algorithmic Bias (Garcia, 2016)</vt:lpstr>
      <vt:lpstr>Example (Garcia, 2016)</vt:lpstr>
      <vt:lpstr>Example (Garcia, 2016)</vt:lpstr>
      <vt:lpstr>Example (Corbett-Davies et al., 2017)</vt:lpstr>
      <vt:lpstr>Comments? Questions?</vt:lpstr>
      <vt:lpstr>Corbett-Davies et al. (2017) argument</vt:lpstr>
      <vt:lpstr>What are your thoughts on this argument?</vt:lpstr>
      <vt:lpstr>What could be solutions to preventing algorithmic bias? </vt:lpstr>
      <vt:lpstr>What could be solutions to preventing algorithmic bias? </vt:lpstr>
      <vt:lpstr>What could be solutions to preventing algorithmic bias? </vt:lpstr>
      <vt:lpstr>Which of these solutions are practically feasible in learning analytics?</vt:lpstr>
      <vt:lpstr>Open University UK situation</vt:lpstr>
      <vt:lpstr>Open University UK situation</vt:lpstr>
      <vt:lpstr>Assemble into your  *assignment* groups</vt:lpstr>
      <vt:lpstr>Assemble into your  *assignment* groups</vt:lpstr>
      <vt:lpstr>Be ready to present (briefly)  to the class</vt:lpstr>
      <vt:lpstr>Now present to the class</vt:lpstr>
      <vt:lpstr>Comments? Questions?</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Baker, Ryan S</cp:lastModifiedBy>
  <cp:revision>259</cp:revision>
  <dcterms:created xsi:type="dcterms:W3CDTF">2013-08-27T11:33:40Z</dcterms:created>
  <dcterms:modified xsi:type="dcterms:W3CDTF">2020-04-02T13:58:03Z</dcterms:modified>
</cp:coreProperties>
</file>