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430" r:id="rId3"/>
    <p:sldId id="436" r:id="rId4"/>
    <p:sldId id="431" r:id="rId5"/>
    <p:sldId id="437" r:id="rId6"/>
    <p:sldId id="438" r:id="rId7"/>
    <p:sldId id="439" r:id="rId8"/>
    <p:sldId id="432" r:id="rId9"/>
    <p:sldId id="440" r:id="rId10"/>
    <p:sldId id="442" r:id="rId11"/>
    <p:sldId id="433" r:id="rId12"/>
    <p:sldId id="434" r:id="rId13"/>
    <p:sldId id="947" r:id="rId14"/>
    <p:sldId id="435" r:id="rId15"/>
    <p:sldId id="441" r:id="rId16"/>
    <p:sldId id="443" r:id="rId17"/>
    <p:sldId id="446" r:id="rId18"/>
    <p:sldId id="444" r:id="rId19"/>
    <p:sldId id="948" r:id="rId20"/>
    <p:sldId id="445" r:id="rId21"/>
    <p:sldId id="447" r:id="rId22"/>
    <p:sldId id="545" r:id="rId23"/>
    <p:sldId id="939" r:id="rId24"/>
    <p:sldId id="543" r:id="rId25"/>
    <p:sldId id="940" r:id="rId26"/>
    <p:sldId id="607" r:id="rId27"/>
    <p:sldId id="614" r:id="rId28"/>
    <p:sldId id="615" r:id="rId29"/>
    <p:sldId id="941" r:id="rId30"/>
    <p:sldId id="617" r:id="rId31"/>
    <p:sldId id="942" r:id="rId32"/>
    <p:sldId id="937" r:id="rId33"/>
    <p:sldId id="943" r:id="rId34"/>
    <p:sldId id="572" r:id="rId35"/>
    <p:sldId id="944" r:id="rId36"/>
    <p:sldId id="949" r:id="rId37"/>
    <p:sldId id="945" r:id="rId38"/>
    <p:sldId id="946" r:id="rId39"/>
    <p:sldId id="429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F024525-E621-4736-8C8A-F2914CC71A67}">
          <p14:sldIdLst>
            <p14:sldId id="256"/>
            <p14:sldId id="430"/>
            <p14:sldId id="436"/>
            <p14:sldId id="431"/>
            <p14:sldId id="437"/>
            <p14:sldId id="438"/>
            <p14:sldId id="439"/>
            <p14:sldId id="432"/>
            <p14:sldId id="440"/>
            <p14:sldId id="442"/>
            <p14:sldId id="433"/>
            <p14:sldId id="434"/>
            <p14:sldId id="947"/>
            <p14:sldId id="435"/>
            <p14:sldId id="441"/>
            <p14:sldId id="443"/>
            <p14:sldId id="446"/>
            <p14:sldId id="444"/>
            <p14:sldId id="948"/>
            <p14:sldId id="445"/>
            <p14:sldId id="447"/>
            <p14:sldId id="545"/>
            <p14:sldId id="939"/>
            <p14:sldId id="543"/>
            <p14:sldId id="940"/>
            <p14:sldId id="607"/>
            <p14:sldId id="614"/>
            <p14:sldId id="615"/>
            <p14:sldId id="941"/>
            <p14:sldId id="617"/>
            <p14:sldId id="942"/>
            <p14:sldId id="937"/>
            <p14:sldId id="943"/>
            <p14:sldId id="572"/>
            <p14:sldId id="944"/>
            <p14:sldId id="949"/>
            <p14:sldId id="945"/>
            <p14:sldId id="946"/>
            <p14:sldId id="4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then evaluate</a:t>
            </a:r>
            <a:r>
              <a:rPr lang="en-US" baseline="0" dirty="0"/>
              <a:t> the relationship of these measures to student outcomes, such as state exam scores.</a:t>
            </a:r>
          </a:p>
          <a:p>
            <a:r>
              <a:rPr lang="en-US" baseline="0" dirty="0"/>
              <a:t>Applying </a:t>
            </a:r>
            <a:r>
              <a:rPr lang="en-US" baseline="0" dirty="0" err="1"/>
              <a:t>applyint</a:t>
            </a:r>
            <a:r>
              <a:rPr lang="en-US" baseline="0" dirty="0"/>
              <a:t> the </a:t>
            </a:r>
            <a:r>
              <a:rPr lang="en-US" baseline="0" dirty="0" err="1"/>
              <a:t>assistments</a:t>
            </a:r>
            <a:r>
              <a:rPr lang="en-US" baseline="0" dirty="0"/>
              <a:t> detectors to a whole year of data for </a:t>
            </a:r>
            <a:r>
              <a:rPr lang="en-US" baseline="0" dirty="0" err="1"/>
              <a:t>aroun</a:t>
            </a:r>
            <a:r>
              <a:rPr lang="en-US" baseline="0" dirty="0"/>
              <a:t> 1400 students,</a:t>
            </a:r>
          </a:p>
          <a:p>
            <a:r>
              <a:rPr lang="en-US" baseline="0" dirty="0"/>
              <a:t>We found out end-of year exam scores to be negatively correlated to boredom and gaming the system, and positively correlated to engaged concentration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C74B-5137-45D8-8E50-354C5069E96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slcdatashop.web.cmu.edu/KDDCup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lastinger.center.ufl.edu/data-mining-and-learning-analytic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al-technology-collective.github.io/morf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dx.readthedocs.io/projects/devdata/en/latest/rdx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trialstestbed.org/research/completed-studies" TargetMode="External"/><Relationship Id="rId2" Type="http://schemas.openxmlformats.org/officeDocument/2006/relationships/hyperlink" Target="https://www.etrialstestbed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assistmentsdat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edm-longitudinal-workshop/home" TargetMode="External"/><Relationship Id="rId2" Type="http://schemas.openxmlformats.org/officeDocument/2006/relationships/hyperlink" Target="https://sites.google.com/view/assistmentsdataminin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lab.org/index.php/research/" TargetMode="External"/><Relationship Id="rId2" Type="http://schemas.openxmlformats.org/officeDocument/2006/relationships/hyperlink" Target="https://learnlab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slcdatashop.web.cmu.edu/help" TargetMode="External"/><Relationship Id="rId2" Type="http://schemas.openxmlformats.org/officeDocument/2006/relationships/hyperlink" Target="https://pslcdatashop.web.cmu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10, 2020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5578D-6650-4CF3-8F2D-9EDB062A7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DS KDD Cup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60F4-B1AF-4B29-B8D5-073164BA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https://pslcdatashop.web.cmu.edu/KDDCup/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69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E0E6-A272-4617-A09B-E5D5B9A3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platforms support smaller amounts of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9529C-40C9-4B78-9D84-203DD1E1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In-house projects</a:t>
            </a:r>
          </a:p>
          <a:p>
            <a:endParaRPr lang="en-US" dirty="0"/>
          </a:p>
          <a:p>
            <a:r>
              <a:rPr lang="en-US" dirty="0"/>
              <a:t>Small numbers of partner academics</a:t>
            </a:r>
          </a:p>
        </p:txBody>
      </p:sp>
    </p:spTree>
    <p:extLst>
      <p:ext uri="{BB962C8B-B14F-4D97-AF65-F5344CB8AC3E}">
        <p14:creationId xmlns:p14="http://schemas.microsoft.com/office/powerpoint/2010/main" val="1131605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EC379-F48F-453D-86F1-ABA4C4B3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495A4-C944-4F70-9ABA-5393BC5B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duolingo</a:t>
            </a:r>
            <a:r>
              <a:rPr lang="en-US" dirty="0"/>
              <a:t> "educational data mining“</a:t>
            </a:r>
          </a:p>
          <a:p>
            <a:r>
              <a:rPr lang="en-US" dirty="0"/>
              <a:t>"algebra nation" "educational data mining“</a:t>
            </a:r>
          </a:p>
          <a:p>
            <a:r>
              <a:rPr lang="en-US" dirty="0"/>
              <a:t>"reasoning mind" "educational data mining“</a:t>
            </a:r>
          </a:p>
          <a:p>
            <a:r>
              <a:rPr lang="en-US" dirty="0"/>
              <a:t>"</a:t>
            </a:r>
            <a:r>
              <a:rPr lang="en-US" dirty="0" err="1"/>
              <a:t>mindspark</a:t>
            </a:r>
            <a:r>
              <a:rPr lang="en-US" dirty="0"/>
              <a:t>" "educational data mining"</a:t>
            </a:r>
          </a:p>
        </p:txBody>
      </p:sp>
    </p:spTree>
    <p:extLst>
      <p:ext uri="{BB962C8B-B14F-4D97-AF65-F5344CB8AC3E}">
        <p14:creationId xmlns:p14="http://schemas.microsoft.com/office/powerpoint/2010/main" val="365556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5909-CD93-40A4-85BA-1AAC3CCE9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RFP-based model: Algebra 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B23D4-3426-4642-B6A9-9F53F20C4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https://lastinger.center.ufl.edu/data-mining-and-learning-analytics/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772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A716-AE68-42BB-846E-593E5122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A376A-2F76-4F68-8263-849D448FF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https://educational-technology-collective.github.io/morf/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morf</a:t>
            </a:r>
            <a:r>
              <a:rPr lang="en-US" dirty="0"/>
              <a:t> "</a:t>
            </a:r>
            <a:r>
              <a:rPr lang="en-US" dirty="0" err="1"/>
              <a:t>mooc</a:t>
            </a:r>
            <a:r>
              <a:rPr lang="en-US" dirty="0"/>
              <a:t> replication framework"</a:t>
            </a:r>
          </a:p>
        </p:txBody>
      </p:sp>
    </p:spTree>
    <p:extLst>
      <p:ext uri="{BB962C8B-B14F-4D97-AF65-F5344CB8AC3E}">
        <p14:creationId xmlns:p14="http://schemas.microsoft.com/office/powerpoint/2010/main" val="415176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B3593-4B13-4AC4-BB26-F66CC6175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edX RDX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FBAB-8E85-4A71-9CEA-1CBA02348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https://edx.readthedocs.io/projects/devdata/en/latest/rdx/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68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A/B trial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70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Fully online A/B versus </a:t>
            </a:r>
            <a:br>
              <a:rPr lang="en-US" dirty="0"/>
            </a:br>
            <a:r>
              <a:rPr lang="en-US" dirty="0"/>
              <a:t>field research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i.e. E-TRIALS versus Classic </a:t>
            </a:r>
            <a:r>
              <a:rPr lang="en-US" dirty="0" err="1"/>
              <a:t>LearnLab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are the benefits and drawbacks?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925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60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Sharing: Open Model versus </a:t>
            </a:r>
            <a:br>
              <a:rPr lang="en-US" dirty="0"/>
            </a:br>
            <a:r>
              <a:rPr lang="en-US" dirty="0"/>
              <a:t>RFP-Based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and drawbacks?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76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2EA68-1D63-4CE3-8B50-5568664B8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6837F-4CC1-4C8F-A71A-F160889C4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 Data</a:t>
            </a:r>
          </a:p>
          <a:p>
            <a:r>
              <a:rPr lang="en-US" dirty="0"/>
              <a:t>Big Science</a:t>
            </a:r>
          </a:p>
          <a:p>
            <a:r>
              <a:rPr lang="en-US" dirty="0"/>
              <a:t>Longitudinal Follow-up </a:t>
            </a:r>
          </a:p>
        </p:txBody>
      </p:sp>
    </p:spTree>
    <p:extLst>
      <p:ext uri="{BB962C8B-B14F-4D97-AF65-F5344CB8AC3E}">
        <p14:creationId xmlns:p14="http://schemas.microsoft.com/office/powerpoint/2010/main" val="3782463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CDFB2-2717-451F-8705-0EEDCB7B6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27A90-4A07-4FE8-B798-EA531DD17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benefits (for researchers, platforms, students)?</a:t>
            </a:r>
          </a:p>
          <a:p>
            <a:endParaRPr lang="en-US" dirty="0"/>
          </a:p>
          <a:p>
            <a:r>
              <a:rPr lang="en-US" dirty="0"/>
              <a:t>What are the drawbacks (for researchers, platforms, students)?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7460-5D80-4C98-AA71-04613C58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8502-970F-4835-9BA3-26C5A0C76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24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6326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Engagement and Standardized Exam Score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Pardos</a:t>
            </a:r>
            <a:r>
              <a:rPr lang="en-US" dirty="0"/>
              <a:t> et al., 2013,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Detectors applied to whole year of data for 1,393 students who used </a:t>
            </a:r>
            <a:r>
              <a:rPr lang="en-US" dirty="0" err="1"/>
              <a:t>ASSISTments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Gaming the system (r = -0.36)</a:t>
            </a:r>
          </a:p>
          <a:p>
            <a:r>
              <a:rPr lang="en-US" dirty="0"/>
              <a:t>Engaged concentration (r = +0.36)</a:t>
            </a:r>
          </a:p>
          <a:p>
            <a:r>
              <a:rPr lang="en-US" dirty="0"/>
              <a:t>Boredom (r = -0.2)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96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6CCC-9C17-43F1-B0A3-7BDF005F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Exam Score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2A16-4672-4F1C-B86F-4D4377F9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obtain</a:t>
            </a:r>
          </a:p>
          <a:p>
            <a:pPr lvl="1"/>
            <a:r>
              <a:rPr lang="en-US" dirty="0"/>
              <a:t>Involves agreements with school districts, etc.</a:t>
            </a:r>
          </a:p>
          <a:p>
            <a:pPr lvl="1"/>
            <a:endParaRPr lang="en-US" dirty="0"/>
          </a:p>
          <a:p>
            <a:r>
              <a:rPr lang="en-US" dirty="0"/>
              <a:t>All or nothing</a:t>
            </a:r>
          </a:p>
          <a:p>
            <a:pPr lvl="1"/>
            <a:r>
              <a:rPr lang="en-US" dirty="0"/>
              <a:t>If you get any of it, you get it all</a:t>
            </a:r>
          </a:p>
        </p:txBody>
      </p:sp>
    </p:spTree>
    <p:extLst>
      <p:ext uri="{BB962C8B-B14F-4D97-AF65-F5344CB8AC3E}">
        <p14:creationId xmlns:p14="http://schemas.microsoft.com/office/powerpoint/2010/main" val="1134566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Obtained college attendance data from National Student Clearinghouse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45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College Attendance</a:t>
            </a:r>
            <a:br>
              <a:rPr lang="en-US" dirty="0"/>
            </a:br>
            <a:r>
              <a:rPr lang="en-US" sz="3100" dirty="0"/>
              <a:t>(San Pedro, Baker, Bowers, &amp; Heffernan,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 detectors to data from 2004-2007</a:t>
            </a:r>
          </a:p>
          <a:p>
            <a:endParaRPr lang="en-US" dirty="0"/>
          </a:p>
          <a:p>
            <a:r>
              <a:rPr lang="en-US" dirty="0"/>
              <a:t>The detectors can predict</a:t>
            </a:r>
          </a:p>
          <a:p>
            <a:endParaRPr lang="en-US" dirty="0"/>
          </a:p>
          <a:p>
            <a:r>
              <a:rPr lang="en-US" dirty="0"/>
              <a:t>Whether a student will go to college or not, ~6 years later</a:t>
            </a:r>
          </a:p>
          <a:p>
            <a:pPr lvl="1"/>
            <a:r>
              <a:rPr lang="en-US" dirty="0"/>
              <a:t>69% of the time for new students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College Attendance</a:t>
            </a:r>
            <a:br>
              <a:rPr lang="en-US" dirty="0"/>
            </a:br>
            <a:r>
              <a:rPr lang="en-US" sz="4000" dirty="0"/>
              <a:t>(San Pedro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college</a:t>
            </a:r>
          </a:p>
          <a:p>
            <a:r>
              <a:rPr lang="en-US" dirty="0"/>
              <a:t>Gaming the system, boredom, confusion associated with not going to college</a:t>
            </a:r>
          </a:p>
          <a:p>
            <a:endParaRPr lang="en-US" dirty="0"/>
          </a:p>
          <a:p>
            <a:r>
              <a:rPr lang="en-US" dirty="0"/>
              <a:t>Overall model A’ = 0.69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946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Carelessness positively associated with college until you control for student knowledge</a:t>
            </a:r>
          </a:p>
          <a:p>
            <a:r>
              <a:rPr lang="en-US" dirty="0"/>
              <a:t>Then associated with not going to college</a:t>
            </a:r>
          </a:p>
          <a:p>
            <a:endParaRPr lang="en-US" dirty="0"/>
          </a:p>
          <a:p>
            <a:r>
              <a:rPr lang="en-US" dirty="0"/>
              <a:t>Carelessness is the disengaged behavior of generally successful students (cf. Clements, 1982)</a:t>
            </a:r>
          </a:p>
        </p:txBody>
      </p:sp>
    </p:spTree>
    <p:extLst>
      <p:ext uri="{BB962C8B-B14F-4D97-AF65-F5344CB8AC3E}">
        <p14:creationId xmlns:p14="http://schemas.microsoft.com/office/powerpoint/2010/main" val="1551182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National Student Clearinghouse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26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Selective College Attendance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engaged concentration, carelessness associated with going to selective college</a:t>
            </a:r>
          </a:p>
          <a:p>
            <a:r>
              <a:rPr lang="en-US" dirty="0"/>
              <a:t>Gaming the system, boredom associated with not going to selective college</a:t>
            </a:r>
          </a:p>
          <a:p>
            <a:endParaRPr lang="en-US" dirty="0"/>
          </a:p>
          <a:p>
            <a:r>
              <a:rPr lang="en-US" dirty="0"/>
              <a:t>Overall model A’ = 0.76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1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AD8-60B1-4BC8-9419-F4DEFC0D8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big 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E8BBC-CBC1-486C-A559-BD06CB8B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learning platforms available for A/B tests proposed by outside researchers</a:t>
            </a:r>
          </a:p>
          <a:p>
            <a:r>
              <a:rPr lang="en-US" dirty="0"/>
              <a:t>Making data sets available for outside use</a:t>
            </a:r>
          </a:p>
          <a:p>
            <a:endParaRPr lang="en-US" dirty="0"/>
          </a:p>
          <a:p>
            <a:r>
              <a:rPr lang="en-US" dirty="0"/>
              <a:t>Often the same platforms do both</a:t>
            </a:r>
          </a:p>
          <a:p>
            <a:r>
              <a:rPr lang="en-US" dirty="0"/>
              <a:t>Very few platforms do either</a:t>
            </a:r>
          </a:p>
        </p:txBody>
      </p:sp>
    </p:spTree>
    <p:extLst>
      <p:ext uri="{BB962C8B-B14F-4D97-AF65-F5344CB8AC3E}">
        <p14:creationId xmlns:p14="http://schemas.microsoft.com/office/powerpoint/2010/main" val="27921171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Follow-up survey</a:t>
            </a:r>
          </a:p>
          <a:p>
            <a:r>
              <a:rPr lang="en-US" dirty="0"/>
              <a:t>Attempted to contact students in several ways</a:t>
            </a:r>
          </a:p>
          <a:p>
            <a:r>
              <a:rPr lang="en-US" dirty="0"/>
              <a:t>Very time-intensive and difficult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449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Major in college</a:t>
            </a:r>
            <a:br>
              <a:rPr lang="en-US" dirty="0"/>
            </a:br>
            <a:r>
              <a:rPr lang="en-US" sz="4000" dirty="0"/>
              <a:t>(San Pedro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major</a:t>
            </a:r>
          </a:p>
          <a:p>
            <a:r>
              <a:rPr lang="en-US" dirty="0"/>
              <a:t>Gaming the system associated with non-STEM major (D= 0.573)</a:t>
            </a:r>
          </a:p>
          <a:p>
            <a:endParaRPr lang="en-US" dirty="0"/>
          </a:p>
          <a:p>
            <a:r>
              <a:rPr lang="en-US" dirty="0"/>
              <a:t>Overall model A’ = 0.68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002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et al., under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Found student profiles on LinkedIn using Premium Account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602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STEM job post-college</a:t>
            </a:r>
            <a:br>
              <a:rPr lang="en-US" dirty="0"/>
            </a:br>
            <a:r>
              <a:rPr lang="en-US" sz="4000" dirty="0"/>
              <a:t>(Almeda et al., under 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Student knowledge, carelessness associated with STEM job</a:t>
            </a:r>
          </a:p>
          <a:p>
            <a:r>
              <a:rPr lang="en-US" dirty="0"/>
              <a:t>Gaming the system associated with non-STEM job (D= 0. 330)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22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Student engagement within a MOOC on data science can predict whether the student will eventually submit a scientific paper in the field (Wang et al., 2017)</a:t>
            </a:r>
          </a:p>
          <a:p>
            <a:endParaRPr lang="en-US" dirty="0"/>
          </a:p>
          <a:p>
            <a:r>
              <a:rPr lang="en-US" dirty="0"/>
              <a:t>Forum lurkers are more likely to submit a scientific paper than forum posters!</a:t>
            </a:r>
          </a:p>
          <a:p>
            <a:pPr lvl="1"/>
            <a:r>
              <a:rPr lang="en-US" dirty="0"/>
              <a:t>Even though forum posters are more likely to complete the course</a:t>
            </a:r>
          </a:p>
        </p:txBody>
      </p:sp>
    </p:spTree>
    <p:extLst>
      <p:ext uri="{BB962C8B-B14F-4D97-AF65-F5344CB8AC3E}">
        <p14:creationId xmlns:p14="http://schemas.microsoft.com/office/powerpoint/2010/main" val="723324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scientific paper submission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Obtained this information through personal connections to conference organizers</a:t>
            </a:r>
          </a:p>
        </p:txBody>
      </p:sp>
    </p:spTree>
    <p:extLst>
      <p:ext uri="{BB962C8B-B14F-4D97-AF65-F5344CB8AC3E}">
        <p14:creationId xmlns:p14="http://schemas.microsoft.com/office/powerpoint/2010/main" val="20492117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83FC9-F4F7-411D-86EA-9FA37293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Longitudinal Analyses in this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7E1E2-DB51-4717-8120-56D51D3FC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</a:t>
            </a:r>
          </a:p>
          <a:p>
            <a:endParaRPr lang="en-US" dirty="0"/>
          </a:p>
          <a:p>
            <a:r>
              <a:rPr lang="en-US" dirty="0"/>
              <a:t>Several papers go as far as end-of-year tests (some but not all standardized)</a:t>
            </a:r>
          </a:p>
          <a:p>
            <a:endParaRPr lang="en-US" dirty="0"/>
          </a:p>
          <a:p>
            <a:r>
              <a:rPr lang="en-US" dirty="0"/>
              <a:t>Very few go further than that</a:t>
            </a:r>
          </a:p>
        </p:txBody>
      </p:sp>
    </p:spTree>
    <p:extLst>
      <p:ext uri="{BB962C8B-B14F-4D97-AF65-F5344CB8AC3E}">
        <p14:creationId xmlns:p14="http://schemas.microsoft.com/office/powerpoint/2010/main" val="1666399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important?</a:t>
            </a:r>
          </a:p>
          <a:p>
            <a:endParaRPr lang="en-US" dirty="0"/>
          </a:p>
          <a:p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23277969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7D13D-5B35-4868-8CD4-36B456806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99171-0BC7-49B0-8C46-7E30D9424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additional variables should we be collecting?</a:t>
            </a:r>
          </a:p>
          <a:p>
            <a:endParaRPr lang="en-US" dirty="0"/>
          </a:p>
          <a:p>
            <a:r>
              <a:rPr lang="en-US" dirty="0"/>
              <a:t>How could we put measures in place to make them easier to collect?</a:t>
            </a:r>
          </a:p>
        </p:txBody>
      </p:sp>
    </p:spTree>
    <p:extLst>
      <p:ext uri="{BB962C8B-B14F-4D97-AF65-F5344CB8AC3E}">
        <p14:creationId xmlns:p14="http://schemas.microsoft.com/office/powerpoint/2010/main" val="27507266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</a:t>
            </a:r>
            <a:br>
              <a:rPr lang="en-US" dirty="0"/>
            </a:br>
            <a:r>
              <a:rPr lang="en-US" dirty="0"/>
              <a:t>Further Discussion?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3C14-9C23-4491-ABC7-B92080F2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9C45-3586-466F-B4CF-3AAAC9E2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https://www.etrialstestbed.org/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https://www.etrialstestbed.org/research/completed-studies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9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3C14-9C23-4491-ABC7-B92080F2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9C45-3586-466F-B4CF-3AAAC9E20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study embedding E-TRIALS into a Penn MOOC starts </a:t>
            </a:r>
            <a:r>
              <a:rPr lang="en-US" b="1" i="1" dirty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03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C478-1F4F-400B-848A-C32C0AC0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8A71E-8645-42DF-81D5-7EA468A50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https://sites.google.com/site/assistmentsdata/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0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225F0-A163-479F-8E70-BA1492377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ASSISTments</a:t>
            </a:r>
            <a:r>
              <a:rPr lang="en-US" dirty="0"/>
              <a:t> Data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752C3-0177-4453-AA72-881555E5A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https://sites.google.com/view/assistmentsdatamining</a:t>
            </a:r>
            <a:endParaRPr lang="en-US" dirty="0"/>
          </a:p>
          <a:p>
            <a:r>
              <a:rPr lang="en-US" dirty="0">
                <a:hlinkClick r:id="rId3"/>
              </a:rPr>
              <a:t>https://sites.google.com/view/edm-longitudinal-workshop/home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0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F9CD-5A9C-44AC-9721-18F3F9564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LearnLab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18FCC-FC51-4B22-8782-6F689D64A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https://learnlab.org/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https://learnlab.org/index.php/research/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4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4CAA-9E21-4030-B0AF-E10A252A4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PSLC </a:t>
            </a:r>
            <a:r>
              <a:rPr lang="en-US" dirty="0" err="1"/>
              <a:t>DataShop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669EB-60FC-4F23-9F2B-7451A00C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https://pslcdatashop.web.cmu.edu/</a:t>
            </a:r>
            <a:endParaRPr lang="en-US" dirty="0"/>
          </a:p>
          <a:p>
            <a:r>
              <a:rPr lang="en-US" dirty="0">
                <a:hlinkClick r:id="rId3"/>
              </a:rPr>
              <a:t>https://pslcdatashop.web.cmu.edu/help</a:t>
            </a:r>
            <a:endParaRPr lang="en-US" dirty="0"/>
          </a:p>
          <a:p>
            <a:endParaRPr lang="en-US" dirty="0"/>
          </a:p>
          <a:p>
            <a:r>
              <a:rPr lang="en-US" dirty="0"/>
              <a:t>Hundreds of published papers using </a:t>
            </a:r>
            <a:r>
              <a:rPr lang="en-US" dirty="0" err="1"/>
              <a:t>DataShop</a:t>
            </a:r>
            <a:r>
              <a:rPr lang="en-US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307139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905</Words>
  <Application>Microsoft Office PowerPoint</Application>
  <PresentationFormat>On-screen Show (4:3)</PresentationFormat>
  <Paragraphs>153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Big Data, Education, and Society</vt:lpstr>
      <vt:lpstr>Special Session</vt:lpstr>
      <vt:lpstr>Two big directions</vt:lpstr>
      <vt:lpstr>E-TRIALS</vt:lpstr>
      <vt:lpstr>E-TRIALS</vt:lpstr>
      <vt:lpstr>ASSISTments Data Sharing</vt:lpstr>
      <vt:lpstr>ASSISTments Data Competitions</vt:lpstr>
      <vt:lpstr>LearnLab</vt:lpstr>
      <vt:lpstr>PSLC DataShop</vt:lpstr>
      <vt:lpstr>PSLC DS KDD Cup</vt:lpstr>
      <vt:lpstr>Other platforms support smaller amounts of research</vt:lpstr>
      <vt:lpstr>Examples</vt:lpstr>
      <vt:lpstr>RFP-based model: Algebra Nation</vt:lpstr>
      <vt:lpstr>MORF</vt:lpstr>
      <vt:lpstr>edX RDX</vt:lpstr>
      <vt:lpstr>A/B trial support</vt:lpstr>
      <vt:lpstr>Fully online A/B versus  field research support</vt:lpstr>
      <vt:lpstr>Data Sharing</vt:lpstr>
      <vt:lpstr>Data Sharing: Open Model versus  RFP-Based Model</vt:lpstr>
      <vt:lpstr>Data Competitions</vt:lpstr>
      <vt:lpstr>Longitudinal Data</vt:lpstr>
      <vt:lpstr>Engagement and Standardized Exam Score (Pardos et al., 2013, 2014)</vt:lpstr>
      <vt:lpstr>Standardized Exam Score data</vt:lpstr>
      <vt:lpstr>College Attendance (San Pedro, Baker, Bowers, &amp; Heffernan, 2013)</vt:lpstr>
      <vt:lpstr>College Attendance (San Pedro, Baker, Bowers, &amp; Heffernan, 2013)</vt:lpstr>
      <vt:lpstr>Predict College Attendance (San Pedro et al., 2013)</vt:lpstr>
      <vt:lpstr>Note</vt:lpstr>
      <vt:lpstr>Predict Selective College Attendance</vt:lpstr>
      <vt:lpstr>Predict Selective College Attendance</vt:lpstr>
      <vt:lpstr>Predict STEM Major in college (San Pedro et al., 2014)</vt:lpstr>
      <vt:lpstr>Predict STEM Major in college (San Pedro et al., 2014)</vt:lpstr>
      <vt:lpstr>Predict STEM job post-college (Almeda et al., under review)</vt:lpstr>
      <vt:lpstr>Predict STEM job post-college (Almeda et al., under review)</vt:lpstr>
      <vt:lpstr>Another Example</vt:lpstr>
      <vt:lpstr>Student scientific paper submission</vt:lpstr>
      <vt:lpstr>Longitudinal Analyses in this domain</vt:lpstr>
      <vt:lpstr>Longitudinal Analysis</vt:lpstr>
      <vt:lpstr>Longitudinal Analysis</vt:lpstr>
      <vt:lpstr>Questions? Comments? Further Discussion?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128</cp:revision>
  <dcterms:created xsi:type="dcterms:W3CDTF">2013-08-27T11:33:40Z</dcterms:created>
  <dcterms:modified xsi:type="dcterms:W3CDTF">2020-02-10T13:35:45Z</dcterms:modified>
</cp:coreProperties>
</file>