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435" r:id="rId3"/>
    <p:sldId id="436" r:id="rId4"/>
    <p:sldId id="437" r:id="rId5"/>
    <p:sldId id="410" r:id="rId6"/>
    <p:sldId id="394" r:id="rId7"/>
    <p:sldId id="413" r:id="rId8"/>
    <p:sldId id="414" r:id="rId9"/>
    <p:sldId id="415" r:id="rId10"/>
    <p:sldId id="296" r:id="rId11"/>
    <p:sldId id="416" r:id="rId12"/>
    <p:sldId id="419" r:id="rId13"/>
    <p:sldId id="417" r:id="rId14"/>
    <p:sldId id="420" r:id="rId15"/>
    <p:sldId id="421" r:id="rId16"/>
    <p:sldId id="422" r:id="rId17"/>
    <p:sldId id="423" r:id="rId18"/>
    <p:sldId id="424" r:id="rId19"/>
    <p:sldId id="425" r:id="rId20"/>
    <p:sldId id="426" r:id="rId21"/>
    <p:sldId id="443" r:id="rId22"/>
    <p:sldId id="444" r:id="rId23"/>
    <p:sldId id="430" r:id="rId24"/>
    <p:sldId id="418" r:id="rId25"/>
    <p:sldId id="427" r:id="rId26"/>
    <p:sldId id="445" r:id="rId27"/>
    <p:sldId id="439" r:id="rId28"/>
    <p:sldId id="440" r:id="rId29"/>
    <p:sldId id="441" r:id="rId30"/>
    <p:sldId id="442" r:id="rId31"/>
    <p:sldId id="428" r:id="rId32"/>
    <p:sldId id="42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8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0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2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9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6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class/k5wwh3h78t24z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yanbaker.handin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29, 2020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Concerns? Comments?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2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Analytics, Educational Data Mining</a:t>
            </a:r>
          </a:p>
          <a:p>
            <a:endParaRPr lang="en-US" dirty="0"/>
          </a:p>
          <a:p>
            <a:r>
              <a:rPr lang="en-US" dirty="0"/>
              <a:t>Can be treated as interchangeable for the purposes of this class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5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core methods of learning analytics/EDM, according to Baker &amp; Siemens?</a:t>
            </a:r>
          </a:p>
        </p:txBody>
      </p:sp>
    </p:spTree>
    <p:extLst>
      <p:ext uri="{BB962C8B-B14F-4D97-AF65-F5344CB8AC3E}">
        <p14:creationId xmlns:p14="http://schemas.microsoft.com/office/powerpoint/2010/main" val="1304774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Many types of EDM/LA Method</a:t>
            </a:r>
            <a:br>
              <a:rPr lang="en-US" dirty="0"/>
            </a:br>
            <a:r>
              <a:rPr lang="en-US" sz="2700" b="1" dirty="0"/>
              <a:t>(Baker &amp; Siemens, 2014; building off of Baker &amp; </a:t>
            </a:r>
            <a:r>
              <a:rPr lang="en-US" sz="2700" b="1" dirty="0" err="1"/>
              <a:t>Yacef</a:t>
            </a:r>
            <a:r>
              <a:rPr lang="en-US" sz="2700" b="1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/>
              <a:t>Prediction</a:t>
            </a:r>
          </a:p>
          <a:p>
            <a:r>
              <a:rPr lang="en-US" b="1" dirty="0"/>
              <a:t>Structure Discovery</a:t>
            </a:r>
          </a:p>
          <a:p>
            <a:r>
              <a:rPr lang="en-US" b="1" dirty="0"/>
              <a:t>Relationship mining</a:t>
            </a:r>
          </a:p>
          <a:p>
            <a:r>
              <a:rPr lang="en-US" b="1" dirty="0"/>
              <a:t>Distillation of data for human judgment</a:t>
            </a:r>
          </a:p>
          <a:p>
            <a:r>
              <a:rPr lang="en-US" b="1" dirty="0"/>
              <a:t>Discovery with models</a:t>
            </a:r>
          </a:p>
          <a:p>
            <a:endParaRPr lang="en-US" b="1" dirty="0"/>
          </a:p>
        </p:txBody>
      </p:sp>
      <p:pic>
        <p:nvPicPr>
          <p:cNvPr id="4" name="Picture 3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117" y="5315070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t.usyd.edu.au/about/people/staff/kalina.jpg"/>
          <p:cNvPicPr>
            <a:picLocks noChangeAspect="1" noChangeArrowheads="1"/>
          </p:cNvPicPr>
          <p:nvPr/>
        </p:nvPicPr>
        <p:blipFill>
          <a:blip r:embed="rId3" cstate="print"/>
          <a:srcRect l="24000" r="16000" b="24000"/>
          <a:stretch>
            <a:fillRect/>
          </a:stretch>
        </p:blipFill>
        <p:spPr bwMode="auto">
          <a:xfrm>
            <a:off x="7824351" y="5315070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061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 a model which can infer a single aspect of the data (predicted variable) from some combination of other aspects of the data (predictor variables)</a:t>
            </a:r>
          </a:p>
          <a:p>
            <a:endParaRPr lang="en-US" dirty="0"/>
          </a:p>
          <a:p>
            <a:r>
              <a:rPr lang="en-US" dirty="0"/>
              <a:t>Which students are bored?</a:t>
            </a:r>
          </a:p>
          <a:p>
            <a:r>
              <a:rPr lang="en-US" dirty="0"/>
              <a:t>Which students will fail the class?</a:t>
            </a:r>
          </a:p>
          <a:p>
            <a:endParaRPr lang="en-US" dirty="0"/>
          </a:p>
          <a:p>
            <a:r>
              <a:rPr lang="en-US" dirty="0"/>
              <a:t>Infer something that matters, so we can do something about it</a:t>
            </a:r>
          </a:p>
        </p:txBody>
      </p:sp>
    </p:spTree>
    <p:extLst>
      <p:ext uri="{BB962C8B-B14F-4D97-AF65-F5344CB8AC3E}">
        <p14:creationId xmlns:p14="http://schemas.microsoft.com/office/powerpoint/2010/main" val="208550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Classification</a:t>
            </a:r>
          </a:p>
          <a:p>
            <a:r>
              <a:rPr lang="en-US" dirty="0"/>
              <a:t>Regression</a:t>
            </a:r>
          </a:p>
          <a:p>
            <a:r>
              <a:rPr lang="en-US" dirty="0"/>
              <a:t>Density Estimation</a:t>
            </a:r>
          </a:p>
          <a:p>
            <a:endParaRPr lang="en-US" dirty="0"/>
          </a:p>
          <a:p>
            <a:r>
              <a:rPr lang="en-US" dirty="0"/>
              <a:t>Latent Knowledge Estimation</a:t>
            </a:r>
          </a:p>
        </p:txBody>
      </p:sp>
    </p:spTree>
    <p:extLst>
      <p:ext uri="{BB962C8B-B14F-4D97-AF65-F5344CB8AC3E}">
        <p14:creationId xmlns:p14="http://schemas.microsoft.com/office/powerpoint/2010/main" val="289859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/>
              <a:t>No specific target or predictor variable</a:t>
            </a:r>
          </a:p>
          <a:p>
            <a:endParaRPr lang="en-US" dirty="0"/>
          </a:p>
          <a:p>
            <a:r>
              <a:rPr lang="en-US" dirty="0"/>
              <a:t>What problems map to the same skills?</a:t>
            </a:r>
          </a:p>
          <a:p>
            <a:r>
              <a:rPr lang="en-US" dirty="0"/>
              <a:t>Are there groups of students who approach the same curriculum differently?</a:t>
            </a:r>
          </a:p>
          <a:p>
            <a:r>
              <a:rPr lang="en-US" dirty="0"/>
              <a:t>Which students develop more social relationships in MOOCs?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7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</a:t>
            </a:r>
          </a:p>
          <a:p>
            <a:r>
              <a:rPr lang="en-US" dirty="0"/>
              <a:t>Factor Analysis (Exploratory)</a:t>
            </a:r>
          </a:p>
          <a:p>
            <a:r>
              <a:rPr lang="en-US" dirty="0"/>
              <a:t>Structural Equation Modeling (Exploratory)</a:t>
            </a:r>
          </a:p>
          <a:p>
            <a:r>
              <a:rPr lang="en-US" dirty="0"/>
              <a:t>Latent Class Analysis</a:t>
            </a:r>
          </a:p>
          <a:p>
            <a:endParaRPr lang="en-US" dirty="0"/>
          </a:p>
          <a:p>
            <a:r>
              <a:rPr lang="en-US" dirty="0"/>
              <a:t>Domain Structure Discovery</a:t>
            </a:r>
          </a:p>
        </p:txBody>
      </p:sp>
    </p:spTree>
    <p:extLst>
      <p:ext uri="{BB962C8B-B14F-4D97-AF65-F5344CB8AC3E}">
        <p14:creationId xmlns:p14="http://schemas.microsoft.com/office/powerpoint/2010/main" val="318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/>
              <a:t>Are there trajectories through a curriculum that are more or less effective?</a:t>
            </a:r>
          </a:p>
          <a:p>
            <a:r>
              <a:rPr lang="en-US" dirty="0"/>
              <a:t>Which aspects of the design of educational software have implications for student engagement?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11FD7-63FF-4BA7-AA28-0AA6AE9E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Session Times/Dates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DAE4D-AB4E-49C5-ACF4-0ADF54AF0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 10, 2pm</a:t>
            </a:r>
          </a:p>
          <a:p>
            <a:r>
              <a:rPr lang="en-US" dirty="0"/>
              <a:t>Mar 20, 10am</a:t>
            </a:r>
          </a:p>
          <a:p>
            <a:endParaRPr lang="en-US" dirty="0"/>
          </a:p>
          <a:p>
            <a:r>
              <a:rPr lang="en-US" dirty="0"/>
              <a:t>This covers 17 of the 18 respondents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4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Correlation Mining</a:t>
            </a:r>
          </a:p>
          <a:p>
            <a:r>
              <a:rPr lang="en-US" dirty="0"/>
              <a:t>Causal Data Mining</a:t>
            </a:r>
          </a:p>
          <a:p>
            <a:r>
              <a:rPr lang="en-US" dirty="0"/>
              <a:t>Association Rule Mining</a:t>
            </a:r>
          </a:p>
          <a:p>
            <a:r>
              <a:rPr lang="en-US" dirty="0"/>
              <a:t>Sequential Pattern Mining</a:t>
            </a:r>
          </a:p>
          <a:p>
            <a:r>
              <a:rPr lang="en-US" dirty="0"/>
              <a:t>Network Analysis</a:t>
            </a:r>
          </a:p>
          <a:p>
            <a:r>
              <a:rPr lang="en-US" dirty="0"/>
              <a:t>MOTIF Analysis</a:t>
            </a:r>
          </a:p>
        </p:txBody>
      </p:sp>
    </p:spTree>
    <p:extLst>
      <p:ext uri="{BB962C8B-B14F-4D97-AF65-F5344CB8AC3E}">
        <p14:creationId xmlns:p14="http://schemas.microsoft.com/office/powerpoint/2010/main" val="181895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BC30-EF2B-495A-B72D-EA839A3A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8186E-7F46-4543-9338-C3C4672EB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Keeps</a:t>
            </a:r>
          </a:p>
          <a:p>
            <a:pPr lvl="1"/>
            <a:r>
              <a:rPr lang="en-US" dirty="0"/>
              <a:t>Prediction</a:t>
            </a:r>
          </a:p>
          <a:p>
            <a:pPr lvl="1"/>
            <a:r>
              <a:rPr lang="en-US" dirty="0"/>
              <a:t>Structure Discovery</a:t>
            </a:r>
          </a:p>
          <a:p>
            <a:pPr lvl="1"/>
            <a:r>
              <a:rPr lang="en-US" dirty="0"/>
              <a:t>Visual Approaches (aka Distillation of data for human judgment)</a:t>
            </a:r>
          </a:p>
          <a:p>
            <a:r>
              <a:rPr lang="en-US" dirty="0"/>
              <a:t>Discards</a:t>
            </a:r>
          </a:p>
          <a:p>
            <a:pPr lvl="1"/>
            <a:r>
              <a:rPr lang="en-US" dirty="0"/>
              <a:t>Discovery with models</a:t>
            </a:r>
          </a:p>
          <a:p>
            <a:r>
              <a:rPr lang="en-US" dirty="0"/>
              <a:t>Reframes</a:t>
            </a:r>
          </a:p>
          <a:p>
            <a:pPr lvl="1"/>
            <a:r>
              <a:rPr lang="en-US" dirty="0"/>
              <a:t>Relationship Mining </a:t>
            </a:r>
            <a:r>
              <a:rPr lang="en-US" dirty="0">
                <a:sym typeface="Wingdings" panose="05000000000000000000" pitchFamily="2" charset="2"/>
              </a:rPr>
              <a:t> Temporal Approaches</a:t>
            </a:r>
            <a:endParaRPr lang="en-US" dirty="0"/>
          </a:p>
          <a:p>
            <a:r>
              <a:rPr lang="en-US" dirty="0"/>
              <a:t>Adds</a:t>
            </a:r>
          </a:p>
          <a:p>
            <a:pPr lvl="1"/>
            <a:r>
              <a:rPr lang="en-US" dirty="0"/>
              <a:t>Natural Language Processing</a:t>
            </a:r>
          </a:p>
          <a:p>
            <a:pPr lvl="1"/>
            <a:endParaRPr lang="en-US" dirty="0"/>
          </a:p>
        </p:txBody>
      </p:sp>
      <p:pic>
        <p:nvPicPr>
          <p:cNvPr id="1026" name="Picture 2" descr="Image result for alyssa wise">
            <a:extLst>
              <a:ext uri="{FF2B5EF4-FFF2-40B4-BE49-F238E27FC236}">
                <a16:creationId xmlns:a16="http://schemas.microsoft.com/office/drawing/2014/main" id="{BFBA4C59-54AD-49C7-9CB5-5C0DE70F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257800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50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6F92-5A33-4D45-9452-E8E538C4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D877-919F-419A-A3AA-0061D66EF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Scheuer &amp; McLaren (2011) add Parameter Estimation</a:t>
            </a:r>
          </a:p>
          <a:p>
            <a:pPr lvl="1"/>
            <a:r>
              <a:rPr lang="en-US" dirty="0"/>
              <a:t>Specifying a model, fitting it to data, and interpreting the parameters</a:t>
            </a:r>
          </a:p>
        </p:txBody>
      </p:sp>
    </p:spTree>
    <p:extLst>
      <p:ext uri="{BB962C8B-B14F-4D97-AF65-F5344CB8AC3E}">
        <p14:creationId xmlns:p14="http://schemas.microsoft.com/office/powerpoint/2010/main" val="1270850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53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goals and core applications of learning analytics/EDM?</a:t>
            </a:r>
          </a:p>
          <a:p>
            <a:endParaRPr lang="en-US" dirty="0"/>
          </a:p>
          <a:p>
            <a:r>
              <a:rPr lang="en-US" dirty="0"/>
              <a:t>What is the difference between the Baker/Siemens view and the Wise view?</a:t>
            </a:r>
          </a:p>
        </p:txBody>
      </p:sp>
    </p:spTree>
    <p:extLst>
      <p:ext uri="{BB962C8B-B14F-4D97-AF65-F5344CB8AC3E}">
        <p14:creationId xmlns:p14="http://schemas.microsoft.com/office/powerpoint/2010/main" val="1935024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applications</a:t>
            </a:r>
            <a:br>
              <a:rPr lang="en-US" dirty="0"/>
            </a:br>
            <a:r>
              <a:rPr lang="en-US" dirty="0"/>
              <a:t>(Baker &amp; Siemens)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Automated detection of learning, engagement, emotion, strategy, for better individualization (Feb 26)</a:t>
            </a:r>
          </a:p>
          <a:p>
            <a:r>
              <a:rPr lang="en-US" dirty="0"/>
              <a:t>Dropout/success prediction (Feb 5)</a:t>
            </a:r>
          </a:p>
          <a:p>
            <a:r>
              <a:rPr lang="en-US" dirty="0"/>
              <a:t>Better reporting for teachers, parents, and other stakeholders (Feb 12, 19)</a:t>
            </a:r>
          </a:p>
          <a:p>
            <a:r>
              <a:rPr lang="en-US" dirty="0"/>
              <a:t>Basic discovery in education</a:t>
            </a:r>
          </a:p>
        </p:txBody>
      </p:sp>
    </p:spTree>
    <p:extLst>
      <p:ext uri="{BB962C8B-B14F-4D97-AF65-F5344CB8AC3E}">
        <p14:creationId xmlns:p14="http://schemas.microsoft.com/office/powerpoint/2010/main" val="2240499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applications</a:t>
            </a:r>
            <a:br>
              <a:rPr lang="en-US" dirty="0"/>
            </a:br>
            <a:r>
              <a:rPr lang="en-US" dirty="0"/>
              <a:t>(Wise)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Informing Student Self-Direction</a:t>
            </a:r>
          </a:p>
          <a:p>
            <a:r>
              <a:rPr lang="en-US" dirty="0"/>
              <a:t>Supporting Instructor Planning/Self-Reflection</a:t>
            </a:r>
          </a:p>
          <a:p>
            <a:endParaRPr lang="en-US" dirty="0"/>
          </a:p>
          <a:p>
            <a:r>
              <a:rPr lang="en-US" dirty="0"/>
              <a:t>Both important issues, we will discuss throughout semester</a:t>
            </a:r>
          </a:p>
        </p:txBody>
      </p:sp>
    </p:spTree>
    <p:extLst>
      <p:ext uri="{BB962C8B-B14F-4D97-AF65-F5344CB8AC3E}">
        <p14:creationId xmlns:p14="http://schemas.microsoft.com/office/powerpoint/2010/main" val="3623122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55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“Learning analytics data relates to the process of learning (as opposed to just its outcomes).” – Wise</a:t>
            </a:r>
          </a:p>
          <a:p>
            <a:endParaRPr lang="en-US" dirty="0"/>
          </a:p>
          <a:p>
            <a:r>
              <a:rPr lang="en-US" dirty="0"/>
              <a:t>A narrower view than Baker &amp; Siemens, although if you added “A lot of” to the beginning, we’d probably agree</a:t>
            </a:r>
          </a:p>
        </p:txBody>
      </p:sp>
    </p:spTree>
    <p:extLst>
      <p:ext uri="{BB962C8B-B14F-4D97-AF65-F5344CB8AC3E}">
        <p14:creationId xmlns:p14="http://schemas.microsoft.com/office/powerpoint/2010/main" val="292304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 (Wise)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Activity data</a:t>
            </a:r>
          </a:p>
          <a:p>
            <a:r>
              <a:rPr lang="en-US" dirty="0"/>
              <a:t>Artifact data (solutions, projects)</a:t>
            </a:r>
          </a:p>
          <a:p>
            <a:r>
              <a:rPr lang="en-US" dirty="0"/>
              <a:t>“Archival” Outcome data (learning, life outcome)</a:t>
            </a:r>
          </a:p>
          <a:p>
            <a:r>
              <a:rPr lang="en-US" dirty="0"/>
              <a:t>Experience Sampling</a:t>
            </a:r>
          </a:p>
          <a:p>
            <a:r>
              <a:rPr lang="en-US" dirty="0"/>
              <a:t>Self-Report</a:t>
            </a:r>
          </a:p>
          <a:p>
            <a:r>
              <a:rPr lang="en-US" dirty="0"/>
              <a:t>“Meta-Data” Curriculum or Pedagogical Approach Data</a:t>
            </a:r>
          </a:p>
        </p:txBody>
      </p:sp>
    </p:spTree>
    <p:extLst>
      <p:ext uri="{BB962C8B-B14F-4D97-AF65-F5344CB8AC3E}">
        <p14:creationId xmlns:p14="http://schemas.microsoft.com/office/powerpoint/2010/main" val="247552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CE7C-7CBC-4702-B1DC-E5680929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 Discussion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156AF-2AFC-49AF-AF1B-898960FE3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https://piazza.com/class/k5wwh3h78t24z1</a:t>
            </a:r>
            <a:endParaRPr lang="en-US" dirty="0"/>
          </a:p>
          <a:p>
            <a:endParaRPr lang="en-US" dirty="0"/>
          </a:p>
          <a:p>
            <a:r>
              <a:rPr lang="en-US" dirty="0"/>
              <a:t>Have folks been able to get on to the forum?</a:t>
            </a:r>
          </a:p>
        </p:txBody>
      </p:sp>
    </p:spTree>
    <p:extLst>
      <p:ext uri="{BB962C8B-B14F-4D97-AF65-F5344CB8AC3E}">
        <p14:creationId xmlns:p14="http://schemas.microsoft.com/office/powerpoint/2010/main" val="3602699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 (++Baker)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would definitely suggest adding</a:t>
            </a:r>
          </a:p>
          <a:p>
            <a:pPr lvl="1"/>
            <a:r>
              <a:rPr lang="en-US" dirty="0"/>
              <a:t>Researcher, teacher, and other stakeholder judgments</a:t>
            </a:r>
          </a:p>
          <a:p>
            <a:pPr lvl="1"/>
            <a:r>
              <a:rPr lang="en-US" dirty="0"/>
              <a:t>A lot of prediction modeling leverages this form of data</a:t>
            </a:r>
          </a:p>
        </p:txBody>
      </p:sp>
    </p:spTree>
    <p:extLst>
      <p:ext uri="{BB962C8B-B14F-4D97-AF65-F5344CB8AC3E}">
        <p14:creationId xmlns:p14="http://schemas.microsoft.com/office/powerpoint/2010/main" val="2255275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each of these and more</a:t>
            </a:r>
          </a:p>
          <a:p>
            <a:r>
              <a:rPr lang="en-US" dirty="0"/>
              <a:t>In future weeks</a:t>
            </a:r>
          </a:p>
        </p:txBody>
      </p:sp>
    </p:spTree>
    <p:extLst>
      <p:ext uri="{BB962C8B-B14F-4D97-AF65-F5344CB8AC3E}">
        <p14:creationId xmlns:p14="http://schemas.microsoft.com/office/powerpoint/2010/main" val="1347366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3086-057F-45CC-8B80-5471AE75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sending 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CDE78-3712-43B6-A352-68BA1F068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will lower the chance I call you by the wrong name</a:t>
            </a:r>
          </a:p>
          <a:p>
            <a:endParaRPr lang="en-US" dirty="0"/>
          </a:p>
          <a:p>
            <a:r>
              <a:rPr lang="en-US" dirty="0"/>
              <a:t>If you haven’t sent this yet, please send your pic and name to </a:t>
            </a:r>
            <a:r>
              <a:rPr lang="en-US" dirty="0">
                <a:hlinkClick r:id="rId2"/>
              </a:rPr>
              <a:t>ryanbaker.handin@gmail.com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Optional, no grade attached, just makes things easier for me</a:t>
            </a:r>
          </a:p>
        </p:txBody>
      </p:sp>
    </p:spTree>
    <p:extLst>
      <p:ext uri="{BB962C8B-B14F-4D97-AF65-F5344CB8AC3E}">
        <p14:creationId xmlns:p14="http://schemas.microsoft.com/office/powerpoint/2010/main" val="195451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8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speak for about one minute about a project idea</a:t>
            </a:r>
          </a:p>
          <a:p>
            <a:pPr lvl="1"/>
            <a:r>
              <a:rPr lang="en-US" dirty="0"/>
              <a:t>This does </a:t>
            </a:r>
            <a:r>
              <a:rPr lang="en-US" i="1" dirty="0"/>
              <a:t>not</a:t>
            </a:r>
            <a:r>
              <a:rPr lang="en-US" dirty="0"/>
              <a:t> need to be your eventual project idea; it is just </a:t>
            </a:r>
            <a:r>
              <a:rPr lang="en-US" i="1" dirty="0"/>
              <a:t>an</a:t>
            </a:r>
            <a:r>
              <a:rPr lang="en-US" dirty="0"/>
              <a:t> idea</a:t>
            </a:r>
          </a:p>
          <a:p>
            <a:pPr lvl="1"/>
            <a:r>
              <a:rPr lang="en-US" dirty="0"/>
              <a:t>Everyone will speak now, even if you already have a group</a:t>
            </a:r>
          </a:p>
        </p:txBody>
      </p:sp>
    </p:spTree>
    <p:extLst>
      <p:ext uri="{BB962C8B-B14F-4D97-AF65-F5344CB8AC3E}">
        <p14:creationId xmlns:p14="http://schemas.microsoft.com/office/powerpoint/2010/main" val="48578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does not yet have a group, </a:t>
            </a:r>
            <a:br>
              <a:rPr lang="en-US" dirty="0"/>
            </a:br>
            <a:r>
              <a:rPr lang="en-US" dirty="0"/>
              <a:t>but wants a group?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5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have 15 minutes to discuss possible group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 commitments required, just collaborations</a:t>
            </a:r>
          </a:p>
          <a:p>
            <a:endParaRPr lang="en-US" dirty="0"/>
          </a:p>
          <a:p>
            <a:r>
              <a:rPr lang="en-US" dirty="0"/>
              <a:t>If you are sure you already have a group, talk with them</a:t>
            </a:r>
          </a:p>
          <a:p>
            <a:endParaRPr lang="en-US" dirty="0"/>
          </a:p>
          <a:p>
            <a:r>
              <a:rPr lang="en-US" dirty="0"/>
              <a:t>If you are sure you don’t want a group, you have my permission to read Facebook/Instagram/Pinterest/Whatever-You-Young-uns-Are-Surfing-in-2020-Arrrrr for 15 minutes</a:t>
            </a:r>
          </a:p>
        </p:txBody>
      </p:sp>
    </p:spTree>
    <p:extLst>
      <p:ext uri="{BB962C8B-B14F-4D97-AF65-F5344CB8AC3E}">
        <p14:creationId xmlns:p14="http://schemas.microsoft.com/office/powerpoint/2010/main" val="1753036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Anyone who has a new project idea compared to the last time they spoke to the class is invited to share their project idea</a:t>
            </a:r>
          </a:p>
        </p:txBody>
      </p:sp>
    </p:spTree>
    <p:extLst>
      <p:ext uri="{BB962C8B-B14F-4D97-AF65-F5344CB8AC3E}">
        <p14:creationId xmlns:p14="http://schemas.microsoft.com/office/powerpoint/2010/main" val="7134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On-screen Show (4:3)</PresentationFormat>
  <Paragraphs>143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Big Data, Education, and Society</vt:lpstr>
      <vt:lpstr>Special Session Times/Dates</vt:lpstr>
      <vt:lpstr>Piazza Discussion Forum</vt:lpstr>
      <vt:lpstr>Thank you for sending pics</vt:lpstr>
      <vt:lpstr>Questions? </vt:lpstr>
      <vt:lpstr>Project Ideas</vt:lpstr>
      <vt:lpstr>Who does not yet have a group,  but wants a group?</vt:lpstr>
      <vt:lpstr>You have 15 minutes to discuss possible group projects</vt:lpstr>
      <vt:lpstr>Project ideas</vt:lpstr>
      <vt:lpstr>Project Proposal</vt:lpstr>
      <vt:lpstr>Let’s discuss the readings</vt:lpstr>
      <vt:lpstr>Let’s discuss the readings</vt:lpstr>
      <vt:lpstr>Let’s discuss the readings</vt:lpstr>
      <vt:lpstr>Many types of EDM/LA Method (Baker &amp; Siemens, 2014; building off of Baker &amp; Yacef, 2009)</vt:lpstr>
      <vt:lpstr>Prediction</vt:lpstr>
      <vt:lpstr>Prediction</vt:lpstr>
      <vt:lpstr>Structure Discovery</vt:lpstr>
      <vt:lpstr>Structure Discovery</vt:lpstr>
      <vt:lpstr>Relationship Mining</vt:lpstr>
      <vt:lpstr>Relationship Mining</vt:lpstr>
      <vt:lpstr>Wise (2019)</vt:lpstr>
      <vt:lpstr>Also</vt:lpstr>
      <vt:lpstr>Questions? Comments?</vt:lpstr>
      <vt:lpstr>Let’s discuss the readings</vt:lpstr>
      <vt:lpstr>Some applications (Baker &amp; Siemens)</vt:lpstr>
      <vt:lpstr>Additional applications (Wise)</vt:lpstr>
      <vt:lpstr>What kinds of data are used in learning analytics?</vt:lpstr>
      <vt:lpstr>What kinds of data are used in learning analytics?</vt:lpstr>
      <vt:lpstr>What kinds of data are used in learning analytics? (Wise)</vt:lpstr>
      <vt:lpstr>What kinds of data are used in learning analytics? (++Baker)</vt:lpstr>
      <vt:lpstr>We will discuss</vt:lpstr>
      <vt:lpstr>Questions? Comments?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112</cp:revision>
  <dcterms:created xsi:type="dcterms:W3CDTF">2013-08-27T11:33:40Z</dcterms:created>
  <dcterms:modified xsi:type="dcterms:W3CDTF">2020-01-29T14:52:15Z</dcterms:modified>
</cp:coreProperties>
</file>