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56" r:id="rId3"/>
    <p:sldId id="454" r:id="rId4"/>
    <p:sldId id="431" r:id="rId5"/>
    <p:sldId id="432" r:id="rId6"/>
    <p:sldId id="858" r:id="rId7"/>
    <p:sldId id="433" r:id="rId8"/>
    <p:sldId id="435" r:id="rId9"/>
    <p:sldId id="953" r:id="rId10"/>
    <p:sldId id="542" r:id="rId11"/>
    <p:sldId id="439" r:id="rId12"/>
    <p:sldId id="440" r:id="rId13"/>
    <p:sldId id="441" r:id="rId14"/>
    <p:sldId id="446" r:id="rId15"/>
    <p:sldId id="443" r:id="rId16"/>
    <p:sldId id="444" r:id="rId17"/>
    <p:sldId id="445" r:id="rId18"/>
    <p:sldId id="442" r:id="rId19"/>
    <p:sldId id="954" r:id="rId20"/>
    <p:sldId id="447" r:id="rId21"/>
    <p:sldId id="448" r:id="rId22"/>
    <p:sldId id="449" r:id="rId23"/>
    <p:sldId id="955" r:id="rId24"/>
    <p:sldId id="956" r:id="rId25"/>
    <p:sldId id="42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DNXG09vFqo" TargetMode="External"/><Relationship Id="rId2" Type="http://schemas.openxmlformats.org/officeDocument/2006/relationships/hyperlink" Target="https://www.youtube.com/watch?v=aPcoZPjL2G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8,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Learnta</a:t>
            </a:r>
            <a:r>
              <a:rPr lang="en-US" dirty="0"/>
              <a:t> – Models of prerequisite structure and knowledge used to select material for students, automated detectors of student knowledge used to drive mastery learning</a:t>
            </a:r>
          </a:p>
          <a:p>
            <a:endParaRPr lang="en-US" dirty="0"/>
          </a:p>
          <a:p>
            <a:r>
              <a:rPr lang="en-US" dirty="0"/>
              <a:t>English as a second language, China</a:t>
            </a:r>
          </a:p>
        </p:txBody>
      </p:sp>
    </p:spTree>
    <p:extLst>
      <p:ext uri="{BB962C8B-B14F-4D97-AF65-F5344CB8AC3E}">
        <p14:creationId xmlns:p14="http://schemas.microsoft.com/office/powerpoint/2010/main" val="73405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InqITS</a:t>
            </a:r>
            <a:r>
              <a:rPr lang="en-US" dirty="0"/>
              <a:t> – automated detectors of student inquiry skill embedded in an automated agent that helps students learn how to conduct effective inquiry</a:t>
            </a:r>
          </a:p>
          <a:p>
            <a:r>
              <a:rPr lang="en-US" dirty="0"/>
              <a:t>Leading to inquiry skill that transfers to new scientific domains</a:t>
            </a:r>
          </a:p>
          <a:p>
            <a:endParaRPr lang="en-US" dirty="0"/>
          </a:p>
          <a:p>
            <a:r>
              <a:rPr lang="en-US" dirty="0"/>
              <a:t>Middle school science, USA &amp; China</a:t>
            </a:r>
          </a:p>
        </p:txBody>
      </p:sp>
    </p:spTree>
    <p:extLst>
      <p:ext uri="{BB962C8B-B14F-4D97-AF65-F5344CB8AC3E}">
        <p14:creationId xmlns:p14="http://schemas.microsoft.com/office/powerpoint/2010/main" val="317053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7650" y="4063054"/>
            <a:ext cx="1620774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Hey, are you just playing with the buttons? Take your learning seriously or  </a:t>
            </a:r>
            <a:r>
              <a:rPr lang="en-US" sz="900" b="1" dirty="0"/>
              <a:t>I will eat you!!!</a:t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7" name="Rectangle 6"/>
          <p:cNvSpPr/>
          <p:nvPr/>
        </p:nvSpPr>
        <p:spPr>
          <a:xfrm>
            <a:off x="4400550" y="4680898"/>
            <a:ext cx="1028700" cy="234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703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Scooter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69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c/cd/AutoTu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580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757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Engages in knowledge-construction dialogues with learner</a:t>
            </a:r>
          </a:p>
          <a:p>
            <a:endParaRPr lang="en-US" dirty="0"/>
          </a:p>
          <a:p>
            <a:r>
              <a:rPr lang="en-US" dirty="0"/>
              <a:t>Adapts based on student emotion as well as student knowledge</a:t>
            </a:r>
          </a:p>
          <a:p>
            <a:pPr lvl="1"/>
            <a:r>
              <a:rPr lang="en-US" dirty="0"/>
              <a:t>Supportive versus shake-up dialogues</a:t>
            </a:r>
          </a:p>
        </p:txBody>
      </p:sp>
    </p:spTree>
    <p:extLst>
      <p:ext uri="{BB962C8B-B14F-4D97-AF65-F5344CB8AC3E}">
        <p14:creationId xmlns:p14="http://schemas.microsoft.com/office/powerpoint/2010/main" val="2590190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https://www.youtube.com/watch?v=aPcoZPjL2G8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https://www.youtube.com/watch?v=jDNXG09vFqo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28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anyone here familiar </a:t>
            </a:r>
            <a:br>
              <a:rPr lang="en-US" dirty="0"/>
            </a:br>
            <a:r>
              <a:rPr lang="en-US" dirty="0"/>
              <a:t>with any other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8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241F-39A9-4551-9C5C-245BAB8D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situations where a system could intervene?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281BB-99C7-46B2-808D-C2A2355A3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4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B0E8-40CD-4AB6-806D-586C928CB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 for your assignment 1 </a:t>
            </a:r>
            <a:r>
              <a:rPr lang="en-US" dirty="0" err="1"/>
              <a:t>handins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1ECA-D8B0-4BBB-AF7C-8BE090BEF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Great assignments</a:t>
            </a:r>
          </a:p>
          <a:p>
            <a:r>
              <a:rPr lang="en-US" dirty="0"/>
              <a:t>Great feedback to each other on the forums – thank you!</a:t>
            </a:r>
          </a:p>
          <a:p>
            <a:endParaRPr lang="en-US" dirty="0"/>
          </a:p>
          <a:p>
            <a:r>
              <a:rPr lang="en-US" dirty="0"/>
              <a:t>Vivian and I are processing your assignments, and will get you feedback ASAP</a:t>
            </a:r>
          </a:p>
          <a:p>
            <a:r>
              <a:rPr lang="en-US" dirty="0"/>
              <a:t>Some groups may get feedback from us earlier than others – don’t worry if you get feedback before or after others (there’s no specific order)</a:t>
            </a:r>
          </a:p>
        </p:txBody>
      </p:sp>
    </p:spTree>
    <p:extLst>
      <p:ext uri="{BB962C8B-B14F-4D97-AF65-F5344CB8AC3E}">
        <p14:creationId xmlns:p14="http://schemas.microsoft.com/office/powerpoint/2010/main" val="2725626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properties of a good automated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49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things to avoid in an automated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9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in benefits/risks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Obvious interventions</a:t>
            </a:r>
          </a:p>
          <a:p>
            <a:r>
              <a:rPr lang="en-US" dirty="0"/>
              <a:t>Stealth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14377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3F2C-798D-4BFA-A9CC-21A4BD66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Those of you who have learned from a system doing automated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92B2-9769-46ED-86E8-D6D34437B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system was it</a:t>
            </a:r>
          </a:p>
          <a:p>
            <a:r>
              <a:rPr lang="en-US" dirty="0"/>
              <a:t>What did it do</a:t>
            </a:r>
          </a:p>
          <a:p>
            <a:r>
              <a:rPr lang="en-US" dirty="0"/>
              <a:t>What was your reaction</a:t>
            </a:r>
          </a:p>
        </p:txBody>
      </p:sp>
    </p:spTree>
    <p:extLst>
      <p:ext uri="{BB962C8B-B14F-4D97-AF65-F5344CB8AC3E}">
        <p14:creationId xmlns:p14="http://schemas.microsoft.com/office/powerpoint/2010/main" val="2164452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3F2C-798D-4BFA-A9CC-21A4BD66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Those of you who have taught using a system doing automated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92B2-9769-46ED-86E8-D6D34437B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system was it</a:t>
            </a:r>
          </a:p>
          <a:p>
            <a:r>
              <a:rPr lang="en-US" dirty="0"/>
              <a:t>What did it do</a:t>
            </a:r>
          </a:p>
          <a:p>
            <a:r>
              <a:rPr lang="en-US" dirty="0"/>
              <a:t>What was your reaction</a:t>
            </a:r>
          </a:p>
        </p:txBody>
      </p:sp>
    </p:spTree>
    <p:extLst>
      <p:ext uri="{BB962C8B-B14F-4D97-AF65-F5344CB8AC3E}">
        <p14:creationId xmlns:p14="http://schemas.microsoft.com/office/powerpoint/2010/main" val="4047139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2CE15-BF5E-473C-A1DC-6FAED21A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49C6C-F054-4014-A803-6180D1623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https://www.upenn.edu/learninganalytics/ryanbaker/BDES2021/BDES-2021-asgn2-v1.pdf</a:t>
            </a:r>
          </a:p>
        </p:txBody>
      </p:sp>
    </p:spTree>
    <p:extLst>
      <p:ext uri="{BB962C8B-B14F-4D97-AF65-F5344CB8AC3E}">
        <p14:creationId xmlns:p14="http://schemas.microsoft.com/office/powerpoint/2010/main" val="246091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rocky-happy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319" y="5056054"/>
            <a:ext cx="1699681" cy="180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84" y="5056054"/>
            <a:ext cx="1778435" cy="18271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DBB8BC-D60B-45D6-868E-33ACD6B31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604" y="5054073"/>
            <a:ext cx="1907280" cy="180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 Tutor/</a:t>
            </a:r>
            <a:r>
              <a:rPr lang="en-US" dirty="0" err="1"/>
              <a:t>MATHia</a:t>
            </a:r>
            <a:r>
              <a:rPr lang="en-US" dirty="0"/>
              <a:t> – automated detectors of student knowledge used to drive mastery learning</a:t>
            </a:r>
          </a:p>
          <a:p>
            <a:endParaRPr lang="en-US" dirty="0"/>
          </a:p>
          <a:p>
            <a:r>
              <a:rPr lang="en-US" dirty="0"/>
              <a:t>Middle school and high school and college math, USA</a:t>
            </a:r>
          </a:p>
        </p:txBody>
      </p:sp>
    </p:spTree>
    <p:extLst>
      <p:ext uri="{BB962C8B-B14F-4D97-AF65-F5344CB8AC3E}">
        <p14:creationId xmlns:p14="http://schemas.microsoft.com/office/powerpoint/2010/main" val="254891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Alef</a:t>
            </a:r>
            <a:r>
              <a:rPr lang="en-US" dirty="0"/>
              <a:t> – automated detectors of student knowledge used to select what material to give student next and provide reports to instructors </a:t>
            </a:r>
          </a:p>
          <a:p>
            <a:endParaRPr lang="en-US" dirty="0"/>
          </a:p>
          <a:p>
            <a:r>
              <a:rPr lang="en-US" dirty="0"/>
              <a:t>Entire (all subject) middle school curriculum, United Arab Emirates</a:t>
            </a:r>
          </a:p>
        </p:txBody>
      </p:sp>
    </p:spTree>
    <p:extLst>
      <p:ext uri="{BB962C8B-B14F-4D97-AF65-F5344CB8AC3E}">
        <p14:creationId xmlns:p14="http://schemas.microsoft.com/office/powerpoint/2010/main" val="26601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ALEKS – Models of prerequisite structure and knowledge used to select material for students</a:t>
            </a:r>
          </a:p>
          <a:p>
            <a:endParaRPr lang="en-US" dirty="0"/>
          </a:p>
          <a:p>
            <a:r>
              <a:rPr lang="en-US" dirty="0"/>
              <a:t>High school and college math and science, USA</a:t>
            </a:r>
          </a:p>
        </p:txBody>
      </p:sp>
    </p:spTree>
    <p:extLst>
      <p:ext uri="{BB962C8B-B14F-4D97-AF65-F5344CB8AC3E}">
        <p14:creationId xmlns:p14="http://schemas.microsoft.com/office/powerpoint/2010/main" val="370738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Use </a:t>
            </a:r>
            <a:br>
              <a:rPr lang="en-US" dirty="0"/>
            </a:br>
            <a:r>
              <a:rPr lang="en-US" dirty="0"/>
              <a:t>(was at scale at one point)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LISTEN – data mining used to determine which strategies work for which students, and to help select which stories to give students to read</a:t>
            </a:r>
          </a:p>
          <a:p>
            <a:endParaRPr lang="en-US" dirty="0"/>
          </a:p>
          <a:p>
            <a:r>
              <a:rPr lang="en-US" dirty="0"/>
              <a:t>Elementary school reading</a:t>
            </a:r>
          </a:p>
        </p:txBody>
      </p:sp>
    </p:spTree>
    <p:extLst>
      <p:ext uri="{BB962C8B-B14F-4D97-AF65-F5344CB8AC3E}">
        <p14:creationId xmlns:p14="http://schemas.microsoft.com/office/powerpoint/2010/main" val="286371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Duolingo</a:t>
            </a:r>
            <a:r>
              <a:rPr lang="en-US" dirty="0"/>
              <a:t> – automated detectors of student memory used to determine when a student needs to review something they already learned</a:t>
            </a:r>
          </a:p>
          <a:p>
            <a:endParaRPr lang="en-US" dirty="0"/>
          </a:p>
          <a:p>
            <a:r>
              <a:rPr lang="en-US" dirty="0"/>
              <a:t>Foreign language vocabulary, worldwide</a:t>
            </a:r>
          </a:p>
        </p:txBody>
      </p:sp>
    </p:spTree>
    <p:extLst>
      <p:ext uri="{BB962C8B-B14F-4D97-AF65-F5344CB8AC3E}">
        <p14:creationId xmlns:p14="http://schemas.microsoft.com/office/powerpoint/2010/main" val="295794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On-screen Show (4:3)</PresentationFormat>
  <Paragraphs>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Big Data, Education, and Society</vt:lpstr>
      <vt:lpstr>Thank you for your assignment 1 handins</vt:lpstr>
      <vt:lpstr>Assignment 2</vt:lpstr>
      <vt:lpstr>Automated Intervention</vt:lpstr>
      <vt:lpstr>Examples of Use (at scale)</vt:lpstr>
      <vt:lpstr>Examples of Use (at scale)</vt:lpstr>
      <vt:lpstr>Examples of Use (at scale)</vt:lpstr>
      <vt:lpstr>Examples of Use  (was at scale at one point)</vt:lpstr>
      <vt:lpstr>Examples of Use (at scale)</vt:lpstr>
      <vt:lpstr>Examples of Use (at scale)</vt:lpstr>
      <vt:lpstr>Examples of Use (at scale)</vt:lpstr>
      <vt:lpstr>PowerPoint Presentation</vt:lpstr>
      <vt:lpstr>PowerPoint Presentation</vt:lpstr>
      <vt:lpstr>Scooter video</vt:lpstr>
      <vt:lpstr>AutoTutor</vt:lpstr>
      <vt:lpstr>AutoTutor</vt:lpstr>
      <vt:lpstr>AutoTutor</vt:lpstr>
      <vt:lpstr>Is anyone here familiar  with any other examples?</vt:lpstr>
      <vt:lpstr>What are some situations where a system could intervene?</vt:lpstr>
      <vt:lpstr>What are the properties of a good automated intervention?</vt:lpstr>
      <vt:lpstr>What are some things to avoid in an automated intervention?</vt:lpstr>
      <vt:lpstr>What is the difference in benefits/risks</vt:lpstr>
      <vt:lpstr>Those of you who have learned from a system doing automated intervention</vt:lpstr>
      <vt:lpstr>Those of you who have taught using a system doing automated intervention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125</cp:revision>
  <dcterms:created xsi:type="dcterms:W3CDTF">2013-08-27T11:33:40Z</dcterms:created>
  <dcterms:modified xsi:type="dcterms:W3CDTF">2021-10-05T09:50:00Z</dcterms:modified>
</cp:coreProperties>
</file>