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433" r:id="rId3"/>
    <p:sldId id="414" r:id="rId4"/>
    <p:sldId id="415" r:id="rId5"/>
    <p:sldId id="435" r:id="rId6"/>
    <p:sldId id="416" r:id="rId7"/>
    <p:sldId id="436" r:id="rId8"/>
    <p:sldId id="437" r:id="rId9"/>
    <p:sldId id="450" r:id="rId10"/>
    <p:sldId id="439" r:id="rId11"/>
    <p:sldId id="440" r:id="rId12"/>
    <p:sldId id="442" r:id="rId13"/>
    <p:sldId id="441" r:id="rId14"/>
    <p:sldId id="443" r:id="rId15"/>
    <p:sldId id="444" r:id="rId16"/>
    <p:sldId id="438" r:id="rId17"/>
    <p:sldId id="417" r:id="rId18"/>
    <p:sldId id="418" r:id="rId19"/>
    <p:sldId id="419" r:id="rId20"/>
    <p:sldId id="432" r:id="rId21"/>
    <p:sldId id="420" r:id="rId22"/>
    <p:sldId id="421"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 id="273" r:id="rId36"/>
    <p:sldId id="274" r:id="rId37"/>
    <p:sldId id="275" r:id="rId38"/>
    <p:sldId id="276" r:id="rId39"/>
    <p:sldId id="277" r:id="rId40"/>
    <p:sldId id="278" r:id="rId41"/>
    <p:sldId id="279" r:id="rId42"/>
    <p:sldId id="280" r:id="rId43"/>
    <p:sldId id="281" r:id="rId44"/>
    <p:sldId id="422" r:id="rId45"/>
    <p:sldId id="423" r:id="rId46"/>
    <p:sldId id="448" r:id="rId47"/>
    <p:sldId id="446" r:id="rId48"/>
    <p:sldId id="424" r:id="rId49"/>
    <p:sldId id="449" r:id="rId50"/>
    <p:sldId id="447" r:id="rId51"/>
    <p:sldId id="425" r:id="rId52"/>
    <p:sldId id="426" r:id="rId53"/>
    <p:sldId id="427" r:id="rId54"/>
    <p:sldId id="434" r:id="rId55"/>
    <p:sldId id="428" r:id="rId56"/>
    <p:sldId id="429" r:id="rId57"/>
    <p:sldId id="430" r:id="rId5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32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11/1/2021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In tracing the origins of bias, the main approach has been to describe the stages of a machine-learning lifecycle and then connect possible forms of bias to each of those stages.</a:t>
            </a:r>
            <a:endParaRPr sz="1500" dirty="0"/>
          </a:p>
          <a:p>
            <a:pPr marL="0" lvl="0" indent="0" algn="l" rtl="0">
              <a:spcBef>
                <a:spcPts val="0"/>
              </a:spcBef>
              <a:spcAft>
                <a:spcPts val="0"/>
              </a:spcAft>
              <a:buNone/>
            </a:pPr>
            <a:endParaRPr sz="1500" dirty="0"/>
          </a:p>
          <a:p>
            <a:pPr marL="0" lvl="0" indent="0" algn="l" rtl="0">
              <a:spcBef>
                <a:spcPts val="0"/>
              </a:spcBef>
              <a:spcAft>
                <a:spcPts val="0"/>
              </a:spcAft>
              <a:buNone/>
            </a:pPr>
            <a:r>
              <a:rPr lang="en" sz="1500" dirty="0"/>
              <a:t>Descriptions of the machine learning pipeline vary, but these are a some of the possible stages that we saw across a few different sources.</a:t>
            </a:r>
            <a:endParaRPr sz="1500" dirty="0"/>
          </a:p>
          <a:p>
            <a:pPr marL="0" lvl="0" indent="0" algn="l" rtl="0">
              <a:spcBef>
                <a:spcPts val="0"/>
              </a:spcBef>
              <a:spcAft>
                <a:spcPts val="0"/>
              </a:spcAft>
              <a:buNone/>
            </a:pPr>
            <a:endParaRPr sz="1500" dirty="0"/>
          </a:p>
          <a:p>
            <a:pPr marL="0" lvl="0" indent="0" algn="l" rtl="0">
              <a:spcBef>
                <a:spcPts val="0"/>
              </a:spcBef>
              <a:spcAft>
                <a:spcPts val="0"/>
              </a:spcAft>
              <a:buNone/>
            </a:pPr>
            <a:r>
              <a:rPr lang="en" sz="1500" dirty="0"/>
              <a:t>Developers </a:t>
            </a:r>
            <a:r>
              <a:rPr lang="en" sz="1500" dirty="0">
                <a:solidFill>
                  <a:schemeClr val="dk1"/>
                </a:solidFill>
              </a:rPr>
              <a:t>creating an algorithmic solution </a:t>
            </a:r>
            <a:r>
              <a:rPr lang="en" sz="1500" dirty="0"/>
              <a:t>move from the world as it is, to defining a task related to that world, to pulling together or creating a dataset, to defining, training, and testing a model; and finally to putting the model into practice in some manner, whether automated and behind the scenes or as a form of communication to decision-makers. </a:t>
            </a:r>
            <a:endParaRPr sz="1500" dirty="0"/>
          </a:p>
          <a:p>
            <a:pPr marL="0" lvl="0" indent="0" algn="l" rtl="0">
              <a:spcBef>
                <a:spcPts val="0"/>
              </a:spcBef>
              <a:spcAft>
                <a:spcPts val="0"/>
              </a:spcAft>
              <a:buNone/>
            </a:pPr>
            <a:endParaRPr sz="1500" dirty="0"/>
          </a:p>
          <a:p>
            <a:pPr marL="0" lvl="0" indent="0" algn="l" rtl="0">
              <a:spcBef>
                <a:spcPts val="0"/>
              </a:spcBef>
              <a:spcAft>
                <a:spcPts val="0"/>
              </a:spcAft>
              <a:buClr>
                <a:schemeClr val="dk1"/>
              </a:buClr>
              <a:buSzPts val="1100"/>
              <a:buFont typeface="Arial"/>
              <a:buNone/>
            </a:pPr>
            <a:r>
              <a:rPr lang="en" sz="1500" dirty="0">
                <a:solidFill>
                  <a:schemeClr val="dk1"/>
                </a:solidFill>
              </a:rPr>
              <a:t>Throughout this cycle, there are multiple points of entry for bias and a lot of work in CS has attempted to map kinds of bias onto the places where they are most likely to occur in the pipeline.</a:t>
            </a:r>
            <a:endParaRPr sz="1500" dirty="0"/>
          </a:p>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cf12ad6bc8_0_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cf12ad6bc8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cf12ad6bc8_0_13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cf12ad6bc8_0_13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cf12ad6bc8_0_8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cf12ad6bc8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cd0d8f0876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cd0d8f087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cd0d8f0876_0_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2" name="Google Shape;262;gcd0d8f087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cd0d8f0876_0_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cd0d8f087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cd0d8f0876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cd0d8f087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cd0d8f0876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cd0d8f0876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cd0d8f0876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cd0d8f087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cd0d8f0876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cd0d8f0876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f12ad6bc8_0_12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f12ad6bc8_0_1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Researchers have written extensively about the model learning stage of the lifecycle and how different metrics for fairness can be used to audit models for bias. </a:t>
            </a:r>
            <a:r>
              <a:rPr lang="en" sz="1500" dirty="0">
                <a:solidFill>
                  <a:schemeClr val="dk1"/>
                </a:solidFill>
              </a:rPr>
              <a:t>Kizilcec and Lee have a great review that brings the broader research on modeling from computer science into the education context in a really useful, contextualized way.</a:t>
            </a:r>
            <a:endParaRPr sz="15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d28f5eaf81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d28f5eaf8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gcf12ad6bc8_0_9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4" name="Google Shape;304;gcf12ad6bc8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f12ad6bc8_0_1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f12ad6bc8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As a complement, our focus here is more on the role of measurement and data collection as a source of bias, while also consolidating what we know about algorithmic bias in education as it impacts specific groups, and finally on suggesting some broad strategies for mitigating the bias that can arise in the measurement/data collection stage of the machine-learning pipeline.</a:t>
            </a:r>
            <a:endParaRPr sz="15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cf12ad6bc8_0_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cf12ad6bc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cf12ad6bc8_0_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cf12ad6bc8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cf12ad6bc8_0_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6" name="Google Shape;206;gcf12ad6bc8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f12ad6bc8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cf12ad6b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cf12ad6bc8_0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cf12ad6bc8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cf12ad6bc8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cf12ad6bc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22392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03685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11/1/2021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11/1/2021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11/1/2021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11/1/2021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11/1/2021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11/1/2021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November 4, 2021</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E4503-70AC-4DF2-BD7E-EE5D71F0A3E4}"/>
              </a:ext>
            </a:extLst>
          </p:cNvPr>
          <p:cNvSpPr>
            <a:spLocks noGrp="1"/>
          </p:cNvSpPr>
          <p:nvPr>
            <p:ph type="title"/>
          </p:nvPr>
        </p:nvSpPr>
        <p:spPr/>
        <p:txBody>
          <a:bodyPr/>
          <a:lstStyle/>
          <a:p>
            <a:r>
              <a:rPr lang="en-US" dirty="0"/>
              <a:t>Key difference between definitions</a:t>
            </a:r>
          </a:p>
        </p:txBody>
      </p:sp>
      <p:sp>
        <p:nvSpPr>
          <p:cNvPr id="3" name="Content Placeholder 2">
            <a:extLst>
              <a:ext uri="{FF2B5EF4-FFF2-40B4-BE49-F238E27FC236}">
                <a16:creationId xmlns:a16="http://schemas.microsoft.com/office/drawing/2014/main" id="{C64E3350-2271-4408-87D5-7063B656DEAC}"/>
              </a:ext>
            </a:extLst>
          </p:cNvPr>
          <p:cNvSpPr>
            <a:spLocks noGrp="1"/>
          </p:cNvSpPr>
          <p:nvPr>
            <p:ph idx="1"/>
          </p:nvPr>
        </p:nvSpPr>
        <p:spPr/>
        <p:txBody>
          <a:bodyPr>
            <a:normAutofit lnSpcReduction="10000"/>
          </a:bodyPr>
          <a:lstStyle/>
          <a:p>
            <a:r>
              <a:rPr lang="en-US" dirty="0"/>
              <a:t>If algorithms create a </a:t>
            </a:r>
            <a:r>
              <a:rPr lang="en-US" i="1" dirty="0"/>
              <a:t>new bias</a:t>
            </a:r>
            <a:r>
              <a:rPr lang="en-US" dirty="0"/>
              <a:t> or </a:t>
            </a:r>
            <a:r>
              <a:rPr lang="en-US" i="1" dirty="0"/>
              <a:t>previously-unknown bias</a:t>
            </a:r>
            <a:endParaRPr lang="en-US" dirty="0"/>
          </a:p>
          <a:p>
            <a:endParaRPr lang="en-US" dirty="0"/>
          </a:p>
          <a:p>
            <a:r>
              <a:rPr lang="en-US" dirty="0"/>
              <a:t>Is it still algorithmic bias?</a:t>
            </a:r>
          </a:p>
          <a:p>
            <a:endParaRPr lang="en-US" dirty="0"/>
          </a:p>
          <a:p>
            <a:r>
              <a:rPr lang="en-US" dirty="0"/>
              <a:t>Baker &amp; Hawn say yes</a:t>
            </a:r>
          </a:p>
          <a:p>
            <a:r>
              <a:rPr lang="en-US" dirty="0"/>
              <a:t>Friedman &amp; Nussbaum say yes</a:t>
            </a:r>
          </a:p>
          <a:p>
            <a:r>
              <a:rPr lang="en-US" dirty="0"/>
              <a:t>Garcia says no</a:t>
            </a:r>
          </a:p>
        </p:txBody>
      </p:sp>
    </p:spTree>
    <p:extLst>
      <p:ext uri="{BB962C8B-B14F-4D97-AF65-F5344CB8AC3E}">
        <p14:creationId xmlns:p14="http://schemas.microsoft.com/office/powerpoint/2010/main" val="3564610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match well-known societal biases</a:t>
            </a:r>
          </a:p>
          <a:p>
            <a:endParaRPr lang="en-US" dirty="0"/>
          </a:p>
          <a:p>
            <a:r>
              <a:rPr lang="en-US" dirty="0"/>
              <a:t>Please post your thoughts in the chat</a:t>
            </a:r>
          </a:p>
        </p:txBody>
      </p:sp>
    </p:spTree>
    <p:extLst>
      <p:ext uri="{BB962C8B-B14F-4D97-AF65-F5344CB8AC3E}">
        <p14:creationId xmlns:p14="http://schemas.microsoft.com/office/powerpoint/2010/main" val="19327898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match poorly-understood societal biases</a:t>
            </a:r>
          </a:p>
          <a:p>
            <a:endParaRPr lang="en-US" dirty="0"/>
          </a:p>
          <a:p>
            <a:r>
              <a:rPr lang="en-US" dirty="0"/>
              <a:t>Please post your thoughts in the chat</a:t>
            </a:r>
          </a:p>
          <a:p>
            <a:endParaRPr lang="en-US" dirty="0"/>
          </a:p>
        </p:txBody>
      </p:sp>
    </p:spTree>
    <p:extLst>
      <p:ext uri="{BB962C8B-B14F-4D97-AF65-F5344CB8AC3E}">
        <p14:creationId xmlns:p14="http://schemas.microsoft.com/office/powerpoint/2010/main" val="19874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76651-2DC5-419D-9BE5-8910D683B135}"/>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691B36D2-A0B4-4643-A7DF-9C901A7760A2}"/>
              </a:ext>
            </a:extLst>
          </p:cNvPr>
          <p:cNvSpPr>
            <a:spLocks noGrp="1"/>
          </p:cNvSpPr>
          <p:nvPr>
            <p:ph idx="1"/>
          </p:nvPr>
        </p:nvSpPr>
        <p:spPr/>
        <p:txBody>
          <a:bodyPr/>
          <a:lstStyle/>
          <a:p>
            <a:r>
              <a:rPr lang="en-US" dirty="0"/>
              <a:t>If algorithms are biased in ways that don’t match societal biases</a:t>
            </a:r>
          </a:p>
          <a:p>
            <a:endParaRPr lang="en-US" dirty="0"/>
          </a:p>
          <a:p>
            <a:r>
              <a:rPr lang="en-US" dirty="0"/>
              <a:t>Please post your thoughts in the chat</a:t>
            </a:r>
          </a:p>
          <a:p>
            <a:endParaRPr lang="en-US" dirty="0"/>
          </a:p>
        </p:txBody>
      </p:sp>
    </p:spTree>
    <p:extLst>
      <p:ext uri="{BB962C8B-B14F-4D97-AF65-F5344CB8AC3E}">
        <p14:creationId xmlns:p14="http://schemas.microsoft.com/office/powerpoint/2010/main" val="2580714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E0E84-8CF5-4F15-857E-EADD8C98CEB1}"/>
              </a:ext>
            </a:extLst>
          </p:cNvPr>
          <p:cNvSpPr>
            <a:spLocks noGrp="1"/>
          </p:cNvSpPr>
          <p:nvPr>
            <p:ph type="title"/>
          </p:nvPr>
        </p:nvSpPr>
        <p:spPr/>
        <p:txBody>
          <a:bodyPr/>
          <a:lstStyle/>
          <a:p>
            <a:r>
              <a:rPr lang="en-US" dirty="0"/>
              <a:t>Another differentiation</a:t>
            </a:r>
          </a:p>
        </p:txBody>
      </p:sp>
      <p:sp>
        <p:nvSpPr>
          <p:cNvPr id="3" name="Content Placeholder 2">
            <a:extLst>
              <a:ext uri="{FF2B5EF4-FFF2-40B4-BE49-F238E27FC236}">
                <a16:creationId xmlns:a16="http://schemas.microsoft.com/office/drawing/2014/main" id="{98605376-E033-4AE1-8679-5BA14501A85D}"/>
              </a:ext>
            </a:extLst>
          </p:cNvPr>
          <p:cNvSpPr>
            <a:spLocks noGrp="1"/>
          </p:cNvSpPr>
          <p:nvPr>
            <p:ph idx="1"/>
          </p:nvPr>
        </p:nvSpPr>
        <p:spPr/>
        <p:txBody>
          <a:bodyPr/>
          <a:lstStyle/>
          <a:p>
            <a:r>
              <a:rPr lang="en-US" dirty="0"/>
              <a:t>Algorithmic bias is found in automated decision-making</a:t>
            </a:r>
          </a:p>
          <a:p>
            <a:pPr lvl="1"/>
            <a:r>
              <a:rPr lang="en-US" dirty="0"/>
              <a:t>Friedman &amp; Nussbaum</a:t>
            </a:r>
          </a:p>
          <a:p>
            <a:pPr lvl="1"/>
            <a:r>
              <a:rPr lang="en-US" dirty="0"/>
              <a:t>Garcia</a:t>
            </a:r>
          </a:p>
          <a:p>
            <a:pPr lvl="1"/>
            <a:endParaRPr lang="en-US" dirty="0"/>
          </a:p>
          <a:p>
            <a:r>
              <a:rPr lang="en-US" dirty="0"/>
              <a:t>Algorithmic bias is found in measurement</a:t>
            </a:r>
          </a:p>
          <a:p>
            <a:pPr lvl="1"/>
            <a:r>
              <a:rPr lang="en-US" dirty="0"/>
              <a:t>Baker &amp; Hawn</a:t>
            </a:r>
          </a:p>
        </p:txBody>
      </p:sp>
    </p:spTree>
    <p:extLst>
      <p:ext uri="{BB962C8B-B14F-4D97-AF65-F5344CB8AC3E}">
        <p14:creationId xmlns:p14="http://schemas.microsoft.com/office/powerpoint/2010/main" val="161844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5949-2406-4B9C-ADF1-148720D13DFD}"/>
              </a:ext>
            </a:extLst>
          </p:cNvPr>
          <p:cNvSpPr>
            <a:spLocks noGrp="1"/>
          </p:cNvSpPr>
          <p:nvPr>
            <p:ph type="title"/>
          </p:nvPr>
        </p:nvSpPr>
        <p:spPr/>
        <p:txBody>
          <a:bodyPr/>
          <a:lstStyle/>
          <a:p>
            <a:r>
              <a:rPr lang="en-US" dirty="0"/>
              <a:t>Is it a problem?</a:t>
            </a:r>
          </a:p>
        </p:txBody>
      </p:sp>
      <p:sp>
        <p:nvSpPr>
          <p:cNvPr id="3" name="Content Placeholder 2">
            <a:extLst>
              <a:ext uri="{FF2B5EF4-FFF2-40B4-BE49-F238E27FC236}">
                <a16:creationId xmlns:a16="http://schemas.microsoft.com/office/drawing/2014/main" id="{C498FA3B-27B6-44E9-B0EA-5B49EFE5F6E2}"/>
              </a:ext>
            </a:extLst>
          </p:cNvPr>
          <p:cNvSpPr>
            <a:spLocks noGrp="1"/>
          </p:cNvSpPr>
          <p:nvPr>
            <p:ph idx="1"/>
          </p:nvPr>
        </p:nvSpPr>
        <p:spPr/>
        <p:txBody>
          <a:bodyPr/>
          <a:lstStyle/>
          <a:p>
            <a:r>
              <a:rPr lang="en-US" dirty="0"/>
              <a:t>An algorithm makes biased measurements, but the actual decision-making is left to humans</a:t>
            </a:r>
          </a:p>
          <a:p>
            <a:endParaRPr lang="en-US" dirty="0"/>
          </a:p>
          <a:p>
            <a:r>
              <a:rPr lang="en-US" dirty="0"/>
              <a:t>Please post your thoughts in the chat</a:t>
            </a:r>
          </a:p>
          <a:p>
            <a:endParaRPr lang="en-US" dirty="0"/>
          </a:p>
        </p:txBody>
      </p:sp>
    </p:spTree>
    <p:extLst>
      <p:ext uri="{BB962C8B-B14F-4D97-AF65-F5344CB8AC3E}">
        <p14:creationId xmlns:p14="http://schemas.microsoft.com/office/powerpoint/2010/main" val="4015367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4B4B-59DE-4490-8F79-0AEA0406B819}"/>
              </a:ext>
            </a:extLst>
          </p:cNvPr>
          <p:cNvSpPr>
            <a:spLocks noGrp="1"/>
          </p:cNvSpPr>
          <p:nvPr>
            <p:ph type="title"/>
          </p:nvPr>
        </p:nvSpPr>
        <p:spPr/>
        <p:txBody>
          <a:bodyPr/>
          <a:lstStyle/>
          <a:p>
            <a:r>
              <a:rPr lang="en-US" dirty="0"/>
              <a:t>Algorithmic Bias has a long history</a:t>
            </a:r>
          </a:p>
        </p:txBody>
      </p:sp>
      <p:sp>
        <p:nvSpPr>
          <p:cNvPr id="3" name="Content Placeholder 2">
            <a:extLst>
              <a:ext uri="{FF2B5EF4-FFF2-40B4-BE49-F238E27FC236}">
                <a16:creationId xmlns:a16="http://schemas.microsoft.com/office/drawing/2014/main" id="{7CCAAFCD-FC82-4864-9523-A13ED6397C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1443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3390900" y="485775"/>
            <a:ext cx="5753100" cy="6372225"/>
          </a:xfrm>
          <a:prstGeom prst="rect">
            <a:avLst/>
          </a:prstGeom>
        </p:spPr>
      </p:pic>
    </p:spTree>
    <p:extLst>
      <p:ext uri="{BB962C8B-B14F-4D97-AF65-F5344CB8AC3E}">
        <p14:creationId xmlns:p14="http://schemas.microsoft.com/office/powerpoint/2010/main" val="24582970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96863"/>
            <a:ext cx="6248400" cy="1143000"/>
          </a:xfrm>
        </p:spPr>
        <p:txBody>
          <a:bodyPr>
            <a:normAutofit fontScale="90000"/>
          </a:bodyPr>
          <a:lstStyle/>
          <a:p>
            <a:r>
              <a:rPr lang="en-US" dirty="0"/>
              <a:t>Example</a:t>
            </a:r>
            <a:br>
              <a:rPr lang="en-US" dirty="0"/>
            </a:br>
            <a:r>
              <a:rPr lang="en-US" dirty="0"/>
              <a:t>(Garcia, 2016)</a:t>
            </a:r>
          </a:p>
        </p:txBody>
      </p:sp>
      <p:sp>
        <p:nvSpPr>
          <p:cNvPr id="3" name="Content Placeholder 2"/>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1828800" y="2438400"/>
            <a:ext cx="7104289" cy="2409825"/>
          </a:xfrm>
          <a:prstGeom prst="rect">
            <a:avLst/>
          </a:prstGeom>
        </p:spPr>
      </p:pic>
    </p:spTree>
    <p:extLst>
      <p:ext uri="{BB962C8B-B14F-4D97-AF65-F5344CB8AC3E}">
        <p14:creationId xmlns:p14="http://schemas.microsoft.com/office/powerpoint/2010/main" val="4042341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248400" cy="1143000"/>
          </a:xfrm>
        </p:spPr>
        <p:txBody>
          <a:bodyPr>
            <a:normAutofit fontScale="90000"/>
          </a:bodyPr>
          <a:lstStyle/>
          <a:p>
            <a:r>
              <a:rPr lang="en-US" dirty="0"/>
              <a:t>Example</a:t>
            </a:r>
            <a:br>
              <a:rPr lang="en-US" dirty="0"/>
            </a:br>
            <a:r>
              <a:rPr lang="en-US" dirty="0"/>
              <a:t>(Corbett-Davies et al., 2017)</a:t>
            </a:r>
          </a:p>
        </p:txBody>
      </p:sp>
      <p:sp>
        <p:nvSpPr>
          <p:cNvPr id="3" name="Content Placeholder 2"/>
          <p:cNvSpPr>
            <a:spLocks noGrp="1"/>
          </p:cNvSpPr>
          <p:nvPr>
            <p:ph idx="1"/>
          </p:nvPr>
        </p:nvSpPr>
        <p:spPr/>
        <p:txBody>
          <a:bodyPr>
            <a:normAutofit fontScale="92500" lnSpcReduction="20000"/>
          </a:bodyPr>
          <a:lstStyle/>
          <a:p>
            <a:pPr fontAlgn="base"/>
            <a:r>
              <a:rPr lang="en-US" dirty="0"/>
              <a:t>For example, when </a:t>
            </a:r>
            <a:r>
              <a:rPr lang="en-US" dirty="0" err="1"/>
              <a:t>ProPublica</a:t>
            </a:r>
            <a:r>
              <a:rPr lang="en-US" dirty="0"/>
              <a:t> examined computer-generated risk scores in Broward County, Fla., in 2016, it found that black defendants were substantially more likely than whites to be rated a high risk of committing a violent crime if released. Even among defendants who ultimately were not re-arrested, blacks were more likely than whites to be deemed risky. These results elicited a visceral sense of injustice and prompted a chorus of warnings about the dangers of artificial intelligence.</a:t>
            </a:r>
          </a:p>
          <a:p>
            <a:endParaRPr lang="en-US" dirty="0"/>
          </a:p>
        </p:txBody>
      </p:sp>
    </p:spTree>
    <p:extLst>
      <p:ext uri="{BB962C8B-B14F-4D97-AF65-F5344CB8AC3E}">
        <p14:creationId xmlns:p14="http://schemas.microsoft.com/office/powerpoint/2010/main" val="280979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3</a:t>
            </a:r>
          </a:p>
        </p:txBody>
      </p:sp>
      <p:sp>
        <p:nvSpPr>
          <p:cNvPr id="3" name="Content Placeholder 2"/>
          <p:cNvSpPr>
            <a:spLocks noGrp="1"/>
          </p:cNvSpPr>
          <p:nvPr>
            <p:ph idx="1"/>
          </p:nvPr>
        </p:nvSpPr>
        <p:spPr/>
        <p:txBody>
          <a:bodyPr/>
          <a:lstStyle/>
          <a:p>
            <a:r>
              <a:rPr lang="en-US" dirty="0"/>
              <a:t>Any questions about assignment 3?</a:t>
            </a:r>
          </a:p>
          <a:p>
            <a:endParaRPr lang="en-US" dirty="0"/>
          </a:p>
        </p:txBody>
      </p:sp>
    </p:spTree>
    <p:extLst>
      <p:ext uri="{BB962C8B-B14F-4D97-AF65-F5344CB8AC3E}">
        <p14:creationId xmlns:p14="http://schemas.microsoft.com/office/powerpoint/2010/main" val="4047835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5558536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Corbett-Davies et al. (2017) argument</a:t>
            </a:r>
          </a:p>
        </p:txBody>
      </p:sp>
      <p:sp>
        <p:nvSpPr>
          <p:cNvPr id="3" name="Content Placeholder 2"/>
          <p:cNvSpPr>
            <a:spLocks noGrp="1"/>
          </p:cNvSpPr>
          <p:nvPr>
            <p:ph idx="1"/>
          </p:nvPr>
        </p:nvSpPr>
        <p:spPr/>
        <p:txBody>
          <a:bodyPr>
            <a:normAutofit fontScale="62500" lnSpcReduction="20000"/>
          </a:bodyPr>
          <a:lstStyle/>
          <a:p>
            <a:pPr fontAlgn="base"/>
            <a:r>
              <a:rPr lang="en-US" dirty="0"/>
              <a:t>Yet those results don’t prove the algorithm itself is biased against black defendants — a point we’ve made previously, including in peer-reviewed research. The Broward County classifications are based on recognized risk factors, like a documented history of violence. The classifications do not explicitly consider a defendant’s race.</a:t>
            </a:r>
          </a:p>
          <a:p>
            <a:pPr fontAlgn="base"/>
            <a:r>
              <a:rPr lang="en-US" dirty="0"/>
              <a:t>Because of complex social and economic causes, black defendants in Broward County are in reality more likely than whites to be arrested in connection with a violent crime after release, and so classifications designed to predict such outcomes necessarily identify more black defendants as risky. This would be true regardless of whether the judgments were made by a computer or by a human decision maker.</a:t>
            </a:r>
          </a:p>
          <a:p>
            <a:pPr fontAlgn="base"/>
            <a:r>
              <a:rPr lang="en-US" dirty="0"/>
              <a:t>It is not biased algorithms but broader societal inequalities that drive the troubling racial differences we see in Broward County and throughout the country. It is misleading and counterproductive to blame the algorithm for uncovering real statistical patterns. Ignoring these patterns would not resolve the underlying disparities.</a:t>
            </a:r>
            <a:br>
              <a:rPr lang="en-US" dirty="0"/>
            </a:br>
            <a:endParaRPr lang="en-US" dirty="0"/>
          </a:p>
        </p:txBody>
      </p:sp>
    </p:spTree>
    <p:extLst>
      <p:ext uri="{BB962C8B-B14F-4D97-AF65-F5344CB8AC3E}">
        <p14:creationId xmlns:p14="http://schemas.microsoft.com/office/powerpoint/2010/main" val="3204402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What are your thoughts on this argument?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23418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29646" y="20793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Where does algorithmic bias come from?</a:t>
            </a:r>
            <a:endParaRPr dirty="0"/>
          </a:p>
        </p:txBody>
      </p:sp>
      <p:sp>
        <p:nvSpPr>
          <p:cNvPr id="96" name="Google Shape;96;p18"/>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97" name="Google Shape;97;p18"/>
          <p:cNvGrpSpPr/>
          <p:nvPr/>
        </p:nvGrpSpPr>
        <p:grpSpPr>
          <a:xfrm>
            <a:off x="6308750" y="1953650"/>
            <a:ext cx="2036800" cy="680372"/>
            <a:chOff x="5214050" y="851700"/>
            <a:chExt cx="2036800" cy="680372"/>
          </a:xfrm>
        </p:grpSpPr>
        <p:cxnSp>
          <p:nvCxnSpPr>
            <p:cNvPr id="98" name="Google Shape;98;p18"/>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99" name="Google Shape;99;p18"/>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00" name="Google Shape;100;p18"/>
          <p:cNvGrpSpPr/>
          <p:nvPr/>
        </p:nvGrpSpPr>
        <p:grpSpPr>
          <a:xfrm>
            <a:off x="2151925" y="1953650"/>
            <a:ext cx="2850736" cy="680372"/>
            <a:chOff x="1057225" y="851700"/>
            <a:chExt cx="2850736" cy="680372"/>
          </a:xfrm>
        </p:grpSpPr>
        <p:cxnSp>
          <p:nvCxnSpPr>
            <p:cNvPr id="101" name="Google Shape;101;p18"/>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02" name="Google Shape;102;p18"/>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03" name="Google Shape;103;p18"/>
          <p:cNvGrpSpPr/>
          <p:nvPr/>
        </p:nvGrpSpPr>
        <p:grpSpPr>
          <a:xfrm>
            <a:off x="6720175" y="3803675"/>
            <a:ext cx="1937400" cy="409500"/>
            <a:chOff x="5625475" y="2701725"/>
            <a:chExt cx="1937400" cy="409500"/>
          </a:xfrm>
        </p:grpSpPr>
        <p:cxnSp>
          <p:nvCxnSpPr>
            <p:cNvPr id="104" name="Google Shape;104;p18"/>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05" name="Google Shape;105;p18"/>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06" name="Google Shape;106;p18"/>
          <p:cNvGrpSpPr/>
          <p:nvPr/>
        </p:nvGrpSpPr>
        <p:grpSpPr>
          <a:xfrm>
            <a:off x="2338700" y="3719633"/>
            <a:ext cx="2265673" cy="485996"/>
            <a:chOff x="1244002" y="2635088"/>
            <a:chExt cx="2265673" cy="669600"/>
          </a:xfrm>
        </p:grpSpPr>
        <p:cxnSp>
          <p:nvCxnSpPr>
            <p:cNvPr id="107" name="Google Shape;107;p18"/>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08" name="Google Shape;108;p18"/>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09" name="Google Shape;109;p18"/>
          <p:cNvGrpSpPr/>
          <p:nvPr/>
        </p:nvGrpSpPr>
        <p:grpSpPr>
          <a:xfrm>
            <a:off x="4040300" y="4631125"/>
            <a:ext cx="2540100" cy="1159200"/>
            <a:chOff x="3293350" y="3541000"/>
            <a:chExt cx="2540100" cy="1159200"/>
          </a:xfrm>
        </p:grpSpPr>
        <p:cxnSp>
          <p:nvCxnSpPr>
            <p:cNvPr id="110" name="Google Shape;110;p18"/>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11" name="Google Shape;111;p18"/>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12" name="Google Shape;112;p18"/>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3" name="Google Shape;113;p18"/>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4" name="Google Shape;114;p18"/>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15" name="Google Shape;115;p18"/>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16" name="Google Shape;116;p18"/>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7" name="Google Shape;117;p18"/>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8" name="Google Shape;118;p18"/>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9" name="Google Shape;119;p18"/>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0" name="Google Shape;120;p18"/>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1" name="Google Shape;121;p18"/>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22" name="Google Shape;122;p18"/>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23" name="Google Shape;123;p18"/>
          <p:cNvSpPr txBox="1"/>
          <p:nvPr/>
        </p:nvSpPr>
        <p:spPr>
          <a:xfrm>
            <a:off x="61200" y="5528376"/>
            <a:ext cx="5475900" cy="738633"/>
          </a:xfrm>
          <a:prstGeom prst="rect">
            <a:avLst/>
          </a:prstGeom>
          <a:noFill/>
          <a:ln>
            <a:noFill/>
          </a:ln>
        </p:spPr>
        <p:txBody>
          <a:bodyPr spcFirstLastPara="1" wrap="square" lIns="91425" tIns="91425" rIns="91425" bIns="91425" anchor="t" anchorCtr="0">
            <a:spAutoFit/>
          </a:bodyPr>
          <a:lstStyle/>
          <a:p>
            <a:r>
              <a:rPr lang="en"/>
              <a:t>(Barocas et al., 2019; Cramer et al., 2019; Kizilcec &amp; Lee, 2020)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Google Shape;129;p19"/>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30" name="Google Shape;130;p19"/>
          <p:cNvGrpSpPr/>
          <p:nvPr/>
        </p:nvGrpSpPr>
        <p:grpSpPr>
          <a:xfrm>
            <a:off x="6308750" y="1953650"/>
            <a:ext cx="2036800" cy="680372"/>
            <a:chOff x="5214050" y="851700"/>
            <a:chExt cx="2036800" cy="680372"/>
          </a:xfrm>
        </p:grpSpPr>
        <p:cxnSp>
          <p:nvCxnSpPr>
            <p:cNvPr id="131" name="Google Shape;131;p19"/>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32" name="Google Shape;132;p19"/>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33" name="Google Shape;133;p19"/>
          <p:cNvGrpSpPr/>
          <p:nvPr/>
        </p:nvGrpSpPr>
        <p:grpSpPr>
          <a:xfrm>
            <a:off x="2151925" y="1953650"/>
            <a:ext cx="2850736" cy="680372"/>
            <a:chOff x="1057225" y="851700"/>
            <a:chExt cx="2850736" cy="680372"/>
          </a:xfrm>
        </p:grpSpPr>
        <p:cxnSp>
          <p:nvCxnSpPr>
            <p:cNvPr id="134" name="Google Shape;134;p19"/>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35" name="Google Shape;135;p19"/>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36" name="Google Shape;136;p19"/>
          <p:cNvGrpSpPr/>
          <p:nvPr/>
        </p:nvGrpSpPr>
        <p:grpSpPr>
          <a:xfrm>
            <a:off x="6720175" y="3803675"/>
            <a:ext cx="1937400" cy="409500"/>
            <a:chOff x="5625475" y="2701725"/>
            <a:chExt cx="1937400" cy="409500"/>
          </a:xfrm>
        </p:grpSpPr>
        <p:cxnSp>
          <p:nvCxnSpPr>
            <p:cNvPr id="137" name="Google Shape;137;p19"/>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38" name="Google Shape;138;p19"/>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39" name="Google Shape;139;p19"/>
          <p:cNvGrpSpPr/>
          <p:nvPr/>
        </p:nvGrpSpPr>
        <p:grpSpPr>
          <a:xfrm>
            <a:off x="2338700" y="3719633"/>
            <a:ext cx="2265673" cy="485996"/>
            <a:chOff x="1244002" y="2635088"/>
            <a:chExt cx="2265673" cy="669600"/>
          </a:xfrm>
        </p:grpSpPr>
        <p:cxnSp>
          <p:nvCxnSpPr>
            <p:cNvPr id="140" name="Google Shape;140;p19"/>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41" name="Google Shape;141;p19"/>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42" name="Google Shape;142;p19"/>
          <p:cNvGrpSpPr/>
          <p:nvPr/>
        </p:nvGrpSpPr>
        <p:grpSpPr>
          <a:xfrm>
            <a:off x="4040300" y="4631125"/>
            <a:ext cx="2540100" cy="1159200"/>
            <a:chOff x="3293350" y="3541000"/>
            <a:chExt cx="2540100" cy="1159200"/>
          </a:xfrm>
        </p:grpSpPr>
        <p:cxnSp>
          <p:nvCxnSpPr>
            <p:cNvPr id="143" name="Google Shape;143;p19"/>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44" name="Google Shape;144;p19"/>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45" name="Google Shape;145;p19"/>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6" name="Google Shape;146;p19"/>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7" name="Google Shape;147;p19"/>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48" name="Google Shape;148;p19"/>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49" name="Google Shape;149;p19"/>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0" name="Google Shape;150;p19"/>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1" name="Google Shape;151;p19"/>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2" name="Google Shape;152;p19"/>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3" name="Google Shape;153;p19"/>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4" name="Google Shape;154;p19"/>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55" name="Google Shape;155;p19"/>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56" name="Google Shape;156;p19"/>
          <p:cNvSpPr/>
          <p:nvPr/>
        </p:nvSpPr>
        <p:spPr>
          <a:xfrm>
            <a:off x="2099250" y="3278475"/>
            <a:ext cx="2265600" cy="13527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7" name="Google Shape;157;p19"/>
          <p:cNvSpPr txBox="1"/>
          <p:nvPr/>
        </p:nvSpPr>
        <p:spPr>
          <a:xfrm>
            <a:off x="391075" y="4631126"/>
            <a:ext cx="3771050" cy="461635"/>
          </a:xfrm>
          <a:prstGeom prst="rect">
            <a:avLst/>
          </a:prstGeom>
          <a:noFill/>
          <a:ln>
            <a:noFill/>
          </a:ln>
        </p:spPr>
        <p:txBody>
          <a:bodyPr spcFirstLastPara="1" wrap="square" lIns="91425" tIns="91425" rIns="91425" bIns="91425" anchor="t" anchorCtr="0">
            <a:spAutoFit/>
          </a:bodyPr>
          <a:lstStyle/>
          <a:p>
            <a:r>
              <a:rPr lang="en" dirty="0"/>
              <a:t>See review by Kizilcec &amp; Lee (in press)</a:t>
            </a:r>
            <a:endParaRPr dirty="0"/>
          </a:p>
        </p:txBody>
      </p:sp>
      <p:sp>
        <p:nvSpPr>
          <p:cNvPr id="34" name="Google Shape;95;p18">
            <a:extLst>
              <a:ext uri="{FF2B5EF4-FFF2-40B4-BE49-F238E27FC236}">
                <a16:creationId xmlns:a16="http://schemas.microsoft.com/office/drawing/2014/main" id="{FE7365AE-048C-4533-9689-49641C15AD1C}"/>
              </a:ext>
            </a:extLst>
          </p:cNvPr>
          <p:cNvSpPr txBox="1">
            <a:spLocks/>
          </p:cNvSpPr>
          <p:nvPr/>
        </p:nvSpPr>
        <p:spPr>
          <a:xfrm>
            <a:off x="229646" y="207930"/>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Where does algorithmic bias come from?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64" name="Google Shape;164;p20"/>
          <p:cNvGrpSpPr/>
          <p:nvPr/>
        </p:nvGrpSpPr>
        <p:grpSpPr>
          <a:xfrm>
            <a:off x="6308750" y="1953650"/>
            <a:ext cx="2036800" cy="680372"/>
            <a:chOff x="5214050" y="851700"/>
            <a:chExt cx="2036800" cy="680372"/>
          </a:xfrm>
        </p:grpSpPr>
        <p:cxnSp>
          <p:nvCxnSpPr>
            <p:cNvPr id="165" name="Google Shape;165;p20"/>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66" name="Google Shape;166;p20"/>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67" name="Google Shape;167;p20"/>
          <p:cNvGrpSpPr/>
          <p:nvPr/>
        </p:nvGrpSpPr>
        <p:grpSpPr>
          <a:xfrm>
            <a:off x="2151925" y="1953650"/>
            <a:ext cx="2850736" cy="680372"/>
            <a:chOff x="1057225" y="851700"/>
            <a:chExt cx="2850736" cy="680372"/>
          </a:xfrm>
        </p:grpSpPr>
        <p:cxnSp>
          <p:nvCxnSpPr>
            <p:cNvPr id="168" name="Google Shape;168;p20"/>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69" name="Google Shape;169;p20"/>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70" name="Google Shape;170;p20"/>
          <p:cNvGrpSpPr/>
          <p:nvPr/>
        </p:nvGrpSpPr>
        <p:grpSpPr>
          <a:xfrm>
            <a:off x="6720175" y="3803675"/>
            <a:ext cx="1937400" cy="409500"/>
            <a:chOff x="5625475" y="2701725"/>
            <a:chExt cx="1937400" cy="409500"/>
          </a:xfrm>
        </p:grpSpPr>
        <p:cxnSp>
          <p:nvCxnSpPr>
            <p:cNvPr id="171" name="Google Shape;171;p20"/>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72" name="Google Shape;172;p20"/>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73" name="Google Shape;173;p20"/>
          <p:cNvGrpSpPr/>
          <p:nvPr/>
        </p:nvGrpSpPr>
        <p:grpSpPr>
          <a:xfrm>
            <a:off x="2338700" y="3719633"/>
            <a:ext cx="2265673" cy="485996"/>
            <a:chOff x="1244002" y="2635088"/>
            <a:chExt cx="2265673" cy="669600"/>
          </a:xfrm>
        </p:grpSpPr>
        <p:cxnSp>
          <p:nvCxnSpPr>
            <p:cNvPr id="174" name="Google Shape;174;p20"/>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75" name="Google Shape;175;p20"/>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76" name="Google Shape;176;p20"/>
          <p:cNvGrpSpPr/>
          <p:nvPr/>
        </p:nvGrpSpPr>
        <p:grpSpPr>
          <a:xfrm>
            <a:off x="4040300" y="4631125"/>
            <a:ext cx="2540100" cy="1159200"/>
            <a:chOff x="3293350" y="3541000"/>
            <a:chExt cx="2540100" cy="1159200"/>
          </a:xfrm>
        </p:grpSpPr>
        <p:cxnSp>
          <p:nvCxnSpPr>
            <p:cNvPr id="177" name="Google Shape;177;p20"/>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78" name="Google Shape;178;p20"/>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79" name="Google Shape;179;p20"/>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0" name="Google Shape;180;p20"/>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1" name="Google Shape;181;p20"/>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82" name="Google Shape;182;p20"/>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3" name="Google Shape;183;p20"/>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4" name="Google Shape;184;p20"/>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5" name="Google Shape;185;p20"/>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6" name="Google Shape;186;p20"/>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7" name="Google Shape;187;p20"/>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8" name="Google Shape;188;p20"/>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9" name="Google Shape;189;p20"/>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90" name="Google Shape;190;p20"/>
          <p:cNvSpPr/>
          <p:nvPr/>
        </p:nvSpPr>
        <p:spPr>
          <a:xfrm>
            <a:off x="4177550" y="4730350"/>
            <a:ext cx="2265600" cy="11592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1" name="Google Shape;191;p20"/>
          <p:cNvSpPr txBox="1"/>
          <p:nvPr/>
        </p:nvSpPr>
        <p:spPr>
          <a:xfrm>
            <a:off x="6580400" y="5273950"/>
            <a:ext cx="1884300" cy="1015632"/>
          </a:xfrm>
          <a:prstGeom prst="rect">
            <a:avLst/>
          </a:prstGeom>
          <a:noFill/>
          <a:ln>
            <a:noFill/>
          </a:ln>
        </p:spPr>
        <p:txBody>
          <a:bodyPr spcFirstLastPara="1" wrap="square" lIns="91425" tIns="91425" rIns="91425" bIns="91425" anchor="t" anchorCtr="0">
            <a:spAutoFit/>
          </a:bodyPr>
          <a:lstStyle/>
          <a:p>
            <a:r>
              <a:rPr lang="en"/>
              <a:t>See review by </a:t>
            </a:r>
            <a:br>
              <a:rPr lang="en"/>
            </a:br>
            <a:r>
              <a:rPr lang="en"/>
              <a:t>Baker &amp; Hawn (2021)</a:t>
            </a:r>
            <a:endParaRPr/>
          </a:p>
        </p:txBody>
      </p:sp>
      <p:sp>
        <p:nvSpPr>
          <p:cNvPr id="32" name="Google Shape;95;p18">
            <a:extLst>
              <a:ext uri="{FF2B5EF4-FFF2-40B4-BE49-F238E27FC236}">
                <a16:creationId xmlns:a16="http://schemas.microsoft.com/office/drawing/2014/main" id="{F4CF0705-F509-4125-A2B6-17E3FBEE9670}"/>
              </a:ext>
            </a:extLst>
          </p:cNvPr>
          <p:cNvSpPr txBox="1">
            <a:spLocks/>
          </p:cNvSpPr>
          <p:nvPr/>
        </p:nvSpPr>
        <p:spPr>
          <a:xfrm>
            <a:off x="229646" y="207930"/>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Where does algorithmic bias come from?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21"/>
          <p:cNvSpPr txBox="1">
            <a:spLocks noGrp="1"/>
          </p:cNvSpPr>
          <p:nvPr>
            <p:ph type="title"/>
          </p:nvPr>
        </p:nvSpPr>
        <p:spPr>
          <a:xfrm>
            <a:off x="311700" y="3048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Bias from Measurement/Data Collection</a:t>
            </a:r>
            <a:endParaRPr dirty="0"/>
          </a:p>
        </p:txBody>
      </p:sp>
      <p:sp>
        <p:nvSpPr>
          <p:cNvPr id="197" name="Google Shape;197;p21"/>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lnSpcReduction="10000"/>
          </a:bodyPr>
          <a:lstStyle/>
          <a:p>
            <a:pPr indent="-368300">
              <a:buSzPts val="2200"/>
            </a:pPr>
            <a:r>
              <a:rPr lang="en" sz="2800" dirty="0"/>
              <a:t>Representational Bias (Suresh &amp; Guttag, 2020)</a:t>
            </a:r>
            <a:endParaRPr sz="2800" dirty="0"/>
          </a:p>
          <a:p>
            <a:pPr lvl="1" indent="-355600">
              <a:spcBef>
                <a:spcPts val="1000"/>
              </a:spcBef>
              <a:buSzPts val="2000"/>
            </a:pPr>
            <a:r>
              <a:rPr lang="en" dirty="0"/>
              <a:t>Model performs less well for group less represented in training data </a:t>
            </a:r>
            <a:endParaRPr dirty="0"/>
          </a:p>
          <a:p>
            <a:pPr lvl="2" indent="-355600">
              <a:spcBef>
                <a:spcPts val="1000"/>
              </a:spcBef>
              <a:buSzPts val="2000"/>
            </a:pPr>
            <a:r>
              <a:rPr lang="en" sz="2800" dirty="0"/>
              <a:t>Suburban middle-class students ≠ Urban lower-income students</a:t>
            </a:r>
          </a:p>
          <a:p>
            <a:pPr lvl="2" indent="-355600">
              <a:spcBef>
                <a:spcPts val="1000"/>
              </a:spcBef>
              <a:spcAft>
                <a:spcPts val="1000"/>
              </a:spcAft>
              <a:buSzPts val="2000"/>
            </a:pPr>
            <a:r>
              <a:rPr lang="en" sz="2800" dirty="0"/>
              <a:t>Even a “complete” data set may not be enough if a group is rarely seen in the data set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2"/>
          <p:cNvSpPr txBox="1">
            <a:spLocks noGrp="1"/>
          </p:cNvSpPr>
          <p:nvPr>
            <p:ph type="title"/>
          </p:nvPr>
        </p:nvSpPr>
        <p:spPr>
          <a:xfrm>
            <a:off x="301761" y="228600"/>
            <a:ext cx="8520600" cy="572700"/>
          </a:xfrm>
          <a:prstGeom prst="rect">
            <a:avLst/>
          </a:prstGeom>
        </p:spPr>
        <p:txBody>
          <a:bodyPr spcFirstLastPara="1" vert="horz" wrap="square" lIns="91425" tIns="91425" rIns="91425" bIns="91425" rtlCol="0" anchor="t" anchorCtr="0">
            <a:normAutofit fontScale="90000"/>
          </a:bodyPr>
          <a:lstStyle/>
          <a:p>
            <a:pPr algn="l">
              <a:buClr>
                <a:schemeClr val="dk1"/>
              </a:buClr>
              <a:buSzPct val="39285"/>
            </a:pPr>
            <a:r>
              <a:rPr lang="en" dirty="0"/>
              <a:t>Bias from Measurement/Data Collection</a:t>
            </a:r>
            <a:endParaRPr dirty="0"/>
          </a:p>
          <a:p>
            <a:pPr algn="l"/>
            <a:endParaRPr dirty="0"/>
          </a:p>
        </p:txBody>
      </p:sp>
      <p:sp>
        <p:nvSpPr>
          <p:cNvPr id="203" name="Google Shape;203;p22"/>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fontScale="92500"/>
          </a:bodyPr>
          <a:lstStyle/>
          <a:p>
            <a:pPr indent="-368300">
              <a:buSzPts val="2200"/>
            </a:pPr>
            <a:r>
              <a:rPr lang="en" sz="3600" dirty="0"/>
              <a:t>Measurement Bias </a:t>
            </a:r>
            <a:r>
              <a:rPr lang="en-US" sz="3600" dirty="0"/>
              <a:t>(Suresh &amp; </a:t>
            </a:r>
            <a:r>
              <a:rPr lang="en-US" sz="3600" dirty="0" err="1"/>
              <a:t>Guttag</a:t>
            </a:r>
            <a:r>
              <a:rPr lang="en-US" sz="3600" dirty="0"/>
              <a:t>, 2020)</a:t>
            </a:r>
            <a:endParaRPr sz="3600" dirty="0"/>
          </a:p>
          <a:p>
            <a:pPr lvl="1" indent="-355600">
              <a:spcBef>
                <a:spcPts val="1000"/>
              </a:spcBef>
              <a:buSzPts val="2000"/>
            </a:pPr>
            <a:r>
              <a:rPr lang="en" sz="3600" dirty="0"/>
              <a:t>Bias in Training Labels</a:t>
            </a:r>
            <a:endParaRPr sz="3600" dirty="0"/>
          </a:p>
          <a:p>
            <a:pPr lvl="1" indent="-355600">
              <a:spcBef>
                <a:spcPts val="1000"/>
              </a:spcBef>
              <a:buSzPts val="2000"/>
            </a:pPr>
            <a:r>
              <a:rPr lang="en" sz="3600" dirty="0"/>
              <a:t>Judgement by others</a:t>
            </a:r>
            <a:endParaRPr sz="3600" dirty="0"/>
          </a:p>
          <a:p>
            <a:pPr lvl="1" indent="-355600">
              <a:spcBef>
                <a:spcPts val="1000"/>
              </a:spcBef>
              <a:buSzPts val="2000"/>
            </a:pPr>
            <a:r>
              <a:rPr lang="en" sz="3600" dirty="0"/>
              <a:t>Judgement by self</a:t>
            </a:r>
            <a:endParaRPr sz="3600" dirty="0"/>
          </a:p>
          <a:p>
            <a:pPr lvl="1" indent="-355600">
              <a:spcBef>
                <a:spcPts val="1000"/>
              </a:spcBef>
              <a:spcAft>
                <a:spcPts val="1000"/>
              </a:spcAft>
              <a:buSzPts val="2000"/>
            </a:pPr>
            <a:r>
              <a:rPr lang="en" sz="3600" dirty="0"/>
              <a:t>Human coders</a:t>
            </a:r>
            <a:endParaRPr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nvPr>
        </p:nvSpPr>
        <p:spPr>
          <a:xfrm>
            <a:off x="311700" y="1302275"/>
            <a:ext cx="8520600" cy="572700"/>
          </a:xfrm>
          <a:prstGeom prst="rect">
            <a:avLst/>
          </a:prstGeom>
        </p:spPr>
        <p:txBody>
          <a:bodyPr spcFirstLastPara="1" vert="horz" wrap="square" lIns="91425" tIns="91425" rIns="91425" bIns="91425" rtlCol="0" anchor="t" anchorCtr="0">
            <a:normAutofit fontScale="90000"/>
          </a:bodyPr>
          <a:lstStyle/>
          <a:p>
            <a:pPr algn="l"/>
            <a:r>
              <a:rPr lang="en" dirty="0"/>
              <a:t>Taking a first step: What do we know?</a:t>
            </a:r>
            <a:br>
              <a:rPr lang="en" dirty="0"/>
            </a:br>
            <a:r>
              <a:rPr lang="en" dirty="0"/>
              <a:t>(Baker &amp; Hawn, 2021)</a:t>
            </a:r>
            <a:endParaRPr dirty="0"/>
          </a:p>
        </p:txBody>
      </p:sp>
      <p:sp>
        <p:nvSpPr>
          <p:cNvPr id="209" name="Google Shape;209;p23"/>
          <p:cNvSpPr txBox="1">
            <a:spLocks noGrp="1"/>
          </p:cNvSpPr>
          <p:nvPr>
            <p:ph type="body" idx="1"/>
          </p:nvPr>
        </p:nvSpPr>
        <p:spPr>
          <a:xfrm>
            <a:off x="363225" y="1945325"/>
            <a:ext cx="8520600" cy="3416400"/>
          </a:xfrm>
          <a:prstGeom prst="rect">
            <a:avLst/>
          </a:prstGeom>
        </p:spPr>
        <p:txBody>
          <a:bodyPr spcFirstLastPara="1" vert="horz" wrap="square" lIns="91425" tIns="91425" rIns="91425" bIns="91425" rtlCol="0" anchor="t" anchorCtr="0">
            <a:normAutofit/>
          </a:bodyPr>
          <a:lstStyle/>
          <a:p>
            <a:pPr marL="0" indent="0">
              <a:buNone/>
            </a:pPr>
            <a:endParaRPr/>
          </a:p>
          <a:p>
            <a:pPr marL="0" indent="0">
              <a:spcBef>
                <a:spcPts val="1200"/>
              </a:spcBef>
              <a:buNone/>
            </a:pPr>
            <a:endParaRPr/>
          </a:p>
          <a:p>
            <a:pPr marL="0" indent="0">
              <a:spcBef>
                <a:spcPts val="1200"/>
              </a:spcBef>
              <a:spcAft>
                <a:spcPts val="1200"/>
              </a:spcAft>
              <a:buNone/>
            </a:pPr>
            <a:endParaRPr/>
          </a:p>
        </p:txBody>
      </p:sp>
      <p:sp>
        <p:nvSpPr>
          <p:cNvPr id="210" name="Google Shape;210;p23"/>
          <p:cNvSpPr/>
          <p:nvPr/>
        </p:nvSpPr>
        <p:spPr>
          <a:xfrm>
            <a:off x="311700" y="2836500"/>
            <a:ext cx="1684500" cy="1185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t>Unknown Bias</a:t>
            </a:r>
            <a:endParaRPr sz="1900" b="1"/>
          </a:p>
        </p:txBody>
      </p:sp>
      <p:sp>
        <p:nvSpPr>
          <p:cNvPr id="211" name="Google Shape;211;p23"/>
          <p:cNvSpPr/>
          <p:nvPr/>
        </p:nvSpPr>
        <p:spPr>
          <a:xfrm>
            <a:off x="2586500" y="2836500"/>
            <a:ext cx="1684500" cy="11850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t>Known </a:t>
            </a:r>
            <a:endParaRPr sz="1900" b="1"/>
          </a:p>
          <a:p>
            <a:pPr algn="ctr"/>
            <a:r>
              <a:rPr lang="en" sz="1900" b="1"/>
              <a:t>Bias</a:t>
            </a:r>
            <a:endParaRPr sz="1900" b="1"/>
          </a:p>
        </p:txBody>
      </p:sp>
      <p:sp>
        <p:nvSpPr>
          <p:cNvPr id="212" name="Google Shape;212;p23"/>
          <p:cNvSpPr/>
          <p:nvPr/>
        </p:nvSpPr>
        <p:spPr>
          <a:xfrm>
            <a:off x="4861300" y="2836500"/>
            <a:ext cx="1684500" cy="1185000"/>
          </a:xfrm>
          <a:prstGeom prst="roundRect">
            <a:avLst>
              <a:gd name="adj" fmla="val 16667"/>
            </a:avLst>
          </a:prstGeom>
          <a:solidFill>
            <a:srgbClr val="F3F3F3"/>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solidFill>
                  <a:srgbClr val="D9D9D9"/>
                </a:solidFill>
              </a:rPr>
              <a:t>Fairness</a:t>
            </a:r>
            <a:endParaRPr sz="1900" b="1">
              <a:solidFill>
                <a:srgbClr val="D9D9D9"/>
              </a:solidFill>
            </a:endParaRPr>
          </a:p>
        </p:txBody>
      </p:sp>
      <p:sp>
        <p:nvSpPr>
          <p:cNvPr id="213" name="Google Shape;213;p23"/>
          <p:cNvSpPr/>
          <p:nvPr/>
        </p:nvSpPr>
        <p:spPr>
          <a:xfrm>
            <a:off x="7136100" y="2836500"/>
            <a:ext cx="1684500" cy="1185000"/>
          </a:xfrm>
          <a:prstGeom prst="roundRect">
            <a:avLst>
              <a:gd name="adj" fmla="val 16667"/>
            </a:avLst>
          </a:prstGeom>
          <a:solidFill>
            <a:srgbClr val="F3F3F3"/>
          </a:solidFill>
          <a:ln w="9525"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algn="ctr"/>
            <a:r>
              <a:rPr lang="en" sz="1900" b="1">
                <a:solidFill>
                  <a:srgbClr val="D9D9D9"/>
                </a:solidFill>
              </a:rPr>
              <a:t>Equity</a:t>
            </a:r>
            <a:endParaRPr sz="1900" b="1">
              <a:solidFill>
                <a:srgbClr val="D9D9D9"/>
              </a:solidFill>
            </a:endParaRPr>
          </a:p>
        </p:txBody>
      </p:sp>
      <p:cxnSp>
        <p:nvCxnSpPr>
          <p:cNvPr id="214" name="Google Shape;214;p23"/>
          <p:cNvCxnSpPr>
            <a:stCxn id="210" idx="3"/>
            <a:endCxn id="211" idx="1"/>
          </p:cNvCxnSpPr>
          <p:nvPr/>
        </p:nvCxnSpPr>
        <p:spPr>
          <a:xfrm>
            <a:off x="1996200" y="3429000"/>
            <a:ext cx="590400" cy="0"/>
          </a:xfrm>
          <a:prstGeom prst="straightConnector1">
            <a:avLst/>
          </a:prstGeom>
          <a:noFill/>
          <a:ln w="38100" cap="flat" cmpd="sng">
            <a:solidFill>
              <a:schemeClr val="dk2"/>
            </a:solidFill>
            <a:prstDash val="solid"/>
            <a:round/>
            <a:headEnd type="none" w="med" len="med"/>
            <a:tailEnd type="triangle" w="med" len="med"/>
          </a:ln>
        </p:spPr>
      </p:cxnSp>
      <p:cxnSp>
        <p:nvCxnSpPr>
          <p:cNvPr id="215" name="Google Shape;215;p23"/>
          <p:cNvCxnSpPr/>
          <p:nvPr/>
        </p:nvCxnSpPr>
        <p:spPr>
          <a:xfrm>
            <a:off x="4270950" y="3429000"/>
            <a:ext cx="590400" cy="0"/>
          </a:xfrm>
          <a:prstGeom prst="straightConnector1">
            <a:avLst/>
          </a:prstGeom>
          <a:noFill/>
          <a:ln w="38100" cap="flat" cmpd="sng">
            <a:solidFill>
              <a:schemeClr val="dk2"/>
            </a:solidFill>
            <a:prstDash val="solid"/>
            <a:round/>
            <a:headEnd type="none" w="med" len="med"/>
            <a:tailEnd type="triangle" w="med" len="med"/>
          </a:ln>
        </p:spPr>
      </p:cxnSp>
      <p:cxnSp>
        <p:nvCxnSpPr>
          <p:cNvPr id="216" name="Google Shape;216;p23"/>
          <p:cNvCxnSpPr/>
          <p:nvPr/>
        </p:nvCxnSpPr>
        <p:spPr>
          <a:xfrm>
            <a:off x="6545700" y="3429000"/>
            <a:ext cx="590400" cy="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278570" y="304800"/>
            <a:ext cx="8520600" cy="902100"/>
          </a:xfrm>
          <a:prstGeom prst="rect">
            <a:avLst/>
          </a:prstGeom>
        </p:spPr>
        <p:txBody>
          <a:bodyPr spcFirstLastPara="1" vert="horz" wrap="square" lIns="91425" tIns="91425" rIns="91425" bIns="91425" rtlCol="0" anchor="t" anchorCtr="0">
            <a:normAutofit fontScale="90000"/>
          </a:bodyPr>
          <a:lstStyle/>
          <a:p>
            <a:pPr algn="l"/>
            <a:r>
              <a:rPr lang="en" dirty="0"/>
              <a:t>What do we know about bias impacting learners in common demographic categories?</a:t>
            </a:r>
            <a:endParaRPr dirty="0"/>
          </a:p>
        </p:txBody>
      </p:sp>
      <p:sp>
        <p:nvSpPr>
          <p:cNvPr id="223" name="Google Shape;223;p24"/>
          <p:cNvSpPr txBox="1">
            <a:spLocks noGrp="1"/>
          </p:cNvSpPr>
          <p:nvPr>
            <p:ph type="body" idx="1"/>
          </p:nvPr>
        </p:nvSpPr>
        <p:spPr>
          <a:xfrm>
            <a:off x="311700" y="2483350"/>
            <a:ext cx="8520600" cy="2942700"/>
          </a:xfrm>
          <a:prstGeom prst="rect">
            <a:avLst/>
          </a:prstGeom>
        </p:spPr>
        <p:txBody>
          <a:bodyPr spcFirstLastPara="1" vert="horz" wrap="square" lIns="91425" tIns="91425" rIns="91425" bIns="91425" rtlCol="0" anchor="t" anchorCtr="0">
            <a:normAutofit fontScale="77500" lnSpcReduction="20000"/>
          </a:bodyPr>
          <a:lstStyle/>
          <a:p>
            <a:r>
              <a:rPr lang="en" dirty="0"/>
              <a:t>“[Industrial] Teams often struggled to anticipate which subpopulations and forms of unfairness they need to consider for specific kinds of ML applications.” (Holstein et al., 2019)</a:t>
            </a:r>
            <a:endParaRPr dirty="0"/>
          </a:p>
          <a:p>
            <a:pPr marL="0" indent="0">
              <a:spcBef>
                <a:spcPts val="1200"/>
              </a:spcBef>
              <a:buNone/>
            </a:pPr>
            <a:endParaRPr dirty="0"/>
          </a:p>
          <a:p>
            <a:pPr>
              <a:spcBef>
                <a:spcPts val="1200"/>
              </a:spcBef>
            </a:pPr>
            <a:r>
              <a:rPr lang="en" dirty="0"/>
              <a:t>Most educational data mining research does not even mention learner demographics, much less research it (Paquette et al., 2020)</a:t>
            </a:r>
            <a:endParaRPr dirty="0"/>
          </a:p>
          <a:p>
            <a:pPr marL="0" indent="0">
              <a:spcBef>
                <a:spcPts val="1200"/>
              </a:spcBef>
              <a:spcAft>
                <a:spcPts val="1200"/>
              </a:spcAft>
              <a:buClr>
                <a:schemeClr val="dk1"/>
              </a:buClr>
              <a:buSzPts val="1100"/>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Discrimination and the </a:t>
            </a:r>
            <a:br>
              <a:rPr lang="en-US" dirty="0"/>
            </a:br>
            <a:r>
              <a:rPr lang="en-US" dirty="0"/>
              <a:t>Perpetuation of Bias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55769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25"/>
          <p:cNvSpPr txBox="1">
            <a:spLocks noGrp="1"/>
          </p:cNvSpPr>
          <p:nvPr>
            <p:ph type="title"/>
          </p:nvPr>
        </p:nvSpPr>
        <p:spPr>
          <a:xfrm>
            <a:off x="308387" y="125897"/>
            <a:ext cx="8520600" cy="572700"/>
          </a:xfrm>
          <a:prstGeom prst="rect">
            <a:avLst/>
          </a:prstGeom>
        </p:spPr>
        <p:txBody>
          <a:bodyPr spcFirstLastPara="1" vert="horz" wrap="square" lIns="91425" tIns="91425" rIns="91425" bIns="91425" rtlCol="0" anchor="t" anchorCtr="0">
            <a:normAutofit fontScale="90000"/>
          </a:bodyPr>
          <a:lstStyle/>
          <a:p>
            <a:pPr algn="l"/>
            <a:r>
              <a:rPr lang="en" dirty="0"/>
              <a:t>Race/Ethnicity</a:t>
            </a:r>
            <a:endParaRPr dirty="0"/>
          </a:p>
        </p:txBody>
      </p:sp>
      <p:sp>
        <p:nvSpPr>
          <p:cNvPr id="229" name="Google Shape;229;p25"/>
          <p:cNvSpPr txBox="1">
            <a:spLocks noGrp="1"/>
          </p:cNvSpPr>
          <p:nvPr>
            <p:ph type="body" idx="1"/>
          </p:nvPr>
        </p:nvSpPr>
        <p:spPr>
          <a:xfrm>
            <a:off x="311700" y="990600"/>
            <a:ext cx="8520600" cy="5714999"/>
          </a:xfrm>
          <a:prstGeom prst="rect">
            <a:avLst/>
          </a:prstGeom>
        </p:spPr>
        <p:txBody>
          <a:bodyPr spcFirstLastPara="1" vert="horz" wrap="square" lIns="91425" tIns="91425" rIns="91425" bIns="91425" rtlCol="0" anchor="t" anchorCtr="0">
            <a:normAutofit fontScale="92500" lnSpcReduction="10000"/>
          </a:bodyPr>
          <a:lstStyle/>
          <a:p>
            <a:r>
              <a:rPr lang="en" sz="2400" dirty="0"/>
              <a:t>A range of algorithms predicting course failure </a:t>
            </a:r>
            <a:r>
              <a:rPr lang="en" sz="2400" b="1" dirty="0"/>
              <a:t>performed worse for African-American students</a:t>
            </a:r>
            <a:r>
              <a:rPr lang="en" sz="2400" dirty="0"/>
              <a:t>, but results differed across university courses. (Hu &amp; Rangwala, 2020)</a:t>
            </a:r>
            <a:endParaRPr sz="2400" dirty="0"/>
          </a:p>
          <a:p>
            <a:pPr>
              <a:spcBef>
                <a:spcPts val="1000"/>
              </a:spcBef>
            </a:pPr>
            <a:r>
              <a:rPr lang="en" sz="2400" dirty="0"/>
              <a:t>Algorithms predicting six-year college graduation had </a:t>
            </a:r>
            <a:r>
              <a:rPr lang="en" sz="2400" b="1" dirty="0"/>
              <a:t>higher false positive rates for White students and higher false negative rates for Latino students</a:t>
            </a:r>
            <a:r>
              <a:rPr lang="en" sz="2400" dirty="0"/>
              <a:t>. (Anderson et. al, 2019)</a:t>
            </a:r>
          </a:p>
          <a:p>
            <a:pPr>
              <a:spcBef>
                <a:spcPts val="1000"/>
              </a:spcBef>
            </a:pPr>
            <a:r>
              <a:rPr lang="en" sz="2400" dirty="0"/>
              <a:t>An algorithm for predicting course grades </a:t>
            </a:r>
            <a:r>
              <a:rPr lang="en" sz="2400" b="1" dirty="0"/>
              <a:t>performed worse for students in underrepresented racial and ethnic groups</a:t>
            </a:r>
            <a:r>
              <a:rPr lang="en" sz="2400" dirty="0"/>
              <a:t> than for White and Asian students (Lee &amp; Kizilcec, 2020)</a:t>
            </a:r>
          </a:p>
          <a:p>
            <a:pPr>
              <a:spcBef>
                <a:spcPts val="1000"/>
              </a:spcBef>
            </a:pPr>
            <a:r>
              <a:rPr lang="en-US" sz="2400" dirty="0"/>
              <a:t>Algorithms predicting college dropout had </a:t>
            </a:r>
            <a:r>
              <a:rPr lang="en-US" sz="2400" b="1" dirty="0"/>
              <a:t>lower true negative rates but better recall </a:t>
            </a:r>
            <a:r>
              <a:rPr lang="en-US" sz="2400" dirty="0"/>
              <a:t>for students who are not White or Asian (Yu et al, 2021)</a:t>
            </a:r>
            <a:endParaRPr sz="2400" dirty="0"/>
          </a:p>
          <a:p>
            <a:pPr>
              <a:spcBef>
                <a:spcPts val="1000"/>
              </a:spcBef>
              <a:spcAft>
                <a:spcPts val="1000"/>
              </a:spcAft>
            </a:pPr>
            <a:r>
              <a:rPr lang="en" sz="2400" dirty="0"/>
              <a:t>When race data was included in the model, students of </a:t>
            </a:r>
            <a:r>
              <a:rPr lang="en" sz="2400" b="1" dirty="0"/>
              <a:t>several racial backgrounds were inaccurately predicted to perform worse</a:t>
            </a:r>
            <a:r>
              <a:rPr lang="en" sz="2400" dirty="0"/>
              <a:t> than other students in undergraduate success. (Yu et al., 2020)</a:t>
            </a:r>
            <a:endParaRPr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6"/>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Nationality</a:t>
            </a:r>
            <a:endParaRPr dirty="0"/>
          </a:p>
        </p:txBody>
      </p:sp>
      <p:sp>
        <p:nvSpPr>
          <p:cNvPr id="235" name="Google Shape;235;p26"/>
          <p:cNvSpPr txBox="1">
            <a:spLocks noGrp="1"/>
          </p:cNvSpPr>
          <p:nvPr>
            <p:ph type="body" idx="1"/>
          </p:nvPr>
        </p:nvSpPr>
        <p:spPr>
          <a:xfrm>
            <a:off x="311700" y="1219200"/>
            <a:ext cx="8520600" cy="5486400"/>
          </a:xfrm>
          <a:prstGeom prst="rect">
            <a:avLst/>
          </a:prstGeom>
        </p:spPr>
        <p:txBody>
          <a:bodyPr spcFirstLastPara="1" vert="horz" wrap="square" lIns="91425" tIns="91425" rIns="91425" bIns="91425" rtlCol="0" anchor="t" anchorCtr="0">
            <a:normAutofit fontScale="77500" lnSpcReduction="20000"/>
          </a:bodyPr>
          <a:lstStyle/>
          <a:p>
            <a:pPr>
              <a:lnSpc>
                <a:spcPct val="95000"/>
              </a:lnSpc>
            </a:pPr>
            <a:r>
              <a:rPr lang="en" dirty="0"/>
              <a:t>On a test of foreign language proficiency, the E-Rater system inaccurately gave </a:t>
            </a:r>
            <a:r>
              <a:rPr lang="en" b="1" dirty="0"/>
              <a:t>Chinese and Korean students higher scores</a:t>
            </a:r>
            <a:r>
              <a:rPr lang="en" dirty="0"/>
              <a:t> than human essay raters. (Bridgeman et al., 2009, 2012)</a:t>
            </a:r>
            <a:endParaRPr dirty="0"/>
          </a:p>
          <a:p>
            <a:pPr>
              <a:lnSpc>
                <a:spcPct val="95000"/>
              </a:lnSpc>
              <a:spcBef>
                <a:spcPts val="1000"/>
              </a:spcBef>
            </a:pPr>
            <a:r>
              <a:rPr lang="en" b="1" dirty="0"/>
              <a:t>Arabic and Hindi-speaking students were given lower scores</a:t>
            </a:r>
            <a:r>
              <a:rPr lang="en" dirty="0"/>
              <a:t> [than human raters] on the same test. (Bridgeman et al., 2012)</a:t>
            </a:r>
            <a:endParaRPr dirty="0"/>
          </a:p>
          <a:p>
            <a:pPr>
              <a:lnSpc>
                <a:spcPct val="95000"/>
              </a:lnSpc>
              <a:spcBef>
                <a:spcPts val="1000"/>
              </a:spcBef>
            </a:pPr>
            <a:r>
              <a:rPr lang="en" dirty="0"/>
              <a:t>Models built using data from learners in the Philippines, Costa Rica, and the United States were each </a:t>
            </a:r>
            <a:r>
              <a:rPr lang="en" b="1" dirty="0"/>
              <a:t>more accurate on students from their own countries than for students from other countries</a:t>
            </a:r>
            <a:r>
              <a:rPr lang="en" dirty="0"/>
              <a:t>. (Ogan et al., 2015)</a:t>
            </a:r>
          </a:p>
          <a:p>
            <a:pPr>
              <a:lnSpc>
                <a:spcPct val="95000"/>
              </a:lnSpc>
              <a:spcBef>
                <a:spcPts val="1000"/>
              </a:spcBef>
            </a:pPr>
            <a:r>
              <a:rPr lang="en" dirty="0"/>
              <a:t>Models predicting standardized examination scores trained on data from the USA were </a:t>
            </a:r>
            <a:r>
              <a:rPr lang="en" b="1" dirty="0"/>
              <a:t>more accurate for students in economically developed countries than students in less economically developed countries </a:t>
            </a:r>
            <a:r>
              <a:rPr lang="en" dirty="0"/>
              <a:t>(Li et al., 2021)</a:t>
            </a:r>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7"/>
          <p:cNvSpPr txBox="1">
            <a:spLocks noGrp="1"/>
          </p:cNvSpPr>
          <p:nvPr>
            <p:ph type="title"/>
          </p:nvPr>
        </p:nvSpPr>
        <p:spPr>
          <a:xfrm>
            <a:off x="278570" y="2286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Gender</a:t>
            </a:r>
            <a:endParaRPr dirty="0"/>
          </a:p>
        </p:txBody>
      </p:sp>
      <p:sp>
        <p:nvSpPr>
          <p:cNvPr id="241" name="Google Shape;241;p27"/>
          <p:cNvSpPr txBox="1">
            <a:spLocks noGrp="1"/>
          </p:cNvSpPr>
          <p:nvPr>
            <p:ph type="body" idx="1"/>
          </p:nvPr>
        </p:nvSpPr>
        <p:spPr>
          <a:xfrm>
            <a:off x="311700" y="1066800"/>
            <a:ext cx="8520600" cy="5562600"/>
          </a:xfrm>
          <a:prstGeom prst="rect">
            <a:avLst/>
          </a:prstGeom>
        </p:spPr>
        <p:txBody>
          <a:bodyPr spcFirstLastPara="1" vert="horz" wrap="square" lIns="91425" tIns="91425" rIns="91425" bIns="91425" rtlCol="0" anchor="t" anchorCtr="0">
            <a:normAutofit fontScale="70000" lnSpcReduction="20000"/>
          </a:bodyPr>
          <a:lstStyle/>
          <a:p>
            <a:pPr>
              <a:lnSpc>
                <a:spcPct val="115000"/>
              </a:lnSpc>
            </a:pPr>
            <a:r>
              <a:rPr lang="en" dirty="0"/>
              <a:t>A range of algorithms predicting course failure performed </a:t>
            </a:r>
            <a:r>
              <a:rPr lang="en" b="1" dirty="0"/>
              <a:t>worse for male students</a:t>
            </a:r>
            <a:r>
              <a:rPr lang="en" dirty="0"/>
              <a:t>, but the result was inconsistent across university courses. (Hu &amp; Rangwala, 2020) </a:t>
            </a:r>
            <a:endParaRPr dirty="0"/>
          </a:p>
          <a:p>
            <a:pPr>
              <a:lnSpc>
                <a:spcPct val="115000"/>
              </a:lnSpc>
              <a:spcBef>
                <a:spcPts val="1000"/>
              </a:spcBef>
            </a:pPr>
            <a:r>
              <a:rPr lang="en" dirty="0"/>
              <a:t>Algorithms predicting six-year college graduation had </a:t>
            </a:r>
            <a:r>
              <a:rPr lang="en" b="1" dirty="0"/>
              <a:t>higher false negative rates for male students</a:t>
            </a:r>
            <a:r>
              <a:rPr lang="en" dirty="0"/>
              <a:t>. (Anderson et. al, 2019)</a:t>
            </a:r>
            <a:endParaRPr dirty="0"/>
          </a:p>
          <a:p>
            <a:pPr>
              <a:lnSpc>
                <a:spcPct val="115000"/>
              </a:lnSpc>
              <a:spcBef>
                <a:spcPts val="1000"/>
              </a:spcBef>
            </a:pPr>
            <a:r>
              <a:rPr lang="en" dirty="0"/>
              <a:t>Algorithms predicting MOOC dropout performed</a:t>
            </a:r>
            <a:r>
              <a:rPr lang="en" b="1" dirty="0"/>
              <a:t> worse for female students</a:t>
            </a:r>
            <a:r>
              <a:rPr lang="en" dirty="0"/>
              <a:t> than male students. (Gardner et al., 2019)</a:t>
            </a:r>
            <a:endParaRPr dirty="0"/>
          </a:p>
          <a:p>
            <a:pPr>
              <a:lnSpc>
                <a:spcPct val="115000"/>
              </a:lnSpc>
              <a:spcBef>
                <a:spcPts val="1000"/>
              </a:spcBef>
            </a:pPr>
            <a:r>
              <a:rPr lang="en" dirty="0"/>
              <a:t>An algorithm for predicting course grades performed </a:t>
            </a:r>
            <a:r>
              <a:rPr lang="en" b="1" dirty="0"/>
              <a:t>worse for males</a:t>
            </a:r>
            <a:r>
              <a:rPr lang="en" dirty="0"/>
              <a:t> than for female students. (Lee &amp; Kizilcec, 2020)</a:t>
            </a:r>
            <a:endParaRPr dirty="0"/>
          </a:p>
          <a:p>
            <a:pPr>
              <a:lnSpc>
                <a:spcPct val="115000"/>
              </a:lnSpc>
              <a:spcBef>
                <a:spcPts val="1000"/>
              </a:spcBef>
            </a:pPr>
            <a:r>
              <a:rPr lang="en" b="1" dirty="0"/>
              <a:t>Female students were inaccurately predicted to perform better</a:t>
            </a:r>
            <a:r>
              <a:rPr lang="en" dirty="0"/>
              <a:t> for undergraduate success than male students. (Yu et al., 2020)</a:t>
            </a:r>
          </a:p>
          <a:p>
            <a:pPr>
              <a:lnSpc>
                <a:spcPct val="115000"/>
              </a:lnSpc>
              <a:spcBef>
                <a:spcPts val="1000"/>
              </a:spcBef>
            </a:pPr>
            <a:r>
              <a:rPr lang="en-US" dirty="0"/>
              <a:t>Algorithms predicting college dropout had </a:t>
            </a:r>
            <a:r>
              <a:rPr lang="en-US" b="1" dirty="0"/>
              <a:t>lower true negative rates but better recall for male students </a:t>
            </a:r>
            <a:r>
              <a:rPr lang="en-US" dirty="0"/>
              <a:t>(Yu et al, 2021)</a:t>
            </a:r>
          </a:p>
          <a:p>
            <a:pPr>
              <a:lnSpc>
                <a:spcPct val="115000"/>
              </a:lnSpc>
              <a:spcBef>
                <a:spcPts val="1000"/>
              </a:spcBef>
              <a:spcAft>
                <a:spcPts val="1000"/>
              </a:spcAft>
            </a:pPr>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8"/>
          <p:cNvSpPr txBox="1">
            <a:spLocks noGrp="1"/>
          </p:cNvSpPr>
          <p:nvPr>
            <p:ph type="title"/>
          </p:nvPr>
        </p:nvSpPr>
        <p:spPr>
          <a:xfrm>
            <a:off x="2286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Gender</a:t>
            </a:r>
            <a:endParaRPr dirty="0"/>
          </a:p>
        </p:txBody>
      </p:sp>
      <p:sp>
        <p:nvSpPr>
          <p:cNvPr id="247" name="Google Shape;247;p28"/>
          <p:cNvSpPr txBox="1">
            <a:spLocks noGrp="1"/>
          </p:cNvSpPr>
          <p:nvPr>
            <p:ph type="body" idx="1"/>
          </p:nvPr>
        </p:nvSpPr>
        <p:spPr>
          <a:xfrm>
            <a:off x="311700" y="1066800"/>
            <a:ext cx="8520600" cy="5562600"/>
          </a:xfrm>
          <a:prstGeom prst="rect">
            <a:avLst/>
          </a:prstGeom>
        </p:spPr>
        <p:txBody>
          <a:bodyPr spcFirstLastPara="1" vert="horz" wrap="square" lIns="91425" tIns="91425" rIns="91425" bIns="91425" rtlCol="0" anchor="t" anchorCtr="0">
            <a:normAutofit lnSpcReduction="10000"/>
          </a:bodyPr>
          <a:lstStyle/>
          <a:p>
            <a:pPr>
              <a:lnSpc>
                <a:spcPct val="95000"/>
              </a:lnSpc>
            </a:pPr>
            <a:r>
              <a:rPr lang="en" dirty="0"/>
              <a:t>While </a:t>
            </a:r>
            <a:r>
              <a:rPr lang="en" b="1" dirty="0"/>
              <a:t>performance was good for both males and females</a:t>
            </a:r>
            <a:r>
              <a:rPr lang="en" dirty="0"/>
              <a:t>, a JRip decision tree model predicting student retention performed well for males and females and more equitably than a J48 decision tree model. But, the JRip model still had moderately better performance for female students. (Kai et al., 2017).</a:t>
            </a:r>
            <a:endParaRPr dirty="0"/>
          </a:p>
          <a:p>
            <a:pPr>
              <a:lnSpc>
                <a:spcPct val="95000"/>
              </a:lnSpc>
              <a:spcBef>
                <a:spcPts val="1000"/>
              </a:spcBef>
              <a:spcAft>
                <a:spcPts val="1000"/>
              </a:spcAft>
            </a:pPr>
            <a:r>
              <a:rPr lang="en" dirty="0"/>
              <a:t>Only </a:t>
            </a:r>
            <a:r>
              <a:rPr lang="en" b="1" dirty="0"/>
              <a:t>small differences in performance between males and females</a:t>
            </a:r>
            <a:r>
              <a:rPr lang="en" dirty="0"/>
              <a:t> were found predicting course outcomes and school dropout. (Christie et al., 2019; Riazy et al., 2020)</a:t>
            </a: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9"/>
          <p:cNvSpPr txBox="1">
            <a:spLocks noGrp="1"/>
          </p:cNvSpPr>
          <p:nvPr>
            <p:ph type="title"/>
          </p:nvPr>
        </p:nvSpPr>
        <p:spPr>
          <a:xfrm>
            <a:off x="311700" y="2286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What do we know about bias impacting other groups?</a:t>
            </a:r>
            <a:endParaRPr dirty="0"/>
          </a:p>
        </p:txBody>
      </p:sp>
      <p:sp>
        <p:nvSpPr>
          <p:cNvPr id="253" name="Google Shape;253;p29"/>
          <p:cNvSpPr txBox="1">
            <a:spLocks noGrp="1"/>
          </p:cNvSpPr>
          <p:nvPr>
            <p:ph type="body" idx="1"/>
          </p:nvPr>
        </p:nvSpPr>
        <p:spPr>
          <a:xfrm>
            <a:off x="311700" y="2009725"/>
            <a:ext cx="8520600" cy="1231800"/>
          </a:xfrm>
          <a:prstGeom prst="rect">
            <a:avLst/>
          </a:prstGeom>
        </p:spPr>
        <p:txBody>
          <a:bodyPr spcFirstLastPara="1" vert="horz" wrap="square" lIns="91425" tIns="91425" rIns="91425" bIns="91425" rtlCol="0" anchor="t" anchorCtr="0">
            <a:normAutofit fontScale="92500" lnSpcReduction="20000"/>
          </a:bodyPr>
          <a:lstStyle/>
          <a:p>
            <a:pPr>
              <a:spcBef>
                <a:spcPts val="1000"/>
              </a:spcBef>
              <a:spcAft>
                <a:spcPts val="1000"/>
              </a:spcAft>
            </a:pPr>
            <a:r>
              <a:rPr lang="en" dirty="0"/>
              <a:t>Do we even know about all the groups that are impacted?</a:t>
            </a:r>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0"/>
          <p:cNvSpPr txBox="1">
            <a:spLocks noGrp="1"/>
          </p:cNvSpPr>
          <p:nvPr>
            <p:ph type="title"/>
          </p:nvPr>
        </p:nvSpPr>
        <p:spPr>
          <a:xfrm>
            <a:off x="311700" y="381000"/>
            <a:ext cx="8520600" cy="572700"/>
          </a:xfrm>
          <a:prstGeom prst="rect">
            <a:avLst/>
          </a:prstGeom>
        </p:spPr>
        <p:txBody>
          <a:bodyPr spcFirstLastPara="1" vert="horz" wrap="square" lIns="91425" tIns="91425" rIns="91425" bIns="91425" rtlCol="0" anchor="t" anchorCtr="0">
            <a:noAutofit/>
          </a:bodyPr>
          <a:lstStyle/>
          <a:p>
            <a:pPr algn="l">
              <a:lnSpc>
                <a:spcPct val="115000"/>
              </a:lnSpc>
              <a:buClr>
                <a:schemeClr val="dk1"/>
              </a:buClr>
              <a:buSzPts val="1100"/>
            </a:pPr>
            <a:r>
              <a:rPr lang="en" sz="4000" dirty="0"/>
              <a:t>Native language and dialect</a:t>
            </a:r>
            <a:endParaRPr sz="4000" dirty="0"/>
          </a:p>
          <a:p>
            <a:pPr algn="l">
              <a:spcBef>
                <a:spcPts val="1200"/>
              </a:spcBef>
            </a:pPr>
            <a:endParaRPr dirty="0"/>
          </a:p>
        </p:txBody>
      </p:sp>
      <p:sp>
        <p:nvSpPr>
          <p:cNvPr id="259" name="Google Shape;259;p30"/>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fontScale="92500" lnSpcReduction="20000"/>
          </a:bodyPr>
          <a:lstStyle/>
          <a:p>
            <a:r>
              <a:rPr lang="en"/>
              <a:t>Algorithmic essay scoring developed on corpuses </a:t>
            </a:r>
            <a:r>
              <a:rPr lang="en" b="1"/>
              <a:t>more relevant to native speakers than second-language speakers</a:t>
            </a:r>
            <a:r>
              <a:rPr lang="en"/>
              <a:t> (Naismith et al., 2018)</a:t>
            </a:r>
            <a:endParaRPr/>
          </a:p>
          <a:p>
            <a:pPr>
              <a:spcBef>
                <a:spcPts val="1000"/>
              </a:spcBef>
            </a:pPr>
            <a:r>
              <a:rPr lang="en" b="1" i="1"/>
              <a:t>No work </a:t>
            </a:r>
            <a:r>
              <a:rPr lang="en"/>
              <a:t>on algorithmic bias in education in terms of learner dialect</a:t>
            </a:r>
            <a:endParaRPr/>
          </a:p>
          <a:p>
            <a:pPr lvl="1">
              <a:spcBef>
                <a:spcPts val="1000"/>
              </a:spcBef>
            </a:pPr>
            <a:r>
              <a:rPr lang="en"/>
              <a:t>Although there has been work to develop learning systems that are appropriate for speakers of non-traditional dialects (e.g. Finkelstein et al., 2013)</a:t>
            </a:r>
            <a:endParaRPr/>
          </a:p>
          <a:p>
            <a:pPr marL="0" indent="0">
              <a:spcBef>
                <a:spcPts val="1000"/>
              </a:spcBef>
              <a:spcAft>
                <a:spcPts val="1200"/>
              </a:spcAft>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31"/>
          <p:cNvSpPr txBox="1">
            <a:spLocks noGrp="1"/>
          </p:cNvSpPr>
          <p:nvPr>
            <p:ph type="title"/>
          </p:nvPr>
        </p:nvSpPr>
        <p:spPr>
          <a:xfrm>
            <a:off x="328265" y="3048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Disabilities</a:t>
            </a:r>
            <a:endParaRPr sz="4000" dirty="0"/>
          </a:p>
          <a:p>
            <a:pPr algn="l">
              <a:spcBef>
                <a:spcPts val="1200"/>
              </a:spcBef>
            </a:pPr>
            <a:endParaRPr dirty="0"/>
          </a:p>
        </p:txBody>
      </p:sp>
      <p:sp>
        <p:nvSpPr>
          <p:cNvPr id="265" name="Google Shape;265;p31"/>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fontScale="92500"/>
          </a:bodyPr>
          <a:lstStyle/>
          <a:p>
            <a:r>
              <a:rPr lang="en"/>
              <a:t>Accuracy of speech recognition system used in educational assessment </a:t>
            </a:r>
            <a:r>
              <a:rPr lang="en" b="1"/>
              <a:t>much lower for students with speech impairment</a:t>
            </a:r>
            <a:r>
              <a:rPr lang="en"/>
              <a:t> (Loukina et al., 2018)</a:t>
            </a:r>
            <a:endParaRPr/>
          </a:p>
          <a:p>
            <a:pPr>
              <a:spcBef>
                <a:spcPts val="1000"/>
              </a:spcBef>
              <a:spcAft>
                <a:spcPts val="1000"/>
              </a:spcAft>
            </a:pPr>
            <a:r>
              <a:rPr lang="en" b="1"/>
              <a:t>Evidence of disparate impact in course outcome prediction</a:t>
            </a:r>
            <a:r>
              <a:rPr lang="en"/>
              <a:t> for students who self-reported that they had some disability (Riazy et al., 2020)</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32"/>
          <p:cNvSpPr txBox="1">
            <a:spLocks noGrp="1"/>
          </p:cNvSpPr>
          <p:nvPr>
            <p:ph type="title"/>
          </p:nvPr>
        </p:nvSpPr>
        <p:spPr>
          <a:xfrm>
            <a:off x="324952" y="4572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Urbanicity</a:t>
            </a:r>
            <a:endParaRPr sz="4000" dirty="0"/>
          </a:p>
          <a:p>
            <a:pPr algn="l">
              <a:spcBef>
                <a:spcPts val="1200"/>
              </a:spcBef>
            </a:pPr>
            <a:endParaRPr dirty="0"/>
          </a:p>
        </p:txBody>
      </p:sp>
      <p:sp>
        <p:nvSpPr>
          <p:cNvPr id="271" name="Google Shape;271;p32"/>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fontScale="92500"/>
          </a:bodyPr>
          <a:lstStyle/>
          <a:p>
            <a:r>
              <a:rPr lang="en"/>
              <a:t>Detectors of student affect </a:t>
            </a:r>
            <a:r>
              <a:rPr lang="en" b="1"/>
              <a:t>significantly less effective when transferred between urban, rural, and suburban students</a:t>
            </a:r>
            <a:r>
              <a:rPr lang="en"/>
              <a:t> (Ocumpaugh et al., 2014)</a:t>
            </a:r>
            <a:endParaRPr/>
          </a:p>
          <a:p>
            <a:pPr>
              <a:spcBef>
                <a:spcPts val="1000"/>
              </a:spcBef>
              <a:spcAft>
                <a:spcPts val="1000"/>
              </a:spcAft>
            </a:pPr>
            <a:r>
              <a:rPr lang="en"/>
              <a:t>Models of attributes of student questions </a:t>
            </a:r>
            <a:r>
              <a:rPr lang="en" b="1"/>
              <a:t>not impacted by transfer between urban, rural, and suburban students</a:t>
            </a:r>
            <a:r>
              <a:rPr lang="en"/>
              <a:t> (Samei et al., 2015)</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3"/>
          <p:cNvSpPr txBox="1">
            <a:spLocks noGrp="1"/>
          </p:cNvSpPr>
          <p:nvPr>
            <p:ph type="title"/>
          </p:nvPr>
        </p:nvSpPr>
        <p:spPr>
          <a:xfrm>
            <a:off x="311700" y="3810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Parental Educational Background</a:t>
            </a:r>
            <a:endParaRPr sz="4000" dirty="0"/>
          </a:p>
          <a:p>
            <a:pPr algn="l">
              <a:spcBef>
                <a:spcPts val="1200"/>
              </a:spcBef>
            </a:pPr>
            <a:endParaRPr sz="4000" dirty="0"/>
          </a:p>
        </p:txBody>
      </p:sp>
      <p:sp>
        <p:nvSpPr>
          <p:cNvPr id="277" name="Google Shape;277;p33"/>
          <p:cNvSpPr txBox="1">
            <a:spLocks noGrp="1"/>
          </p:cNvSpPr>
          <p:nvPr>
            <p:ph type="body" idx="1"/>
          </p:nvPr>
        </p:nvSpPr>
        <p:spPr>
          <a:xfrm>
            <a:off x="311700" y="2009724"/>
            <a:ext cx="8520600" cy="4695875"/>
          </a:xfrm>
          <a:prstGeom prst="rect">
            <a:avLst/>
          </a:prstGeom>
        </p:spPr>
        <p:txBody>
          <a:bodyPr spcFirstLastPara="1" vert="horz" wrap="square" lIns="91425" tIns="91425" rIns="91425" bIns="91425" rtlCol="0" anchor="t" anchorCtr="0">
            <a:normAutofit fontScale="92500" lnSpcReduction="10000"/>
          </a:bodyPr>
          <a:lstStyle/>
          <a:p>
            <a:r>
              <a:rPr lang="en" dirty="0"/>
              <a:t>Model predicting college success </a:t>
            </a:r>
            <a:r>
              <a:rPr lang="en" b="1" dirty="0"/>
              <a:t>more likely to inaccurately predict negative outcomes for first-generation college students</a:t>
            </a:r>
            <a:r>
              <a:rPr lang="en" dirty="0"/>
              <a:t> if personal background included in model (Yu et al., 2020)</a:t>
            </a:r>
            <a:endParaRPr dirty="0"/>
          </a:p>
          <a:p>
            <a:pPr>
              <a:spcBef>
                <a:spcPts val="1000"/>
              </a:spcBef>
            </a:pPr>
            <a:r>
              <a:rPr lang="en" dirty="0"/>
              <a:t>Model predicting retention in online program </a:t>
            </a:r>
            <a:r>
              <a:rPr lang="en" b="1" dirty="0"/>
              <a:t>more accurate for first-generation college students </a:t>
            </a:r>
            <a:r>
              <a:rPr lang="en" dirty="0"/>
              <a:t>(Kai et al., 2017)</a:t>
            </a:r>
          </a:p>
          <a:p>
            <a:pPr>
              <a:spcBef>
                <a:spcPts val="1000"/>
              </a:spcBef>
            </a:pPr>
            <a:r>
              <a:rPr lang="en-US" dirty="0"/>
              <a:t>Algorithms predicting college dropout had </a:t>
            </a:r>
            <a:r>
              <a:rPr lang="en-US" b="1" dirty="0"/>
              <a:t>lower true negative rates but better recall for first-generation students </a:t>
            </a:r>
            <a:r>
              <a:rPr lang="en-US" dirty="0"/>
              <a:t>(Yu et al, 2021)</a:t>
            </a:r>
          </a:p>
          <a:p>
            <a:pPr>
              <a:spcBef>
                <a:spcPts val="1000"/>
              </a:spcBef>
            </a:pPr>
            <a:endParaRPr dirty="0"/>
          </a:p>
          <a:p>
            <a:pPr indent="0">
              <a:spcBef>
                <a:spcPts val="1000"/>
              </a:spcBef>
              <a:spcAft>
                <a:spcPts val="1200"/>
              </a:spcAft>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34"/>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Socioeconomic Status (SES)</a:t>
            </a:r>
            <a:endParaRPr sz="4000" dirty="0"/>
          </a:p>
          <a:p>
            <a:pPr algn="l">
              <a:spcBef>
                <a:spcPts val="1200"/>
              </a:spcBef>
            </a:pPr>
            <a:endParaRPr dirty="0"/>
          </a:p>
        </p:txBody>
      </p:sp>
      <p:sp>
        <p:nvSpPr>
          <p:cNvPr id="283" name="Google Shape;283;p34"/>
          <p:cNvSpPr txBox="1">
            <a:spLocks noGrp="1"/>
          </p:cNvSpPr>
          <p:nvPr>
            <p:ph type="body" idx="1"/>
          </p:nvPr>
        </p:nvSpPr>
        <p:spPr>
          <a:xfrm>
            <a:off x="311700" y="2009724"/>
            <a:ext cx="8520600" cy="4543475"/>
          </a:xfrm>
          <a:prstGeom prst="rect">
            <a:avLst/>
          </a:prstGeom>
        </p:spPr>
        <p:txBody>
          <a:bodyPr spcFirstLastPara="1" vert="horz" wrap="square" lIns="91425" tIns="91425" rIns="91425" bIns="91425" rtlCol="0" anchor="t" anchorCtr="0">
            <a:normAutofit fontScale="92500" lnSpcReduction="20000"/>
          </a:bodyPr>
          <a:lstStyle/>
          <a:p>
            <a:r>
              <a:rPr lang="en" dirty="0"/>
              <a:t>Model predicting college success </a:t>
            </a:r>
            <a:r>
              <a:rPr lang="en" b="1" dirty="0"/>
              <a:t>more likely to inaccurately predict negative outcomes for students from poorer families</a:t>
            </a:r>
            <a:r>
              <a:rPr lang="en" dirty="0"/>
              <a:t> if personal background included in model (Yu et al., 2020)</a:t>
            </a:r>
            <a:endParaRPr dirty="0"/>
          </a:p>
          <a:p>
            <a:pPr>
              <a:spcBef>
                <a:spcPts val="1000"/>
              </a:spcBef>
            </a:pPr>
            <a:r>
              <a:rPr lang="en" dirty="0"/>
              <a:t>Models predicting student success </a:t>
            </a:r>
            <a:r>
              <a:rPr lang="en" b="1" dirty="0"/>
              <a:t>mildly less accurate if transferred between schools with different SES profiles </a:t>
            </a:r>
            <a:r>
              <a:rPr lang="en" dirty="0"/>
              <a:t>(Yudelson et al., 2014)</a:t>
            </a:r>
          </a:p>
          <a:p>
            <a:pPr>
              <a:spcBef>
                <a:spcPts val="1000"/>
              </a:spcBef>
            </a:pPr>
            <a:r>
              <a:rPr lang="en-US" dirty="0"/>
              <a:t>Algorithms predicting college dropout had </a:t>
            </a:r>
            <a:r>
              <a:rPr lang="en-US" b="1" dirty="0"/>
              <a:t>lower true negative rates but better recall for lower-SES students </a:t>
            </a:r>
            <a:r>
              <a:rPr lang="en-US" dirty="0"/>
              <a:t>(Yu et al, 2021)</a:t>
            </a:r>
          </a:p>
          <a:p>
            <a:pPr>
              <a:spcBef>
                <a:spcPts val="1000"/>
              </a:spcBef>
            </a:pPr>
            <a:endParaRPr dirty="0"/>
          </a:p>
          <a:p>
            <a:pPr indent="0">
              <a:spcBef>
                <a:spcPts val="1000"/>
              </a:spcBef>
              <a:spcAft>
                <a:spcPts val="120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Algorithmic Bias</a:t>
            </a:r>
            <a:br>
              <a:rPr lang="en-US" dirty="0"/>
            </a:br>
            <a:r>
              <a:rPr lang="en-US" dirty="0"/>
              <a:t>(Garcia, 2016)</a:t>
            </a:r>
          </a:p>
        </p:txBody>
      </p:sp>
      <p:sp>
        <p:nvSpPr>
          <p:cNvPr id="3" name="Content Placeholder 2"/>
          <p:cNvSpPr>
            <a:spLocks noGrp="1"/>
          </p:cNvSpPr>
          <p:nvPr>
            <p:ph idx="1"/>
          </p:nvPr>
        </p:nvSpPr>
        <p:spPr/>
        <p:txBody>
          <a:bodyPr/>
          <a:lstStyle/>
          <a:p>
            <a:r>
              <a:rPr lang="en-US" dirty="0"/>
              <a:t>Nothing to do with the “bias-variance trade-off”, if you’ve ever heard of that</a:t>
            </a:r>
          </a:p>
          <a:p>
            <a:endParaRPr lang="en-US" dirty="0"/>
          </a:p>
          <a:p>
            <a:r>
              <a:rPr lang="en-US" dirty="0"/>
              <a:t>(And if you haven’t don’t worry about it)</a:t>
            </a:r>
          </a:p>
        </p:txBody>
      </p:sp>
    </p:spTree>
    <p:extLst>
      <p:ext uri="{BB962C8B-B14F-4D97-AF65-F5344CB8AC3E}">
        <p14:creationId xmlns:p14="http://schemas.microsoft.com/office/powerpoint/2010/main" val="14785905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5"/>
          <p:cNvSpPr txBox="1">
            <a:spLocks noGrp="1"/>
          </p:cNvSpPr>
          <p:nvPr>
            <p:ph type="title"/>
          </p:nvPr>
        </p:nvSpPr>
        <p:spPr>
          <a:xfrm>
            <a:off x="338204" y="4572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International Students</a:t>
            </a:r>
            <a:endParaRPr sz="4000" dirty="0"/>
          </a:p>
          <a:p>
            <a:pPr algn="l">
              <a:spcBef>
                <a:spcPts val="1200"/>
              </a:spcBef>
            </a:pPr>
            <a:endParaRPr dirty="0"/>
          </a:p>
        </p:txBody>
      </p:sp>
      <p:sp>
        <p:nvSpPr>
          <p:cNvPr id="289" name="Google Shape;289;p35"/>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a:bodyPr>
          <a:lstStyle/>
          <a:p>
            <a:r>
              <a:rPr lang="en"/>
              <a:t>Model predicting college success </a:t>
            </a:r>
            <a:r>
              <a:rPr lang="en" b="1"/>
              <a:t>more likely to inaccurately predict negative outcomes for international college students</a:t>
            </a:r>
            <a:r>
              <a:rPr lang="en"/>
              <a:t> if personal background included in model (Yu et al., 2020)</a:t>
            </a:r>
            <a:endParaRPr/>
          </a:p>
          <a:p>
            <a:pPr marL="0" indent="0">
              <a:spcBef>
                <a:spcPts val="1200"/>
              </a:spcBef>
              <a:spcAft>
                <a:spcPts val="1200"/>
              </a:spcAft>
              <a:buNone/>
            </a:pP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6"/>
          <p:cNvSpPr txBox="1">
            <a:spLocks noGrp="1"/>
          </p:cNvSpPr>
          <p:nvPr>
            <p:ph type="title"/>
          </p:nvPr>
        </p:nvSpPr>
        <p:spPr>
          <a:xfrm>
            <a:off x="311700" y="304800"/>
            <a:ext cx="8520600" cy="572700"/>
          </a:xfrm>
          <a:prstGeom prst="rect">
            <a:avLst/>
          </a:prstGeom>
        </p:spPr>
        <p:txBody>
          <a:bodyPr spcFirstLastPara="1" vert="horz" wrap="square" lIns="91425" tIns="91425" rIns="91425" bIns="91425" rtlCol="0" anchor="t" anchorCtr="0">
            <a:noAutofit/>
          </a:bodyPr>
          <a:lstStyle/>
          <a:p>
            <a:pPr algn="l">
              <a:lnSpc>
                <a:spcPct val="115000"/>
              </a:lnSpc>
            </a:pPr>
            <a:r>
              <a:rPr lang="en" sz="4000" dirty="0"/>
              <a:t>Military-Connected Status</a:t>
            </a:r>
            <a:endParaRPr sz="4000" dirty="0"/>
          </a:p>
          <a:p>
            <a:pPr algn="l">
              <a:spcBef>
                <a:spcPts val="1200"/>
              </a:spcBef>
            </a:pPr>
            <a:endParaRPr dirty="0"/>
          </a:p>
        </p:txBody>
      </p:sp>
      <p:sp>
        <p:nvSpPr>
          <p:cNvPr id="295" name="Google Shape;295;p36"/>
          <p:cNvSpPr txBox="1">
            <a:spLocks noGrp="1"/>
          </p:cNvSpPr>
          <p:nvPr>
            <p:ph type="body" idx="1"/>
          </p:nvPr>
        </p:nvSpPr>
        <p:spPr>
          <a:xfrm>
            <a:off x="311700" y="2009725"/>
            <a:ext cx="8520600" cy="3416400"/>
          </a:xfrm>
          <a:prstGeom prst="rect">
            <a:avLst/>
          </a:prstGeom>
        </p:spPr>
        <p:txBody>
          <a:bodyPr spcFirstLastPara="1" vert="horz" wrap="square" lIns="91425" tIns="91425" rIns="91425" bIns="91425" rtlCol="0" anchor="t" anchorCtr="0">
            <a:normAutofit/>
          </a:bodyPr>
          <a:lstStyle/>
          <a:p>
            <a:r>
              <a:rPr lang="en"/>
              <a:t>Model predicting high school dropout </a:t>
            </a:r>
            <a:r>
              <a:rPr lang="en" b="1"/>
              <a:t>less accurate if developed for non-military connected students and applied to military-connected students, or vice-versa</a:t>
            </a:r>
            <a:r>
              <a:rPr lang="en"/>
              <a:t> (Baker et al., 2020)</a:t>
            </a:r>
            <a:endParaRPr/>
          </a:p>
          <a:p>
            <a:pPr marL="0" indent="0">
              <a:spcBef>
                <a:spcPts val="1200"/>
              </a:spcBef>
              <a:spcAft>
                <a:spcPts val="1200"/>
              </a:spcAft>
              <a:buNone/>
            </a:pP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7"/>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Strong evidence that bias impacts a wide range of groups</a:t>
            </a:r>
            <a:endParaRPr dirty="0"/>
          </a:p>
        </p:txBody>
      </p:sp>
      <p:sp>
        <p:nvSpPr>
          <p:cNvPr id="301" name="Google Shape;301;p37"/>
          <p:cNvSpPr txBox="1">
            <a:spLocks noGrp="1"/>
          </p:cNvSpPr>
          <p:nvPr>
            <p:ph type="body" idx="1"/>
          </p:nvPr>
        </p:nvSpPr>
        <p:spPr>
          <a:xfrm>
            <a:off x="311700" y="2009725"/>
            <a:ext cx="8520600" cy="497400"/>
          </a:xfrm>
          <a:prstGeom prst="rect">
            <a:avLst/>
          </a:prstGeom>
        </p:spPr>
        <p:txBody>
          <a:bodyPr spcFirstLastPara="1" vert="horz" wrap="square" lIns="91425" tIns="91425" rIns="91425" bIns="91425" rtlCol="0" anchor="t" anchorCtr="0">
            <a:noAutofit/>
          </a:bodyPr>
          <a:lstStyle/>
          <a:p>
            <a:pPr marL="0" indent="0">
              <a:spcAft>
                <a:spcPts val="1200"/>
              </a:spcAft>
              <a:buNone/>
            </a:pPr>
            <a:r>
              <a:rPr lang="en" sz="2800" dirty="0"/>
              <a:t>It’s likely that other groups -- not yet studied -- are also impacted.</a:t>
            </a:r>
            <a:endParaRPr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38"/>
          <p:cNvSpPr txBox="1">
            <a:spLocks noGrp="1"/>
          </p:cNvSpPr>
          <p:nvPr>
            <p:ph type="title"/>
          </p:nvPr>
        </p:nvSpPr>
        <p:spPr>
          <a:xfrm>
            <a:off x="298448" y="3048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Other takeaways from Baker &amp; Hawn (2021)</a:t>
            </a:r>
            <a:endParaRPr dirty="0"/>
          </a:p>
        </p:txBody>
      </p:sp>
      <p:sp>
        <p:nvSpPr>
          <p:cNvPr id="307" name="Google Shape;307;p38"/>
          <p:cNvSpPr txBox="1">
            <a:spLocks noGrp="1"/>
          </p:cNvSpPr>
          <p:nvPr>
            <p:ph type="body" idx="1"/>
          </p:nvPr>
        </p:nvSpPr>
        <p:spPr>
          <a:xfrm>
            <a:off x="311700" y="2009724"/>
            <a:ext cx="8520600" cy="4772075"/>
          </a:xfrm>
          <a:prstGeom prst="rect">
            <a:avLst/>
          </a:prstGeom>
        </p:spPr>
        <p:txBody>
          <a:bodyPr spcFirstLastPara="1" vert="horz" wrap="square" lIns="91425" tIns="91425" rIns="91425" bIns="91425" rtlCol="0" anchor="t" anchorCtr="0">
            <a:normAutofit fontScale="85000" lnSpcReduction="10000"/>
          </a:bodyPr>
          <a:lstStyle/>
          <a:p>
            <a:r>
              <a:rPr lang="en" dirty="0"/>
              <a:t>Models trained on one group of learners generally perform more poorly for new groups.</a:t>
            </a:r>
            <a:endParaRPr dirty="0"/>
          </a:p>
          <a:p>
            <a:pPr>
              <a:spcBef>
                <a:spcPts val="1000"/>
              </a:spcBef>
            </a:pPr>
            <a:r>
              <a:rPr lang="en" dirty="0"/>
              <a:t>Investigation of bias for many groups still missing, e.g. Indigenous learners, specific disabilities, religious minorities, non-binary and transgender learners.</a:t>
            </a:r>
            <a:endParaRPr dirty="0"/>
          </a:p>
          <a:p>
            <a:pPr>
              <a:spcBef>
                <a:spcPts val="1000"/>
              </a:spcBef>
            </a:pPr>
            <a:r>
              <a:rPr lang="en" dirty="0"/>
              <a:t>Collecting and training on a diverse sample of students can help.</a:t>
            </a:r>
          </a:p>
          <a:p>
            <a:pPr>
              <a:spcBef>
                <a:spcPts val="1000"/>
              </a:spcBef>
            </a:pPr>
            <a:r>
              <a:rPr lang="en" dirty="0"/>
              <a:t>The super-majority of the empirical research on algorithmic bias in education was conducted by North America universities/organizations (but see </a:t>
            </a:r>
            <a:r>
              <a:rPr lang="da-DK" dirty="0"/>
              <a:t>Käser, 2014; Klingler et al., 2017; </a:t>
            </a:r>
            <a:r>
              <a:rPr lang="en" dirty="0"/>
              <a:t>Riazy et al., 2019…)</a:t>
            </a:r>
            <a:endParaRPr dirty="0"/>
          </a:p>
          <a:p>
            <a:pPr marL="0" indent="0">
              <a:spcBef>
                <a:spcPts val="1000"/>
              </a:spcBef>
              <a:spcAft>
                <a:spcPts val="1200"/>
              </a:spcAft>
              <a:buNone/>
            </a:pPr>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lstStyle/>
          <a:p>
            <a:r>
              <a:rPr lang="en-US" dirty="0"/>
              <a:t>Your ideas?</a:t>
            </a:r>
          </a:p>
        </p:txBody>
      </p:sp>
    </p:spTree>
    <p:extLst>
      <p:ext uri="{BB962C8B-B14F-4D97-AF65-F5344CB8AC3E}">
        <p14:creationId xmlns:p14="http://schemas.microsoft.com/office/powerpoint/2010/main" val="1112590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Actually look for it (Paquette et al., 2020)</a:t>
            </a:r>
          </a:p>
          <a:p>
            <a:r>
              <a:rPr lang="en-US" dirty="0"/>
              <a:t>Depends on collecting the necessary data (Baker &amp; Hawn, 2021)</a:t>
            </a:r>
          </a:p>
          <a:p>
            <a:endParaRPr lang="en-US" dirty="0"/>
          </a:p>
          <a:p>
            <a:endParaRPr lang="en-US" dirty="0"/>
          </a:p>
        </p:txBody>
      </p:sp>
    </p:spTree>
    <p:extLst>
      <p:ext uri="{BB962C8B-B14F-4D97-AF65-F5344CB8AC3E}">
        <p14:creationId xmlns:p14="http://schemas.microsoft.com/office/powerpoint/2010/main" val="42434289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Make sure data sets are actually representative</a:t>
            </a:r>
          </a:p>
          <a:p>
            <a:endParaRPr lang="en-US" dirty="0"/>
          </a:p>
        </p:txBody>
      </p:sp>
    </p:spTree>
    <p:extLst>
      <p:ext uri="{BB962C8B-B14F-4D97-AF65-F5344CB8AC3E}">
        <p14:creationId xmlns:p14="http://schemas.microsoft.com/office/powerpoint/2010/main" val="1033632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Avoid using demographic variables as predictors (GPDR)</a:t>
            </a:r>
          </a:p>
          <a:p>
            <a:r>
              <a:rPr lang="en-US" dirty="0"/>
              <a:t>Broaden the community of people developing models (Garcia, 2016)</a:t>
            </a:r>
          </a:p>
          <a:p>
            <a:r>
              <a:rPr lang="en-US" dirty="0"/>
              <a:t>Predict outcomes that are not biased – example given of predicting violent crime (less biased) instead of predicting all crime (more biased) (Corbett-Davies et al., 2017)</a:t>
            </a:r>
          </a:p>
          <a:p>
            <a:endParaRPr lang="en-US" dirty="0"/>
          </a:p>
        </p:txBody>
      </p:sp>
    </p:spTree>
    <p:extLst>
      <p:ext uri="{BB962C8B-B14F-4D97-AF65-F5344CB8AC3E}">
        <p14:creationId xmlns:p14="http://schemas.microsoft.com/office/powerpoint/2010/main" val="23888984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“Right to explanation” (GPDR)</a:t>
            </a:r>
          </a:p>
          <a:p>
            <a:r>
              <a:rPr lang="en-US" dirty="0"/>
              <a:t>Inspect model outcomes for bias</a:t>
            </a:r>
          </a:p>
          <a:p>
            <a:pPr lvl="1"/>
            <a:r>
              <a:rPr lang="en-US" dirty="0"/>
              <a:t>Do visibly biased outcomes result? (Garcia, 2016)</a:t>
            </a:r>
          </a:p>
          <a:p>
            <a:pPr lvl="1"/>
            <a:r>
              <a:rPr lang="en-US" dirty="0"/>
              <a:t>Is the model more biased than its training data? </a:t>
            </a:r>
          </a:p>
          <a:p>
            <a:r>
              <a:rPr lang="en-US" dirty="0"/>
              <a:t>Openness as to model internals and predictions (Garcia, 2016)</a:t>
            </a:r>
          </a:p>
          <a:p>
            <a:endParaRPr lang="en-US" dirty="0"/>
          </a:p>
        </p:txBody>
      </p:sp>
    </p:spTree>
    <p:extLst>
      <p:ext uri="{BB962C8B-B14F-4D97-AF65-F5344CB8AC3E}">
        <p14:creationId xmlns:p14="http://schemas.microsoft.com/office/powerpoint/2010/main" val="22591843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Create guidelines for demonstrating a technology is not biased </a:t>
            </a:r>
          </a:p>
          <a:p>
            <a:pPr lvl="1"/>
            <a:r>
              <a:rPr lang="en-US" dirty="0"/>
              <a:t>During publication</a:t>
            </a:r>
          </a:p>
          <a:p>
            <a:pPr lvl="1"/>
            <a:r>
              <a:rPr lang="en-US" dirty="0"/>
              <a:t>Prior to use by school district</a:t>
            </a:r>
          </a:p>
          <a:p>
            <a:endParaRPr lang="en-US" dirty="0"/>
          </a:p>
        </p:txBody>
      </p:sp>
    </p:spTree>
    <p:extLst>
      <p:ext uri="{BB962C8B-B14F-4D97-AF65-F5344CB8AC3E}">
        <p14:creationId xmlns:p14="http://schemas.microsoft.com/office/powerpoint/2010/main" val="312733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9C4EB-5ACD-4E3B-83ED-DFA1D3E9F1AC}"/>
              </a:ext>
            </a:extLst>
          </p:cNvPr>
          <p:cNvSpPr>
            <a:spLocks noGrp="1"/>
          </p:cNvSpPr>
          <p:nvPr>
            <p:ph type="title"/>
          </p:nvPr>
        </p:nvSpPr>
        <p:spPr/>
        <p:txBody>
          <a:bodyPr/>
          <a:lstStyle/>
          <a:p>
            <a:r>
              <a:rPr lang="en-US" dirty="0"/>
              <a:t>What is algorithmic bias?</a:t>
            </a:r>
          </a:p>
        </p:txBody>
      </p:sp>
      <p:sp>
        <p:nvSpPr>
          <p:cNvPr id="3" name="Content Placeholder 2">
            <a:extLst>
              <a:ext uri="{FF2B5EF4-FFF2-40B4-BE49-F238E27FC236}">
                <a16:creationId xmlns:a16="http://schemas.microsoft.com/office/drawing/2014/main" id="{4F48A4FD-0EA9-4B68-8A49-3D9B319BDAE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016637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could be solutions to preventing algorithmic bias? </a:t>
            </a:r>
          </a:p>
        </p:txBody>
      </p:sp>
      <p:sp>
        <p:nvSpPr>
          <p:cNvPr id="3" name="Content Placeholder 2"/>
          <p:cNvSpPr>
            <a:spLocks noGrp="1"/>
          </p:cNvSpPr>
          <p:nvPr>
            <p:ph idx="1"/>
          </p:nvPr>
        </p:nvSpPr>
        <p:spPr/>
        <p:txBody>
          <a:bodyPr>
            <a:normAutofit/>
          </a:bodyPr>
          <a:lstStyle/>
          <a:p>
            <a:r>
              <a:rPr lang="en-US" dirty="0"/>
              <a:t>Better tools for doing a “standard set” of analyses of algorithmic biases</a:t>
            </a:r>
          </a:p>
          <a:p>
            <a:r>
              <a:rPr lang="en-US" dirty="0"/>
              <a:t>Tools for conducting analyses on full data including demographics while preventing download of PII</a:t>
            </a:r>
          </a:p>
          <a:p>
            <a:endParaRPr lang="en-US" dirty="0"/>
          </a:p>
        </p:txBody>
      </p:sp>
    </p:spTree>
    <p:extLst>
      <p:ext uri="{BB962C8B-B14F-4D97-AF65-F5344CB8AC3E}">
        <p14:creationId xmlns:p14="http://schemas.microsoft.com/office/powerpoint/2010/main" val="11022325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Which of these solutions are practically feasible in learning analytics?</a:t>
            </a:r>
          </a:p>
        </p:txBody>
      </p:sp>
      <p:sp>
        <p:nvSpPr>
          <p:cNvPr id="3" name="Content Placeholder 2"/>
          <p:cNvSpPr>
            <a:spLocks noGrp="1"/>
          </p:cNvSpPr>
          <p:nvPr>
            <p:ph idx="1"/>
          </p:nvPr>
        </p:nvSpPr>
        <p:spPr>
          <a:xfrm>
            <a:off x="457200" y="1981200"/>
            <a:ext cx="8229600" cy="4525963"/>
          </a:xfrm>
        </p:spPr>
        <p:txBody>
          <a:bodyPr/>
          <a:lstStyle/>
          <a:p>
            <a:r>
              <a:rPr lang="en-US" dirty="0"/>
              <a:t>And which aren’t? </a:t>
            </a:r>
          </a:p>
          <a:p>
            <a:endParaRPr lang="en-US" dirty="0"/>
          </a:p>
          <a:p>
            <a:r>
              <a:rPr lang="en-US" dirty="0"/>
              <a:t>Why/why not?</a:t>
            </a:r>
          </a:p>
        </p:txBody>
      </p:sp>
    </p:spTree>
    <p:extLst>
      <p:ext uri="{BB962C8B-B14F-4D97-AF65-F5344CB8AC3E}">
        <p14:creationId xmlns:p14="http://schemas.microsoft.com/office/powerpoint/2010/main" val="25515746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953772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University UK situation</a:t>
            </a:r>
          </a:p>
        </p:txBody>
      </p:sp>
      <p:sp>
        <p:nvSpPr>
          <p:cNvPr id="3" name="Content Placeholder 2"/>
          <p:cNvSpPr>
            <a:spLocks noGrp="1"/>
          </p:cNvSpPr>
          <p:nvPr>
            <p:ph idx="1"/>
          </p:nvPr>
        </p:nvSpPr>
        <p:spPr/>
        <p:txBody>
          <a:bodyPr/>
          <a:lstStyle/>
          <a:p>
            <a:r>
              <a:rPr lang="en-US" dirty="0"/>
              <a:t>How should they have addressed the problem?</a:t>
            </a:r>
          </a:p>
        </p:txBody>
      </p:sp>
    </p:spTree>
    <p:extLst>
      <p:ext uri="{BB962C8B-B14F-4D97-AF65-F5344CB8AC3E}">
        <p14:creationId xmlns:p14="http://schemas.microsoft.com/office/powerpoint/2010/main" val="21019012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B87E5-3D1F-4882-9D5E-2AF7DF1394AD}"/>
              </a:ext>
            </a:extLst>
          </p:cNvPr>
          <p:cNvSpPr>
            <a:spLocks noGrp="1"/>
          </p:cNvSpPr>
          <p:nvPr>
            <p:ph type="title"/>
          </p:nvPr>
        </p:nvSpPr>
        <p:spPr/>
        <p:txBody>
          <a:bodyPr/>
          <a:lstStyle/>
          <a:p>
            <a:r>
              <a:rPr lang="en-US" dirty="0"/>
              <a:t>Comments? </a:t>
            </a:r>
            <a:r>
              <a:rPr lang="en-US"/>
              <a:t>Questions?</a:t>
            </a:r>
          </a:p>
        </p:txBody>
      </p:sp>
      <p:sp>
        <p:nvSpPr>
          <p:cNvPr id="3" name="Content Placeholder 2">
            <a:extLst>
              <a:ext uri="{FF2B5EF4-FFF2-40B4-BE49-F238E27FC236}">
                <a16:creationId xmlns:a16="http://schemas.microsoft.com/office/drawing/2014/main" id="{441A4153-4CDF-4F6D-A982-8FCB435D4C4A}"/>
              </a:ext>
            </a:extLst>
          </p:cNvPr>
          <p:cNvSpPr>
            <a:spLocks noGrp="1"/>
          </p:cNvSpPr>
          <p:nvPr>
            <p:ph idx="1"/>
          </p:nvPr>
        </p:nvSpPr>
        <p:spPr/>
        <p:txBody>
          <a:bodyPr/>
          <a:lstStyle/>
          <a:p>
            <a:r>
              <a:rPr lang="en-US" dirty="0"/>
              <a:t>In a minute, we are going to switch to a group activity, and we’ll end the class with that</a:t>
            </a:r>
          </a:p>
          <a:p>
            <a:endParaRPr lang="en-US" dirty="0"/>
          </a:p>
          <a:p>
            <a:r>
              <a:rPr lang="en-US" dirty="0"/>
              <a:t>Are there any comments/questions before we do that?</a:t>
            </a:r>
          </a:p>
        </p:txBody>
      </p:sp>
    </p:spTree>
    <p:extLst>
      <p:ext uri="{BB962C8B-B14F-4D97-AF65-F5344CB8AC3E}">
        <p14:creationId xmlns:p14="http://schemas.microsoft.com/office/powerpoint/2010/main" val="1063353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 into your </a:t>
            </a:r>
            <a:br>
              <a:rPr lang="en-US" dirty="0"/>
            </a:br>
            <a:r>
              <a:rPr lang="en-US" dirty="0"/>
              <a:t>*assignment* groups</a:t>
            </a:r>
          </a:p>
        </p:txBody>
      </p:sp>
      <p:sp>
        <p:nvSpPr>
          <p:cNvPr id="3" name="Content Placeholder 2"/>
          <p:cNvSpPr>
            <a:spLocks noGrp="1"/>
          </p:cNvSpPr>
          <p:nvPr>
            <p:ph idx="1"/>
          </p:nvPr>
        </p:nvSpPr>
        <p:spPr/>
        <p:txBody>
          <a:bodyPr/>
          <a:lstStyle/>
          <a:p>
            <a:r>
              <a:rPr lang="en-US" dirty="0"/>
              <a:t>Using your preferred communication mechanism – Hangout, Skype, Zoom, </a:t>
            </a:r>
            <a:r>
              <a:rPr lang="en-US" dirty="0" err="1"/>
              <a:t>BlueJeans</a:t>
            </a:r>
            <a:r>
              <a:rPr lang="en-US" dirty="0"/>
              <a:t>, teleconference</a:t>
            </a:r>
          </a:p>
          <a:p>
            <a:endParaRPr lang="en-US" dirty="0"/>
          </a:p>
          <a:p>
            <a:r>
              <a:rPr lang="en-US" dirty="0"/>
              <a:t>If you missed the email/post and didn’t set this up in advance, please self-organize quickly now</a:t>
            </a:r>
          </a:p>
        </p:txBody>
      </p:sp>
    </p:spTree>
    <p:extLst>
      <p:ext uri="{BB962C8B-B14F-4D97-AF65-F5344CB8AC3E}">
        <p14:creationId xmlns:p14="http://schemas.microsoft.com/office/powerpoint/2010/main" val="13916199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Assemble into your </a:t>
            </a:r>
            <a:br>
              <a:rPr lang="en-US" dirty="0"/>
            </a:br>
            <a:r>
              <a:rPr lang="en-US" dirty="0"/>
              <a:t>*assignment* groups</a:t>
            </a:r>
          </a:p>
        </p:txBody>
      </p:sp>
      <p:sp>
        <p:nvSpPr>
          <p:cNvPr id="3" name="Content Placeholder 2"/>
          <p:cNvSpPr>
            <a:spLocks noGrp="1"/>
          </p:cNvSpPr>
          <p:nvPr>
            <p:ph idx="1"/>
          </p:nvPr>
        </p:nvSpPr>
        <p:spPr/>
        <p:txBody>
          <a:bodyPr/>
          <a:lstStyle/>
          <a:p>
            <a:r>
              <a:rPr lang="en-US" dirty="0"/>
              <a:t>How could your proposed innovation become problematic or damaged due to algorithmic bias</a:t>
            </a:r>
          </a:p>
          <a:p>
            <a:pPr lvl="1"/>
            <a:r>
              <a:rPr lang="en-US" dirty="0"/>
              <a:t>Either actual or perceived?</a:t>
            </a:r>
          </a:p>
          <a:p>
            <a:pPr lvl="1"/>
            <a:endParaRPr lang="en-US" dirty="0"/>
          </a:p>
          <a:p>
            <a:r>
              <a:rPr lang="en-US" dirty="0"/>
              <a:t>What, if anything, could you do to mitigate that risk?</a:t>
            </a:r>
          </a:p>
        </p:txBody>
      </p:sp>
    </p:spTree>
    <p:extLst>
      <p:ext uri="{BB962C8B-B14F-4D97-AF65-F5344CB8AC3E}">
        <p14:creationId xmlns:p14="http://schemas.microsoft.com/office/powerpoint/2010/main" val="12290115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Yes</a:t>
            </a:r>
          </a:p>
        </p:txBody>
      </p:sp>
      <p:sp>
        <p:nvSpPr>
          <p:cNvPr id="3" name="Content Placeholder 2"/>
          <p:cNvSpPr>
            <a:spLocks noGrp="1"/>
          </p:cNvSpPr>
          <p:nvPr>
            <p:ph idx="1"/>
          </p:nvPr>
        </p:nvSpPr>
        <p:spPr/>
        <p:txBody>
          <a:bodyPr/>
          <a:lstStyle/>
          <a:p>
            <a:r>
              <a:rPr lang="en-US" dirty="0"/>
              <a:t>This can go into your assignment 3 </a:t>
            </a:r>
            <a:r>
              <a:rPr lang="en-US" dirty="0" err="1"/>
              <a:t>handin</a:t>
            </a:r>
            <a:endParaRPr lang="en-US" dirty="0"/>
          </a:p>
        </p:txBody>
      </p:sp>
    </p:spTree>
    <p:extLst>
      <p:ext uri="{BB962C8B-B14F-4D97-AF65-F5344CB8AC3E}">
        <p14:creationId xmlns:p14="http://schemas.microsoft.com/office/powerpoint/2010/main" val="641316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Definition in Garcia (2016)</a:t>
            </a:r>
          </a:p>
        </p:txBody>
      </p:sp>
      <p:sp>
        <p:nvSpPr>
          <p:cNvPr id="3" name="Content Placeholder 2"/>
          <p:cNvSpPr>
            <a:spLocks noGrp="1"/>
          </p:cNvSpPr>
          <p:nvPr>
            <p:ph idx="1"/>
          </p:nvPr>
        </p:nvSpPr>
        <p:spPr/>
        <p:txBody>
          <a:bodyPr/>
          <a:lstStyle/>
          <a:p>
            <a:r>
              <a:rPr lang="en-US" dirty="0"/>
              <a:t>When a prediction model implicitly discovers bias in existing decision-making and then perpetuates/</a:t>
            </a:r>
            <a:r>
              <a:rPr lang="en-US" dirty="0" err="1"/>
              <a:t>systematicizes</a:t>
            </a:r>
            <a:r>
              <a:rPr lang="en-US" dirty="0"/>
              <a:t>/extends it</a:t>
            </a:r>
          </a:p>
        </p:txBody>
      </p:sp>
    </p:spTree>
    <p:extLst>
      <p:ext uri="{BB962C8B-B14F-4D97-AF65-F5344CB8AC3E}">
        <p14:creationId xmlns:p14="http://schemas.microsoft.com/office/powerpoint/2010/main" val="159856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3A5C3-C8ED-423F-BFAF-76D01CB45029}"/>
              </a:ext>
            </a:extLst>
          </p:cNvPr>
          <p:cNvSpPr>
            <a:spLocks noGrp="1"/>
          </p:cNvSpPr>
          <p:nvPr>
            <p:ph type="title"/>
          </p:nvPr>
        </p:nvSpPr>
        <p:spPr/>
        <p:txBody>
          <a:bodyPr>
            <a:normAutofit fontScale="90000"/>
          </a:bodyPr>
          <a:lstStyle/>
          <a:p>
            <a:r>
              <a:rPr lang="en-US" dirty="0"/>
              <a:t>Definition in Friedman &amp; Nussbaum (1996)</a:t>
            </a:r>
          </a:p>
        </p:txBody>
      </p:sp>
      <p:sp>
        <p:nvSpPr>
          <p:cNvPr id="3" name="Content Placeholder 2">
            <a:extLst>
              <a:ext uri="{FF2B5EF4-FFF2-40B4-BE49-F238E27FC236}">
                <a16:creationId xmlns:a16="http://schemas.microsoft.com/office/drawing/2014/main" id="{101366E4-487A-4864-B288-4257AAC7BF24}"/>
              </a:ext>
            </a:extLst>
          </p:cNvPr>
          <p:cNvSpPr>
            <a:spLocks noGrp="1"/>
          </p:cNvSpPr>
          <p:nvPr>
            <p:ph idx="1"/>
          </p:nvPr>
        </p:nvSpPr>
        <p:spPr/>
        <p:txBody>
          <a:bodyPr/>
          <a:lstStyle/>
          <a:p>
            <a:r>
              <a:rPr lang="en-US" dirty="0"/>
              <a:t>Biased computer systems “</a:t>
            </a:r>
            <a:r>
              <a:rPr lang="en-US" i="1" dirty="0"/>
              <a:t>systematically</a:t>
            </a:r>
            <a:r>
              <a:rPr lang="en-US" dirty="0"/>
              <a:t> and </a:t>
            </a:r>
            <a:r>
              <a:rPr lang="en-US" i="1" dirty="0"/>
              <a:t>unfairly discriminate</a:t>
            </a:r>
            <a:r>
              <a:rPr lang="en-US" dirty="0"/>
              <a:t> against individuals or groups of individuals in favor of others.</a:t>
            </a:r>
          </a:p>
          <a:p>
            <a:endParaRPr lang="en-US" dirty="0"/>
          </a:p>
        </p:txBody>
      </p:sp>
    </p:spTree>
    <p:extLst>
      <p:ext uri="{BB962C8B-B14F-4D97-AF65-F5344CB8AC3E}">
        <p14:creationId xmlns:p14="http://schemas.microsoft.com/office/powerpoint/2010/main" val="93992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705A0-7A6E-4C13-89E9-BE0CABBC136B}"/>
              </a:ext>
            </a:extLst>
          </p:cNvPr>
          <p:cNvSpPr>
            <a:spLocks noGrp="1"/>
          </p:cNvSpPr>
          <p:nvPr>
            <p:ph type="title"/>
          </p:nvPr>
        </p:nvSpPr>
        <p:spPr/>
        <p:txBody>
          <a:bodyPr/>
          <a:lstStyle/>
          <a:p>
            <a:r>
              <a:rPr lang="en-US" dirty="0"/>
              <a:t>Definition in Baker &amp; Hawn (2021)</a:t>
            </a:r>
          </a:p>
        </p:txBody>
      </p:sp>
      <p:sp>
        <p:nvSpPr>
          <p:cNvPr id="3" name="Content Placeholder 2">
            <a:extLst>
              <a:ext uri="{FF2B5EF4-FFF2-40B4-BE49-F238E27FC236}">
                <a16:creationId xmlns:a16="http://schemas.microsoft.com/office/drawing/2014/main" id="{1C41F101-053C-4732-A29E-61533CF098F2}"/>
              </a:ext>
            </a:extLst>
          </p:cNvPr>
          <p:cNvSpPr>
            <a:spLocks noGrp="1"/>
          </p:cNvSpPr>
          <p:nvPr>
            <p:ph idx="1"/>
          </p:nvPr>
        </p:nvSpPr>
        <p:spPr/>
        <p:txBody>
          <a:bodyPr/>
          <a:lstStyle/>
          <a:p>
            <a:r>
              <a:rPr lang="en-US" dirty="0"/>
              <a:t>Cases where model performance is substantially better or worse across mutually exclusive groups, separated by non-malleable factors</a:t>
            </a:r>
          </a:p>
          <a:p>
            <a:endParaRPr lang="en-US" dirty="0"/>
          </a:p>
        </p:txBody>
      </p:sp>
    </p:spTree>
    <p:extLst>
      <p:ext uri="{BB962C8B-B14F-4D97-AF65-F5344CB8AC3E}">
        <p14:creationId xmlns:p14="http://schemas.microsoft.com/office/powerpoint/2010/main" val="1846225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9054-E610-4074-AB81-703585E4FB9F}"/>
              </a:ext>
            </a:extLst>
          </p:cNvPr>
          <p:cNvSpPr>
            <a:spLocks noGrp="1"/>
          </p:cNvSpPr>
          <p:nvPr>
            <p:ph type="title"/>
          </p:nvPr>
        </p:nvSpPr>
        <p:spPr/>
        <p:txBody>
          <a:bodyPr>
            <a:normAutofit fontScale="90000"/>
          </a:bodyPr>
          <a:lstStyle/>
          <a:p>
            <a:r>
              <a:rPr lang="en-US" dirty="0"/>
              <a:t>Does anyone want to propose a different definition?</a:t>
            </a:r>
          </a:p>
        </p:txBody>
      </p:sp>
      <p:sp>
        <p:nvSpPr>
          <p:cNvPr id="3" name="Content Placeholder 2">
            <a:extLst>
              <a:ext uri="{FF2B5EF4-FFF2-40B4-BE49-F238E27FC236}">
                <a16:creationId xmlns:a16="http://schemas.microsoft.com/office/drawing/2014/main" id="{27159E9F-B083-4AA2-9A1E-AF53B541FA11}"/>
              </a:ext>
            </a:extLst>
          </p:cNvPr>
          <p:cNvSpPr>
            <a:spLocks noGrp="1"/>
          </p:cNvSpPr>
          <p:nvPr>
            <p:ph idx="1"/>
          </p:nvPr>
        </p:nvSpPr>
        <p:spPr/>
        <p:txBody>
          <a:bodyPr/>
          <a:lstStyle/>
          <a:p>
            <a:r>
              <a:rPr lang="en-US" dirty="0"/>
              <a:t>There are other definitions out there…</a:t>
            </a:r>
          </a:p>
        </p:txBody>
      </p:sp>
    </p:spTree>
    <p:extLst>
      <p:ext uri="{BB962C8B-B14F-4D97-AF65-F5344CB8AC3E}">
        <p14:creationId xmlns:p14="http://schemas.microsoft.com/office/powerpoint/2010/main" val="44801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2611</Words>
  <Application>Microsoft Office PowerPoint</Application>
  <PresentationFormat>On-screen Show (4:3)</PresentationFormat>
  <Paragraphs>213</Paragraphs>
  <Slides>57</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Roboto</vt:lpstr>
      <vt:lpstr>Office Theme</vt:lpstr>
      <vt:lpstr>Big Data, Education, and Society</vt:lpstr>
      <vt:lpstr>Assignment 3</vt:lpstr>
      <vt:lpstr>Discrimination and the  Perpetuation of Bias</vt:lpstr>
      <vt:lpstr>Algorithmic Bias (Garcia, 2016)</vt:lpstr>
      <vt:lpstr>What is algorithmic bias?</vt:lpstr>
      <vt:lpstr>Definition in Garcia (2016)</vt:lpstr>
      <vt:lpstr>Definition in Friedman &amp; Nussbaum (1996)</vt:lpstr>
      <vt:lpstr>Definition in Baker &amp; Hawn (2021)</vt:lpstr>
      <vt:lpstr>Does anyone want to propose a different definition?</vt:lpstr>
      <vt:lpstr>Key difference between definitions</vt:lpstr>
      <vt:lpstr>Is it a problem?</vt:lpstr>
      <vt:lpstr>Is it a problem?</vt:lpstr>
      <vt:lpstr>Is it a problem?</vt:lpstr>
      <vt:lpstr>Another differentiation</vt:lpstr>
      <vt:lpstr>Is it a problem?</vt:lpstr>
      <vt:lpstr>Algorithmic Bias has a long history</vt:lpstr>
      <vt:lpstr>Example (Garcia, 2016)</vt:lpstr>
      <vt:lpstr>Example (Garcia, 2016)</vt:lpstr>
      <vt:lpstr>Example (Corbett-Davies et al., 2017)</vt:lpstr>
      <vt:lpstr>Comments? Questions?</vt:lpstr>
      <vt:lpstr>Corbett-Davies et al. (2017) argument</vt:lpstr>
      <vt:lpstr>What are your thoughts on this argument?</vt:lpstr>
      <vt:lpstr>Where does algorithmic bias come from?</vt:lpstr>
      <vt:lpstr>PowerPoint Presentation</vt:lpstr>
      <vt:lpstr>PowerPoint Presentation</vt:lpstr>
      <vt:lpstr>Bias from Measurement/Data Collection</vt:lpstr>
      <vt:lpstr>Bias from Measurement/Data Collection </vt:lpstr>
      <vt:lpstr>Taking a first step: What do we know? (Baker &amp; Hawn, 2021)</vt:lpstr>
      <vt:lpstr>What do we know about bias impacting learners in common demographic categories?</vt:lpstr>
      <vt:lpstr>Race/Ethnicity</vt:lpstr>
      <vt:lpstr>Nationality</vt:lpstr>
      <vt:lpstr>Gender</vt:lpstr>
      <vt:lpstr>Gender</vt:lpstr>
      <vt:lpstr>What do we know about bias impacting other groups?</vt:lpstr>
      <vt:lpstr>Native language and dialect </vt:lpstr>
      <vt:lpstr>Disabilities </vt:lpstr>
      <vt:lpstr>Urbanicity </vt:lpstr>
      <vt:lpstr>Parental Educational Background </vt:lpstr>
      <vt:lpstr>Socioeconomic Status (SES) </vt:lpstr>
      <vt:lpstr>International Students </vt:lpstr>
      <vt:lpstr>Military-Connected Status </vt:lpstr>
      <vt:lpstr>Strong evidence that bias impacts a wide range of groups</vt:lpstr>
      <vt:lpstr>Other takeaways from Baker &amp; Hawn (2021)</vt:lpstr>
      <vt:lpstr>What could be solutions to preventing algorithmic bias? </vt:lpstr>
      <vt:lpstr>What could be solutions to preventing algorithmic bias? </vt:lpstr>
      <vt:lpstr>What could be solutions to preventing algorithmic bias? </vt:lpstr>
      <vt:lpstr>What could be solutions to preventing algorithmic bias? </vt:lpstr>
      <vt:lpstr>What could be solutions to preventing algorithmic bias? </vt:lpstr>
      <vt:lpstr>What could be solutions to preventing algorithmic bias? </vt:lpstr>
      <vt:lpstr>What could be solutions to preventing algorithmic bias? </vt:lpstr>
      <vt:lpstr>Which of these solutions are practically feasible in learning analytics?</vt:lpstr>
      <vt:lpstr>Open University UK situation</vt:lpstr>
      <vt:lpstr>Open University UK situation</vt:lpstr>
      <vt:lpstr>Comments? Questions?</vt:lpstr>
      <vt:lpstr>Assemble into your  *assignment* groups</vt:lpstr>
      <vt:lpstr>Assemble into your  *assignment* groups</vt:lpstr>
      <vt:lpstr>Yes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Baker, Ryan S</cp:lastModifiedBy>
  <cp:revision>275</cp:revision>
  <dcterms:created xsi:type="dcterms:W3CDTF">2013-08-27T11:33:40Z</dcterms:created>
  <dcterms:modified xsi:type="dcterms:W3CDTF">2021-11-01T15:46:33Z</dcterms:modified>
</cp:coreProperties>
</file>