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950" r:id="rId3"/>
    <p:sldId id="430" r:id="rId4"/>
    <p:sldId id="436" r:id="rId5"/>
    <p:sldId id="953" r:id="rId6"/>
    <p:sldId id="392" r:id="rId7"/>
    <p:sldId id="393" r:id="rId8"/>
    <p:sldId id="431" r:id="rId9"/>
    <p:sldId id="438" r:id="rId10"/>
    <p:sldId id="439" r:id="rId11"/>
    <p:sldId id="954" r:id="rId12"/>
    <p:sldId id="432" r:id="rId13"/>
    <p:sldId id="955" r:id="rId14"/>
    <p:sldId id="440" r:id="rId15"/>
    <p:sldId id="442" r:id="rId16"/>
    <p:sldId id="433" r:id="rId17"/>
    <p:sldId id="434" r:id="rId18"/>
    <p:sldId id="947" r:id="rId19"/>
    <p:sldId id="435" r:id="rId20"/>
    <p:sldId id="441" r:id="rId21"/>
    <p:sldId id="443" r:id="rId22"/>
    <p:sldId id="446" r:id="rId23"/>
    <p:sldId id="956" r:id="rId24"/>
    <p:sldId id="444" r:id="rId25"/>
    <p:sldId id="948" r:id="rId26"/>
    <p:sldId id="445" r:id="rId27"/>
    <p:sldId id="447" r:id="rId28"/>
    <p:sldId id="545" r:id="rId29"/>
    <p:sldId id="939" r:id="rId30"/>
    <p:sldId id="543" r:id="rId31"/>
    <p:sldId id="940" r:id="rId32"/>
    <p:sldId id="607" r:id="rId33"/>
    <p:sldId id="614" r:id="rId34"/>
    <p:sldId id="615" r:id="rId35"/>
    <p:sldId id="941" r:id="rId36"/>
    <p:sldId id="617" r:id="rId37"/>
    <p:sldId id="942" r:id="rId38"/>
    <p:sldId id="937" r:id="rId39"/>
    <p:sldId id="943" r:id="rId40"/>
    <p:sldId id="572" r:id="rId41"/>
    <p:sldId id="944" r:id="rId42"/>
    <p:sldId id="949" r:id="rId43"/>
    <p:sldId id="945" r:id="rId44"/>
    <p:sldId id="946" r:id="rId45"/>
    <p:sldId id="429" r:id="rId46"/>
    <p:sldId id="95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024525-E621-4736-8C8A-F2914CC71A67}">
          <p14:sldIdLst>
            <p14:sldId id="256"/>
            <p14:sldId id="950"/>
            <p14:sldId id="430"/>
            <p14:sldId id="436"/>
            <p14:sldId id="953"/>
            <p14:sldId id="392"/>
            <p14:sldId id="393"/>
            <p14:sldId id="431"/>
            <p14:sldId id="438"/>
            <p14:sldId id="439"/>
            <p14:sldId id="954"/>
            <p14:sldId id="432"/>
            <p14:sldId id="955"/>
            <p14:sldId id="440"/>
            <p14:sldId id="442"/>
            <p14:sldId id="433"/>
            <p14:sldId id="434"/>
            <p14:sldId id="947"/>
            <p14:sldId id="435"/>
            <p14:sldId id="441"/>
            <p14:sldId id="443"/>
            <p14:sldId id="446"/>
            <p14:sldId id="956"/>
            <p14:sldId id="444"/>
            <p14:sldId id="948"/>
            <p14:sldId id="445"/>
            <p14:sldId id="447"/>
            <p14:sldId id="545"/>
            <p14:sldId id="939"/>
            <p14:sldId id="543"/>
            <p14:sldId id="940"/>
            <p14:sldId id="607"/>
            <p14:sldId id="614"/>
            <p14:sldId id="615"/>
            <p14:sldId id="941"/>
            <p14:sldId id="617"/>
            <p14:sldId id="942"/>
            <p14:sldId id="937"/>
            <p14:sldId id="943"/>
            <p14:sldId id="572"/>
            <p14:sldId id="944"/>
            <p14:sldId id="949"/>
            <p14:sldId id="945"/>
            <p14:sldId id="946"/>
            <p14:sldId id="429"/>
            <p14:sldId id="9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1465263" y="508000"/>
            <a:ext cx="3927475" cy="2946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588962" y="3640137"/>
            <a:ext cx="5680200" cy="525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>
              <a:spcBef>
                <a:spcPts val="0"/>
              </a:spcBef>
            </a:pPr>
            <a:r>
              <a:rPr lang="en-US" dirty="0"/>
              <a:t>Mastery-learning paradigm (cycles of feedback until mastery)</a:t>
            </a:r>
          </a:p>
          <a:p>
            <a:pPr marL="457200" indent="-228600">
              <a:spcBef>
                <a:spcPts val="0"/>
              </a:spcBef>
            </a:pPr>
            <a:r>
              <a:rPr lang="en-US" dirty="0"/>
              <a:t>Blended learning model-technology integrated into instruction</a:t>
            </a:r>
          </a:p>
          <a:p>
            <a:pPr marL="457200" indent="-228600">
              <a:spcBef>
                <a:spcPts val="0"/>
              </a:spcBef>
            </a:pPr>
            <a:r>
              <a:rPr lang="en-US" dirty="0"/>
              <a:t>Focus on development of procedural fluency</a:t>
            </a:r>
          </a:p>
          <a:p>
            <a:pPr marL="457200" indent="-228600">
              <a:spcBef>
                <a:spcPts val="0"/>
              </a:spcBef>
            </a:pPr>
            <a:r>
              <a:rPr lang="en-US" dirty="0"/>
              <a:t>Focus on middle school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4628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then evaluate</a:t>
            </a:r>
            <a:r>
              <a:rPr lang="en-US" baseline="0" dirty="0"/>
              <a:t> the relationship of these measures to student outcomes, such as state exam scores.</a:t>
            </a:r>
          </a:p>
          <a:p>
            <a:r>
              <a:rPr lang="en-US" baseline="0" dirty="0"/>
              <a:t>Applying </a:t>
            </a:r>
            <a:r>
              <a:rPr lang="en-US" baseline="0" dirty="0" err="1"/>
              <a:t>applyint</a:t>
            </a:r>
            <a:r>
              <a:rPr lang="en-US" baseline="0" dirty="0"/>
              <a:t> the </a:t>
            </a:r>
            <a:r>
              <a:rPr lang="en-US" baseline="0" dirty="0" err="1"/>
              <a:t>assistments</a:t>
            </a:r>
            <a:r>
              <a:rPr lang="en-US" baseline="0" dirty="0"/>
              <a:t> detectors to a whole year of data for </a:t>
            </a:r>
            <a:r>
              <a:rPr lang="en-US" baseline="0" dirty="0" err="1"/>
              <a:t>aroun</a:t>
            </a:r>
            <a:r>
              <a:rPr lang="en-US" baseline="0" dirty="0"/>
              <a:t> 1400 students,</a:t>
            </a:r>
          </a:p>
          <a:p>
            <a:r>
              <a:rPr lang="en-US" baseline="0" dirty="0"/>
              <a:t>We found out end-of year exam scores to be negatively correlated to boredom and gaming the system, and positively correlated to engaged concentration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C74B-5137-45D8-8E50-354C5069E96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1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view/edm-longitudinal-workshop/home" TargetMode="External"/><Relationship Id="rId2" Type="http://schemas.openxmlformats.org/officeDocument/2006/relationships/hyperlink" Target="https://sites.google.com/view/assistmentsdatamin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slcdatashop.web.cmu.edu/help" TargetMode="External"/><Relationship Id="rId2" Type="http://schemas.openxmlformats.org/officeDocument/2006/relationships/hyperlink" Target="https://pslcdatashop.web.cmu.ed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slcdatashop.web.cmu.edu/KDDCup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lastinger.center.ufl.edu/data-mining-and-learning-analytics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al-technology-collective.github.io/morf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tR9sGXpCwslWqH_FMzeknmuJWbSj4R6bkocek73GUJA/edit#gid=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dx.readthedocs.io/projects/devdata/en/latest/rdx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assistmentsdat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December 10, 2021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225F0-A163-479F-8E70-BA149237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ASSISTments</a:t>
            </a:r>
            <a:r>
              <a:rPr lang="en-US" dirty="0"/>
              <a:t> Data Competitions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752C3-0177-4453-AA72-881555E5A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https://sites.google.com/view/assistmentsdatamining</a:t>
            </a:r>
            <a:endParaRPr lang="en-US" dirty="0"/>
          </a:p>
          <a:p>
            <a:r>
              <a:rPr lang="en-US" dirty="0">
                <a:hlinkClick r:id="rId3"/>
              </a:rPr>
              <a:t>https://sites.google.com/view/edm-longitudinal-workshop/home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06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F5563-3EDD-4AB4-864F-6A7A6E1E5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previous large 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0A2BB-CD91-455D-86EB-AFCC64254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33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4F9CD-5A9C-44AC-9721-18F3F9564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LearnLab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18FCC-FC51-4B22-8782-6F689D64A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https://learnlab.org/</a:t>
            </a:r>
          </a:p>
          <a:p>
            <a:endParaRPr lang="en-US" dirty="0"/>
          </a:p>
          <a:p>
            <a:r>
              <a:rPr lang="en-US" dirty="0"/>
              <a:t>https://learnlab.org/wiki/index.php?title=Main_Page</a:t>
            </a:r>
          </a:p>
        </p:txBody>
      </p:sp>
    </p:spTree>
    <p:extLst>
      <p:ext uri="{BB962C8B-B14F-4D97-AF65-F5344CB8AC3E}">
        <p14:creationId xmlns:p14="http://schemas.microsoft.com/office/powerpoint/2010/main" val="1919440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7C572-1E14-41B7-8146-6BA141223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offers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A78B8-198F-4A4E-86EC-7A060EF6A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50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4CAA-9E21-4030-B0AF-E10A252A4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PSLC </a:t>
            </a:r>
            <a:r>
              <a:rPr lang="en-US" dirty="0" err="1"/>
              <a:t>DataShop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669EB-60FC-4F23-9F2B-7451A00C5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https://pslcdatashop.web.cmu.edu/</a:t>
            </a:r>
            <a:endParaRPr lang="en-US" dirty="0"/>
          </a:p>
          <a:p>
            <a:r>
              <a:rPr lang="en-US" dirty="0">
                <a:hlinkClick r:id="rId3"/>
              </a:rPr>
              <a:t>https://pslcdatashop.web.cmu.edu/help</a:t>
            </a:r>
            <a:endParaRPr lang="en-US" dirty="0"/>
          </a:p>
          <a:p>
            <a:endParaRPr lang="en-US" dirty="0"/>
          </a:p>
          <a:p>
            <a:r>
              <a:rPr lang="en-US" dirty="0"/>
              <a:t>Hundreds of published papers using </a:t>
            </a:r>
            <a:r>
              <a:rPr lang="en-US" dirty="0" err="1"/>
              <a:t>DataShop</a:t>
            </a:r>
            <a:r>
              <a:rPr lang="en-US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3307139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5578D-6650-4CF3-8F2D-9EDB062A7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PSLC DS KDD Cup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760F4-B1AF-4B29-B8D5-073164BA1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https://pslcdatashop.web.cmu.edu/KDDCup/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69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4E0E6-A272-4617-A09B-E5D5B9A3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platforms support smaller amounts of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9529C-40C9-4B78-9D84-203DD1E13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In-house projects</a:t>
            </a:r>
          </a:p>
          <a:p>
            <a:endParaRPr lang="en-US" dirty="0"/>
          </a:p>
          <a:p>
            <a:r>
              <a:rPr lang="en-US" dirty="0"/>
              <a:t>Small numbers of partner academics</a:t>
            </a:r>
          </a:p>
          <a:p>
            <a:endParaRPr lang="en-US" dirty="0"/>
          </a:p>
          <a:p>
            <a:r>
              <a:rPr lang="en-US" dirty="0"/>
              <a:t>Single competitions</a:t>
            </a:r>
          </a:p>
        </p:txBody>
      </p:sp>
    </p:spTree>
    <p:extLst>
      <p:ext uri="{BB962C8B-B14F-4D97-AF65-F5344CB8AC3E}">
        <p14:creationId xmlns:p14="http://schemas.microsoft.com/office/powerpoint/2010/main" val="1131605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EC379-F48F-453D-86F1-ABA4C4B3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495A4-C944-4F70-9ABA-5393BC5BE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Duolingo</a:t>
            </a:r>
          </a:p>
          <a:p>
            <a:r>
              <a:rPr lang="en-US" dirty="0"/>
              <a:t>Algebra Nation</a:t>
            </a:r>
          </a:p>
          <a:p>
            <a:r>
              <a:rPr lang="en-US" dirty="0" err="1"/>
              <a:t>Mindspark</a:t>
            </a:r>
            <a:endParaRPr lang="en-US" dirty="0"/>
          </a:p>
          <a:p>
            <a:r>
              <a:rPr lang="en-US" dirty="0" err="1"/>
              <a:t>Eedi</a:t>
            </a:r>
            <a:endParaRPr lang="en-US" dirty="0"/>
          </a:p>
          <a:p>
            <a:r>
              <a:rPr lang="en-US" dirty="0" err="1"/>
              <a:t>Riid</a:t>
            </a:r>
            <a:endParaRPr lang="en-US" dirty="0"/>
          </a:p>
          <a:p>
            <a:r>
              <a:rPr lang="en-US" dirty="0" err="1"/>
              <a:t>BlueJ</a:t>
            </a:r>
            <a:r>
              <a:rPr lang="en-US" dirty="0"/>
              <a:t> “Blackbox”</a:t>
            </a:r>
          </a:p>
          <a:p>
            <a:r>
              <a:rPr lang="en-US" dirty="0" err="1"/>
              <a:t>Realizeit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67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5909-CD93-40A4-85BA-1AAC3CCE9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RFP-based model: Algebra 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B23D4-3426-4642-B6A9-9F53F20C4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https://lastinger.center.ufl.edu/data-mining-and-learning-analytics/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772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A716-AE68-42BB-846E-593E5122E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A376A-2F76-4F68-8263-849D448FF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https://educational-technology-collective.github.io/morf/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6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questions about assignment 4?</a:t>
            </a:r>
          </a:p>
          <a:p>
            <a:endParaRPr lang="en-US" dirty="0"/>
          </a:p>
          <a:p>
            <a:r>
              <a:rPr lang="en-US" dirty="0"/>
              <a:t>Reminder: sign up for a presentation slot at</a:t>
            </a:r>
          </a:p>
          <a:p>
            <a:r>
              <a:rPr lang="en-US" dirty="0">
                <a:hlinkClick r:id="rId2"/>
              </a:rPr>
              <a:t>https://docs.google.com/spreadsheets/d/1tR9sGXpCwslWqH_FMzeknmuJWbSj4R6bkocek73GUJA/edit#gid=0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35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B3593-4B13-4AC4-BB26-F66CC617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edX RDX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DFBAB-8E85-4A71-9CEA-1CBA02348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https://edx.readthedocs.io/projects/devdata/en/latest/rdx/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668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A/B trial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(for researchers, platforms, students)?</a:t>
            </a:r>
          </a:p>
          <a:p>
            <a:endParaRPr lang="en-US" dirty="0"/>
          </a:p>
          <a:p>
            <a:r>
              <a:rPr lang="en-US" dirty="0"/>
              <a:t>What are the drawbacks (for researchers, platforms, students)?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70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Fully online A/B versus </a:t>
            </a:r>
            <a:br>
              <a:rPr lang="en-US" dirty="0"/>
            </a:br>
            <a:r>
              <a:rPr lang="en-US" dirty="0"/>
              <a:t>field research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i.e. E-TRIALS versus Classic </a:t>
            </a:r>
            <a:r>
              <a:rPr lang="en-US" dirty="0" err="1"/>
              <a:t>LearnLab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 are the benefits and drawbacks?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25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87403-4D93-4E38-A3DF-8D55CAB30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ManyClasses</a:t>
            </a:r>
            <a:r>
              <a:rPr lang="en-US" dirty="0"/>
              <a:t> Model (Fyfe et al., 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86579-0213-4B53-B2C0-0DE68E757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Instructors in disparate contexts set up a study with the same design but locally-specific materials</a:t>
            </a:r>
          </a:p>
          <a:p>
            <a:endParaRPr lang="en-US" dirty="0"/>
          </a:p>
          <a:p>
            <a:r>
              <a:rPr lang="en-US" dirty="0"/>
              <a:t>Run the study and analyze across contexts</a:t>
            </a:r>
          </a:p>
          <a:p>
            <a:endParaRPr lang="en-US" dirty="0"/>
          </a:p>
          <a:p>
            <a:r>
              <a:rPr lang="en-US" dirty="0"/>
              <a:t>What are the benefits and drawbacks?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38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(for researchers, platforms, students)?</a:t>
            </a:r>
          </a:p>
          <a:p>
            <a:endParaRPr lang="en-US" dirty="0"/>
          </a:p>
          <a:p>
            <a:r>
              <a:rPr lang="en-US" dirty="0"/>
              <a:t>What are the drawbacks (for researchers, platforms, students)?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60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Sharing: Open Model versus </a:t>
            </a:r>
            <a:br>
              <a:rPr lang="en-US" dirty="0"/>
            </a:br>
            <a:r>
              <a:rPr lang="en-US" dirty="0"/>
              <a:t>RFP-Based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and drawbacks?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62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Competitions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(for researchers, platforms, students)?</a:t>
            </a:r>
          </a:p>
          <a:p>
            <a:endParaRPr lang="en-US" dirty="0"/>
          </a:p>
          <a:p>
            <a:r>
              <a:rPr lang="en-US" dirty="0"/>
              <a:t>What are the drawbacks (for researchers, platforms, students)?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88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D7460-5D80-4C98-AA71-04613C58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E8502-970F-4835-9BA3-26C5A0C76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241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26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Engagement and Standardized Exam Score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Pardos</a:t>
            </a:r>
            <a:r>
              <a:rPr lang="en-US" dirty="0"/>
              <a:t> et al., 2013,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Detectors applied to whole year of data for 1,393 students who used </a:t>
            </a:r>
            <a:r>
              <a:rPr lang="en-US" dirty="0" err="1"/>
              <a:t>ASSISTments</a:t>
            </a:r>
            <a:endParaRPr lang="en-US" dirty="0"/>
          </a:p>
          <a:p>
            <a:endParaRPr lang="en-US" dirty="0"/>
          </a:p>
          <a:p>
            <a:r>
              <a:rPr lang="en-US" dirty="0"/>
              <a:t>Gaming the system (r = -0.36)</a:t>
            </a:r>
          </a:p>
          <a:p>
            <a:r>
              <a:rPr lang="en-US" dirty="0"/>
              <a:t>Engaged concentration (r = +0.36)</a:t>
            </a:r>
          </a:p>
          <a:p>
            <a:r>
              <a:rPr lang="en-US" dirty="0"/>
              <a:t>Boredom (r = -0.2)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969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6CCC-9C17-43F1-B0A3-7BDF005FF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Standardized Exam Score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62A16-4672-4F1C-B86F-4D4377F9D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to obtain</a:t>
            </a:r>
          </a:p>
          <a:p>
            <a:pPr lvl="1"/>
            <a:r>
              <a:rPr lang="en-US" dirty="0"/>
              <a:t>Involves agreements with school districts, etc.</a:t>
            </a:r>
          </a:p>
          <a:p>
            <a:pPr lvl="1"/>
            <a:endParaRPr lang="en-US" dirty="0"/>
          </a:p>
          <a:p>
            <a:r>
              <a:rPr lang="en-US" dirty="0"/>
              <a:t>All or nothing</a:t>
            </a:r>
          </a:p>
          <a:p>
            <a:pPr lvl="1"/>
            <a:r>
              <a:rPr lang="en-US" dirty="0"/>
              <a:t>If you get any of it, you get it all</a:t>
            </a:r>
          </a:p>
        </p:txBody>
      </p:sp>
    </p:spTree>
    <p:extLst>
      <p:ext uri="{BB962C8B-B14F-4D97-AF65-F5344CB8AC3E}">
        <p14:creationId xmlns:p14="http://schemas.microsoft.com/office/powerpoint/2010/main" val="113456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2EA68-1D63-4CE3-8B50-5568664B8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6837F-4CC1-4C8F-A71A-F160889C4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Data</a:t>
            </a:r>
          </a:p>
          <a:p>
            <a:r>
              <a:rPr lang="en-US" dirty="0"/>
              <a:t>Big Science</a:t>
            </a:r>
          </a:p>
          <a:p>
            <a:r>
              <a:rPr lang="en-US" dirty="0"/>
              <a:t>Longitudinal Follow-up </a:t>
            </a:r>
          </a:p>
        </p:txBody>
      </p:sp>
    </p:spTree>
    <p:extLst>
      <p:ext uri="{BB962C8B-B14F-4D97-AF65-F5344CB8AC3E}">
        <p14:creationId xmlns:p14="http://schemas.microsoft.com/office/powerpoint/2010/main" val="37824634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College Attendance</a:t>
            </a:r>
            <a:br>
              <a:rPr lang="en-US" dirty="0"/>
            </a:br>
            <a:r>
              <a:rPr lang="en-US" sz="3100" dirty="0"/>
              <a:t>(San Pedro, Baker, Bowers, &amp; Heffernan, 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Obtained college attendance data from National Student Clearinghouse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945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College Attendance</a:t>
            </a:r>
            <a:br>
              <a:rPr lang="en-US" dirty="0"/>
            </a:br>
            <a:r>
              <a:rPr lang="en-US" sz="3100" dirty="0"/>
              <a:t>(San Pedro, Baker, Bowers, &amp; Heffernan, 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Apply detectors to data from 2004-2007</a:t>
            </a:r>
          </a:p>
          <a:p>
            <a:endParaRPr lang="en-US" dirty="0"/>
          </a:p>
          <a:p>
            <a:r>
              <a:rPr lang="en-US" dirty="0"/>
              <a:t>The detectors can predict</a:t>
            </a:r>
          </a:p>
          <a:p>
            <a:endParaRPr lang="en-US" dirty="0"/>
          </a:p>
          <a:p>
            <a:r>
              <a:rPr lang="en-US" dirty="0"/>
              <a:t>Whether a student will go to college or not, ~6 years later</a:t>
            </a:r>
          </a:p>
          <a:p>
            <a:pPr lvl="1"/>
            <a:r>
              <a:rPr lang="en-US" dirty="0"/>
              <a:t>69% of the time for new students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16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College Attendance</a:t>
            </a:r>
            <a:br>
              <a:rPr lang="en-US" dirty="0"/>
            </a:br>
            <a:r>
              <a:rPr lang="en-US" sz="4000" dirty="0"/>
              <a:t>(San Pedro et al., 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Student knowledge, engaged concentration, carelessness associated with going to college</a:t>
            </a:r>
          </a:p>
          <a:p>
            <a:r>
              <a:rPr lang="en-US" dirty="0"/>
              <a:t>Gaming the system, boredom, confusion associated with not going to college</a:t>
            </a:r>
          </a:p>
          <a:p>
            <a:endParaRPr lang="en-US" dirty="0"/>
          </a:p>
          <a:p>
            <a:r>
              <a:rPr lang="en-US" dirty="0"/>
              <a:t>Overall model A’ = 0.69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946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Carelessness positively associated with college until you control for student knowledge</a:t>
            </a:r>
          </a:p>
          <a:p>
            <a:r>
              <a:rPr lang="en-US" dirty="0"/>
              <a:t>Then associated with not going to college</a:t>
            </a:r>
          </a:p>
          <a:p>
            <a:endParaRPr lang="en-US" dirty="0"/>
          </a:p>
          <a:p>
            <a:r>
              <a:rPr lang="en-US" dirty="0"/>
              <a:t>Carelessness is the disengaged behavior of generally successful students (cf. Clements, 1982)</a:t>
            </a:r>
          </a:p>
        </p:txBody>
      </p:sp>
    </p:spTree>
    <p:extLst>
      <p:ext uri="{BB962C8B-B14F-4D97-AF65-F5344CB8AC3E}">
        <p14:creationId xmlns:p14="http://schemas.microsoft.com/office/powerpoint/2010/main" val="15511828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Selective College Attendance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National Student Clearinghouse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26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Selective College Attendance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Student knowledge, engaged concentration, carelessness associated with going to selective college</a:t>
            </a:r>
          </a:p>
          <a:p>
            <a:r>
              <a:rPr lang="en-US" dirty="0"/>
              <a:t>Gaming the system, boredom associated with not going to selective college</a:t>
            </a:r>
          </a:p>
          <a:p>
            <a:endParaRPr lang="en-US" dirty="0"/>
          </a:p>
          <a:p>
            <a:r>
              <a:rPr lang="en-US" dirty="0"/>
              <a:t>Overall model A’ = 0.76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181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STEM Major in college</a:t>
            </a:r>
            <a:br>
              <a:rPr lang="en-US" dirty="0"/>
            </a:br>
            <a:r>
              <a:rPr lang="en-US" sz="4000" dirty="0"/>
              <a:t>(San Pedro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Follow-up survey</a:t>
            </a:r>
          </a:p>
          <a:p>
            <a:r>
              <a:rPr lang="en-US" dirty="0"/>
              <a:t>Attempted to contact students in several ways</a:t>
            </a:r>
          </a:p>
          <a:p>
            <a:r>
              <a:rPr lang="en-US" dirty="0"/>
              <a:t>Very time-intensive and difficult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449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STEM Major in college</a:t>
            </a:r>
            <a:br>
              <a:rPr lang="en-US" dirty="0"/>
            </a:br>
            <a:r>
              <a:rPr lang="en-US" sz="4000" dirty="0"/>
              <a:t>(San Pedro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Student knowledge, carelessness associated with STEM major</a:t>
            </a:r>
          </a:p>
          <a:p>
            <a:r>
              <a:rPr lang="en-US" dirty="0"/>
              <a:t>Gaming the system associated with non-STEM major (D= 0.573)</a:t>
            </a:r>
          </a:p>
          <a:p>
            <a:endParaRPr lang="en-US" dirty="0"/>
          </a:p>
          <a:p>
            <a:r>
              <a:rPr lang="en-US" dirty="0"/>
              <a:t>Overall model A’ = 0.68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002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STEM job post-college</a:t>
            </a:r>
            <a:br>
              <a:rPr lang="en-US" dirty="0"/>
            </a:br>
            <a:r>
              <a:rPr lang="en-US" sz="4000" dirty="0"/>
              <a:t>(Almeda &amp; Baker, 2020)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Found student profiles on LinkedIn using Premium Account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602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STEM job post-college</a:t>
            </a:r>
            <a:br>
              <a:rPr lang="en-US" dirty="0"/>
            </a:br>
            <a:r>
              <a:rPr lang="en-US" sz="4000" dirty="0"/>
              <a:t>(Almeda &amp; Baker, 2020)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Student knowledge, carelessness associated with STEM job</a:t>
            </a:r>
          </a:p>
          <a:p>
            <a:r>
              <a:rPr lang="en-US" dirty="0"/>
              <a:t>Gaming the system associated with non-STEM job (D= 0. 330)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2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5DAD8-60B1-4BC8-9419-F4DEFC0D8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big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E8BBC-CBC1-486C-A559-BD06CB8B7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learning platforms available for A/B tests proposed by outside researchers</a:t>
            </a:r>
          </a:p>
          <a:p>
            <a:r>
              <a:rPr lang="en-US" dirty="0"/>
              <a:t>Making data sets available for outside use</a:t>
            </a:r>
          </a:p>
          <a:p>
            <a:endParaRPr lang="en-US" dirty="0"/>
          </a:p>
          <a:p>
            <a:r>
              <a:rPr lang="en-US" dirty="0"/>
              <a:t>Often the same platforms do both</a:t>
            </a:r>
          </a:p>
          <a:p>
            <a:r>
              <a:rPr lang="en-US" dirty="0"/>
              <a:t>Very few platforms do either</a:t>
            </a:r>
          </a:p>
        </p:txBody>
      </p:sp>
    </p:spTree>
    <p:extLst>
      <p:ext uri="{BB962C8B-B14F-4D97-AF65-F5344CB8AC3E}">
        <p14:creationId xmlns:p14="http://schemas.microsoft.com/office/powerpoint/2010/main" val="27921171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Student engagement within a MOOC on data science can predict whether the student will eventually submit a scientific paper in the field (Wang et al., 2017)</a:t>
            </a:r>
          </a:p>
          <a:p>
            <a:endParaRPr lang="en-US" dirty="0"/>
          </a:p>
          <a:p>
            <a:r>
              <a:rPr lang="en-US" dirty="0"/>
              <a:t>Forum lurkers are more likely to submit a scientific paper than forum posters!</a:t>
            </a:r>
          </a:p>
          <a:p>
            <a:pPr lvl="1"/>
            <a:r>
              <a:rPr lang="en-US" dirty="0"/>
              <a:t>Even though forum posters are more likely to complete the course</a:t>
            </a:r>
          </a:p>
        </p:txBody>
      </p:sp>
    </p:spTree>
    <p:extLst>
      <p:ext uri="{BB962C8B-B14F-4D97-AF65-F5344CB8AC3E}">
        <p14:creationId xmlns:p14="http://schemas.microsoft.com/office/powerpoint/2010/main" val="7233249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scientific paper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Obtained this information through personal connections to conference organizers</a:t>
            </a:r>
          </a:p>
        </p:txBody>
      </p:sp>
    </p:spTree>
    <p:extLst>
      <p:ext uri="{BB962C8B-B14F-4D97-AF65-F5344CB8AC3E}">
        <p14:creationId xmlns:p14="http://schemas.microsoft.com/office/powerpoint/2010/main" val="20492117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83FC9-F4F7-411D-86EA-9FA37293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Longitudinal Analyses in </a:t>
            </a:r>
            <a:br>
              <a:rPr lang="en-US" dirty="0"/>
            </a:br>
            <a:r>
              <a:rPr lang="en-US" dirty="0"/>
              <a:t>Learning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7E1E2-DB51-4717-8120-56D51D3FC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Rare</a:t>
            </a:r>
          </a:p>
          <a:p>
            <a:endParaRPr lang="en-US" dirty="0"/>
          </a:p>
          <a:p>
            <a:r>
              <a:rPr lang="en-US" dirty="0"/>
              <a:t>Several papers go as far as end-of-year tests (some but not all standardized)</a:t>
            </a:r>
          </a:p>
          <a:p>
            <a:endParaRPr lang="en-US" dirty="0"/>
          </a:p>
          <a:p>
            <a:r>
              <a:rPr lang="en-US" dirty="0"/>
              <a:t>Very few go further than that</a:t>
            </a:r>
          </a:p>
        </p:txBody>
      </p:sp>
    </p:spTree>
    <p:extLst>
      <p:ext uri="{BB962C8B-B14F-4D97-AF65-F5344CB8AC3E}">
        <p14:creationId xmlns:p14="http://schemas.microsoft.com/office/powerpoint/2010/main" val="16663993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D13D-5B35-4868-8CD4-36B45680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99171-0BC7-49B0-8C46-7E30D9424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important?</a:t>
            </a:r>
          </a:p>
          <a:p>
            <a:endParaRPr lang="en-US" dirty="0"/>
          </a:p>
          <a:p>
            <a:r>
              <a:rPr lang="en-US" dirty="0"/>
              <a:t>Is it worth it?</a:t>
            </a:r>
          </a:p>
        </p:txBody>
      </p:sp>
    </p:spTree>
    <p:extLst>
      <p:ext uri="{BB962C8B-B14F-4D97-AF65-F5344CB8AC3E}">
        <p14:creationId xmlns:p14="http://schemas.microsoft.com/office/powerpoint/2010/main" val="23277969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D13D-5B35-4868-8CD4-36B45680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99171-0BC7-49B0-8C46-7E30D9424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additional variables should we be collecting?</a:t>
            </a:r>
          </a:p>
          <a:p>
            <a:endParaRPr lang="en-US" dirty="0"/>
          </a:p>
          <a:p>
            <a:r>
              <a:rPr lang="en-US" dirty="0"/>
              <a:t>How could we put measures in place to make them easier to collect?</a:t>
            </a:r>
          </a:p>
        </p:txBody>
      </p:sp>
    </p:spTree>
    <p:extLst>
      <p:ext uri="{BB962C8B-B14F-4D97-AF65-F5344CB8AC3E}">
        <p14:creationId xmlns:p14="http://schemas.microsoft.com/office/powerpoint/2010/main" val="27507266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Questions? Comments?</a:t>
            </a:r>
            <a:br>
              <a:rPr lang="en-US" dirty="0"/>
            </a:br>
            <a:r>
              <a:rPr lang="en-US" dirty="0"/>
              <a:t>Further Discussion?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36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31457-42B8-4A2C-9CBC-CF5B31286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168A2-739C-439B-9396-7A7582802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great semester of learning together</a:t>
            </a:r>
          </a:p>
        </p:txBody>
      </p:sp>
    </p:spTree>
    <p:extLst>
      <p:ext uri="{BB962C8B-B14F-4D97-AF65-F5344CB8AC3E}">
        <p14:creationId xmlns:p14="http://schemas.microsoft.com/office/powerpoint/2010/main" val="149423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A9F4E-C5D6-4D53-B517-9932A4326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large platform that does both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DFB41-98D4-42D4-B4BA-610781570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9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51427" tIns="51427" rIns="51427" bIns="51427" rtlCol="0" anchor="t" anchorCtr="0">
            <a:noAutofit/>
          </a:bodyPr>
          <a:lstStyle/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 marL="64292" indent="0">
              <a:buNone/>
            </a:pPr>
            <a:endParaRPr dirty="0"/>
          </a:p>
          <a:p>
            <a:pPr>
              <a:buNone/>
            </a:pPr>
            <a:endParaRPr dirty="0"/>
          </a:p>
        </p:txBody>
      </p:sp>
      <p:pic>
        <p:nvPicPr>
          <p:cNvPr id="5" name="Shape 465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0304" y="2183774"/>
            <a:ext cx="5215944" cy="363184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527645" y="2128415"/>
            <a:ext cx="32712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 Light" charset="0"/>
                <a:ea typeface="Calibri Light" charset="0"/>
                <a:cs typeface="Calibri Light" charset="0"/>
              </a:rPr>
              <a:t>Over half a million  student users in 2020-2021 school year</a:t>
            </a:r>
          </a:p>
          <a:p>
            <a:r>
              <a:rPr lang="en-US" sz="2400" dirty="0">
                <a:latin typeface="Calibri Light" charset="0"/>
                <a:ea typeface="Calibri Light" charset="0"/>
                <a:cs typeface="Calibri Light" charset="0"/>
              </a:rPr>
              <a:t> </a:t>
            </a:r>
          </a:p>
          <a:p>
            <a:pPr marL="257168" indent="-257168">
              <a:buFont typeface="Arial" charset="0"/>
              <a:buChar char="•"/>
            </a:pPr>
            <a:r>
              <a:rPr lang="en-US" sz="2400" dirty="0">
                <a:latin typeface="Calibri Light" charset="0"/>
                <a:ea typeface="Calibri Light" charset="0"/>
                <a:cs typeface="Calibri Light" charset="0"/>
              </a:rPr>
              <a:t>Blended-learning model </a:t>
            </a:r>
          </a:p>
          <a:p>
            <a:pPr marL="257168" indent="-257168">
              <a:buFont typeface="Arial" charset="0"/>
              <a:buChar char="•"/>
            </a:pPr>
            <a:r>
              <a:rPr lang="en-US" sz="2400" dirty="0">
                <a:latin typeface="Calibri Light" charset="0"/>
                <a:ea typeface="Calibri Light" charset="0"/>
                <a:cs typeface="Calibri Light" charset="0"/>
              </a:rPr>
              <a:t>(mostly) Middle school </a:t>
            </a:r>
          </a:p>
          <a:p>
            <a:pPr marL="257168" indent="-257168">
              <a:buFont typeface="Arial" charset="0"/>
              <a:buChar char="•"/>
            </a:pPr>
            <a:r>
              <a:rPr lang="en-US" sz="2400" dirty="0">
                <a:latin typeface="Calibri Light" charset="0"/>
                <a:ea typeface="Calibri Light" charset="0"/>
                <a:cs typeface="Calibri Light" charset="0"/>
              </a:rPr>
              <a:t>Development of  procedural fluency in math  </a:t>
            </a:r>
          </a:p>
        </p:txBody>
      </p:sp>
      <p:pic>
        <p:nvPicPr>
          <p:cNvPr id="8" name="Google Shape;79;p16">
            <a:extLst>
              <a:ext uri="{FF2B5EF4-FFF2-40B4-BE49-F238E27FC236}">
                <a16:creationId xmlns:a16="http://schemas.microsoft.com/office/drawing/2014/main" id="{B9C4EE0D-ABBE-41EB-BC1B-16AF86878C27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5237" y="537407"/>
            <a:ext cx="4013525" cy="67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0542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1" y="1028701"/>
            <a:ext cx="2804949" cy="47545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8475" y="2181033"/>
            <a:ext cx="40135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8" indent="-214308">
              <a:buFont typeface="Arial" pitchFamily="34" charset="0"/>
              <a:buChar char="•"/>
            </a:pPr>
            <a:r>
              <a:rPr lang="en-US" sz="2000" dirty="0"/>
              <a:t>Gives student mathematics questions</a:t>
            </a:r>
          </a:p>
          <a:p>
            <a:pPr marL="214308" indent="-214308">
              <a:buFont typeface="Arial" pitchFamily="34" charset="0"/>
              <a:buChar char="•"/>
            </a:pPr>
            <a:r>
              <a:rPr lang="en-US" sz="2000" dirty="0"/>
              <a:t>Offers multi-step hints to struggling student</a:t>
            </a:r>
          </a:p>
          <a:p>
            <a:pPr marL="214308" indent="-214308">
              <a:buFont typeface="Arial" pitchFamily="34" charset="0"/>
              <a:buChar char="•"/>
            </a:pPr>
            <a:r>
              <a:rPr lang="en-US" sz="2000" dirty="0"/>
              <a:t>If student makes error, student is given scaffolding that breaks the original questions down into sub-steps </a:t>
            </a:r>
          </a:p>
        </p:txBody>
      </p:sp>
      <p:pic>
        <p:nvPicPr>
          <p:cNvPr id="7" name="Picture 6" descr="Screen shot 2012-02-10 at 11.26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32" y="4811296"/>
            <a:ext cx="698158" cy="1189454"/>
          </a:xfrm>
          <a:prstGeom prst="rect">
            <a:avLst/>
          </a:prstGeom>
        </p:spPr>
      </p:pic>
      <p:pic>
        <p:nvPicPr>
          <p:cNvPr id="1026" name="Picture 2" descr="https://encrypted-tbn3.gstatic.com/images?q=tbn:ANd9GcQZ_NJpCXn1YcVLJGO0z4EyKI2D1RAbwGxqHAycR_a0qIYmazK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200" y="4806352"/>
            <a:ext cx="947849" cy="119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oogle Shape;79;p16">
            <a:extLst>
              <a:ext uri="{FF2B5EF4-FFF2-40B4-BE49-F238E27FC236}">
                <a16:creationId xmlns:a16="http://schemas.microsoft.com/office/drawing/2014/main" id="{A5641D00-E575-4EA2-AF12-FFDE2182F366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8476" y="1048706"/>
            <a:ext cx="4013525" cy="67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4639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53C14-9C23-4491-ABC7-B92080F2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B9C45-3586-466F-B4CF-3AAAC9E20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https://www.etrialstestbed.org/</a:t>
            </a:r>
            <a:br>
              <a:rPr lang="en-US" dirty="0"/>
            </a:br>
            <a:endParaRPr lang="en-US" dirty="0"/>
          </a:p>
          <a:p>
            <a:r>
              <a:rPr lang="en-US" dirty="0"/>
              <a:t>https://www.etrialstestbed.org/resources/featured-studies</a:t>
            </a:r>
          </a:p>
        </p:txBody>
      </p:sp>
    </p:spTree>
    <p:extLst>
      <p:ext uri="{BB962C8B-B14F-4D97-AF65-F5344CB8AC3E}">
        <p14:creationId xmlns:p14="http://schemas.microsoft.com/office/powerpoint/2010/main" val="181819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2C478-1F4F-400B-848A-C32C0AC0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ASSISTments</a:t>
            </a:r>
            <a:r>
              <a:rPr lang="en-US" dirty="0"/>
              <a:t> Data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8A71E-8645-42DF-81D5-7EA468A50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https://sites.google.com/site/assistmentsdata/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02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1151</Words>
  <Application>Microsoft Office PowerPoint</Application>
  <PresentationFormat>On-screen Show (4:3)</PresentationFormat>
  <Paragraphs>184</Paragraphs>
  <Slides>46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Calibri Light</vt:lpstr>
      <vt:lpstr>Office Theme</vt:lpstr>
      <vt:lpstr>Big Data, Education, and Society</vt:lpstr>
      <vt:lpstr>Assignment 4</vt:lpstr>
      <vt:lpstr>Today</vt:lpstr>
      <vt:lpstr>Two big directions</vt:lpstr>
      <vt:lpstr>One large platform that does both</vt:lpstr>
      <vt:lpstr>PowerPoint Presentation</vt:lpstr>
      <vt:lpstr>PowerPoint Presentation</vt:lpstr>
      <vt:lpstr>E-TRIALS</vt:lpstr>
      <vt:lpstr>ASSISTments Data Sharing</vt:lpstr>
      <vt:lpstr>ASSISTments Data Competitions</vt:lpstr>
      <vt:lpstr>A previous large platform</vt:lpstr>
      <vt:lpstr>LearnLab</vt:lpstr>
      <vt:lpstr>Still offers</vt:lpstr>
      <vt:lpstr>PSLC DataShop</vt:lpstr>
      <vt:lpstr>PSLC DS KDD Cup</vt:lpstr>
      <vt:lpstr>Other platforms support smaller amounts of research</vt:lpstr>
      <vt:lpstr>Examples</vt:lpstr>
      <vt:lpstr>RFP-based model: Algebra Nation</vt:lpstr>
      <vt:lpstr>MORF</vt:lpstr>
      <vt:lpstr>edX RDX</vt:lpstr>
      <vt:lpstr>A/B trial support</vt:lpstr>
      <vt:lpstr>Fully online A/B versus  field research support</vt:lpstr>
      <vt:lpstr>ManyClasses Model (Fyfe et al., 2019)</vt:lpstr>
      <vt:lpstr>Data Sharing</vt:lpstr>
      <vt:lpstr>Data Sharing: Open Model versus  RFP-Based Model</vt:lpstr>
      <vt:lpstr>Data Competitions</vt:lpstr>
      <vt:lpstr>Longitudinal Data</vt:lpstr>
      <vt:lpstr>Engagement and Standardized Exam Score (Pardos et al., 2013, 2014)</vt:lpstr>
      <vt:lpstr>Standardized Exam Score data</vt:lpstr>
      <vt:lpstr>College Attendance (San Pedro, Baker, Bowers, &amp; Heffernan, 2013)</vt:lpstr>
      <vt:lpstr>College Attendance (San Pedro, Baker, Bowers, &amp; Heffernan, 2013)</vt:lpstr>
      <vt:lpstr>Predict College Attendance (San Pedro et al., 2013)</vt:lpstr>
      <vt:lpstr>Note</vt:lpstr>
      <vt:lpstr>Predict Selective College Attendance</vt:lpstr>
      <vt:lpstr>Predict Selective College Attendance</vt:lpstr>
      <vt:lpstr>Predict STEM Major in college (San Pedro et al., 2014)</vt:lpstr>
      <vt:lpstr>Predict STEM Major in college (San Pedro et al., 2014)</vt:lpstr>
      <vt:lpstr>Predict STEM job post-college (Almeda &amp; Baker, 2020)</vt:lpstr>
      <vt:lpstr>Predict STEM job post-college (Almeda &amp; Baker, 2020)</vt:lpstr>
      <vt:lpstr>Another Example</vt:lpstr>
      <vt:lpstr>Student scientific paper submission</vt:lpstr>
      <vt:lpstr>Longitudinal Analyses in  Learning Analytics</vt:lpstr>
      <vt:lpstr>Longitudinal Analysis</vt:lpstr>
      <vt:lpstr>Longitudinal Analysis</vt:lpstr>
      <vt:lpstr>Questions? Comments? Further Discussion?</vt:lpstr>
      <vt:lpstr>Thank you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142</cp:revision>
  <dcterms:created xsi:type="dcterms:W3CDTF">2013-08-27T11:33:40Z</dcterms:created>
  <dcterms:modified xsi:type="dcterms:W3CDTF">2021-12-06T10:09:42Z</dcterms:modified>
</cp:coreProperties>
</file>