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98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95" r:id="rId32"/>
    <p:sldId id="296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9" r:id="rId43"/>
    <p:sldId id="300" r:id="rId44"/>
    <p:sldId id="301" r:id="rId45"/>
    <p:sldId id="297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illiams.edu/~iris/res/bkt-esperanto/index.html" TargetMode="External"/><Relationship Id="rId2" Type="http://schemas.openxmlformats.org/officeDocument/2006/relationships/hyperlink" Target="https://tongyuzhou.com/bkt-explorable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24,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ADA5D-89DB-4D29-A917-0C1BF820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3A203-9B19-45C4-91D2-12211A993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32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they call it “explanatory”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4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to understand how the model works</a:t>
            </a:r>
          </a:p>
          <a:p>
            <a:r>
              <a:rPr lang="en-US" dirty="0"/>
              <a:t>Need to understand why the model is better than (simpler) alternatives</a:t>
            </a:r>
          </a:p>
          <a:p>
            <a:r>
              <a:rPr lang="en-US" dirty="0"/>
              <a:t>Understanding of this why should either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pPr lvl="1"/>
            <a:r>
              <a:rPr lang="en-US" dirty="0"/>
              <a:t>or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Facilitated by interpretable and meaningful predictors</a:t>
            </a:r>
          </a:p>
          <a:p>
            <a:r>
              <a:rPr lang="en-US" dirty="0"/>
              <a:t>Facilitated by designing predictors based on theory</a:t>
            </a:r>
          </a:p>
          <a:p>
            <a:endParaRPr lang="en-US" dirty="0"/>
          </a:p>
          <a:p>
            <a:r>
              <a:rPr lang="en-US" dirty="0"/>
              <a:t>Facilitated by predicting a variable that is well-defined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12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Interpretable models tend to be relatively parsimonious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17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7149-71EF-4030-A4F7-EBAB5A91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681A1-4687-4518-8BC6-13E6DF8D0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60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110C-7DA8-401E-BC59-9ED785EA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B0917-FF25-47C9-8790-8BABE4551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Can’t understand how the model works</a:t>
            </a:r>
          </a:p>
          <a:p>
            <a:r>
              <a:rPr lang="en-US" dirty="0"/>
              <a:t>Can’t explain why the model is better than (simpler) alternatives</a:t>
            </a:r>
          </a:p>
          <a:p>
            <a:r>
              <a:rPr lang="en-US" dirty="0"/>
              <a:t>Doesn’t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endParaRPr lang="en-US" dirty="0"/>
          </a:p>
          <a:p>
            <a:r>
              <a:rPr lang="en-US" dirty="0"/>
              <a:t>It just predicts better</a:t>
            </a:r>
          </a:p>
        </p:txBody>
      </p:sp>
    </p:spTree>
    <p:extLst>
      <p:ext uri="{BB962C8B-B14F-4D97-AF65-F5344CB8AC3E}">
        <p14:creationId xmlns:p14="http://schemas.microsoft.com/office/powerpoint/2010/main" val="508288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Less likely to have interpretable and meaningful predictors</a:t>
            </a:r>
          </a:p>
          <a:p>
            <a:pPr lvl="1"/>
            <a:r>
              <a:rPr lang="en-US" dirty="0"/>
              <a:t>But could also be combining these interpretable and meaningful predictors in uninterpretable ways</a:t>
            </a:r>
          </a:p>
          <a:p>
            <a:endParaRPr lang="en-US" dirty="0"/>
          </a:p>
          <a:p>
            <a:r>
              <a:rPr lang="en-US" dirty="0"/>
              <a:t>More likely to be predicting a variable that is itself hard to interpret</a:t>
            </a:r>
          </a:p>
          <a:p>
            <a:endParaRPr lang="en-US" dirty="0"/>
          </a:p>
          <a:p>
            <a:r>
              <a:rPr lang="en-US" dirty="0"/>
              <a:t>Less likely to be parsimonious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306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47149-71EF-4030-A4F7-EBAB5A917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7681A1-4687-4518-8BC6-13E6DF8D0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94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tell if a predictor is “interpretable and meaningful”?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strategies?</a:t>
            </a:r>
          </a:p>
        </p:txBody>
      </p:sp>
    </p:spTree>
    <p:extLst>
      <p:ext uri="{BB962C8B-B14F-4D97-AF65-F5344CB8AC3E}">
        <p14:creationId xmlns:p14="http://schemas.microsoft.com/office/powerpoint/2010/main" val="86131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86449-7E6F-4774-B87A-C1ABEAAB2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on the final presentation?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DC5E7-FDFB-4074-9CE1-0E433FAF7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68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tell if a predictor is “interpretable and meaningful”?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Just-so stories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83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student correctness in learning system by time previously taken to answer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56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college dropout by average course grade (in courses passed)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56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school violence from dress code violations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58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create some just-so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volunteer &amp; say your just-so story out loud</a:t>
            </a:r>
          </a:p>
          <a:p>
            <a:endParaRPr lang="en-US" dirty="0"/>
          </a:p>
          <a:p>
            <a:r>
              <a:rPr lang="en-US" dirty="0"/>
              <a:t>Predicting student frustration from standard deviation in amount of time taken to respond across last five responses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030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4679D-54BC-40B1-970E-7EC6F208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E145C-BFAB-4660-85FB-C2313455A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80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F4D99-D2F8-4F3E-A89C-C89F63854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creation of </a:t>
            </a:r>
            <a:r>
              <a:rPr lang="en-US" dirty="0" err="1"/>
              <a:t>explainables</a:t>
            </a:r>
            <a:br>
              <a:rPr lang="en-US" dirty="0"/>
            </a:br>
            <a:r>
              <a:rPr lang="en-US" dirty="0"/>
              <a:t>(Howley et al.,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52A83-4F20-4D84-AE4F-864D81302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for supporting understanding of a model and interpreting how it works</a:t>
            </a:r>
          </a:p>
        </p:txBody>
      </p:sp>
    </p:spTree>
    <p:extLst>
      <p:ext uri="{BB962C8B-B14F-4D97-AF65-F5344CB8AC3E}">
        <p14:creationId xmlns:p14="http://schemas.microsoft.com/office/powerpoint/2010/main" val="1638106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D3F1-2B90-482C-888D-E2DFCF038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go into random breakout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9ED60-DA49-47F2-8BCD-8819E1750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go through these </a:t>
            </a:r>
            <a:r>
              <a:rPr lang="en-US" dirty="0" err="1"/>
              <a:t>explainables</a:t>
            </a:r>
            <a:r>
              <a:rPr lang="en-US" dirty="0"/>
              <a:t> together</a:t>
            </a:r>
          </a:p>
          <a:p>
            <a:r>
              <a:rPr lang="en-US" dirty="0"/>
              <a:t>Don’t do the post-tests</a:t>
            </a:r>
          </a:p>
          <a:p>
            <a:r>
              <a:rPr lang="en-US" dirty="0"/>
              <a:t>Be ready for a little bit of confusion/frustration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https://tongyuzhou.com/bkt-explorable/</a:t>
            </a:r>
            <a:endParaRPr lang="en-US" dirty="0"/>
          </a:p>
          <a:p>
            <a:r>
              <a:rPr lang="en-US" dirty="0">
                <a:hlinkClick r:id="rId3"/>
              </a:rPr>
              <a:t>http://www.cs.williams.edu/~iris/res/bkt-esperanto/index.html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633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D0F40-DA83-43A0-B3C2-6D978FEC4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you think of the alchemy explainable?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AB36E-D559-496F-8E93-3A9E34158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582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D0F40-DA83-43A0-B3C2-6D978FEC4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you think of the </a:t>
            </a:r>
            <a:r>
              <a:rPr lang="en-US" dirty="0" err="1"/>
              <a:t>esperanto</a:t>
            </a:r>
            <a:r>
              <a:rPr lang="en-US" dirty="0"/>
              <a:t> explainable?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AB36E-D559-496F-8E93-3A9E34158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8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reasons for a specific prediction can be explained to a human</a:t>
            </a:r>
          </a:p>
        </p:txBody>
      </p:sp>
    </p:spTree>
    <p:extLst>
      <p:ext uri="{BB962C8B-B14F-4D97-AF65-F5344CB8AC3E}">
        <p14:creationId xmlns:p14="http://schemas.microsoft.com/office/powerpoint/2010/main" val="36417472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B9D74-A673-411B-B5D0-51C047B4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alchemy explainable didn’t work!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0B51EC-6BEE-429B-ABF5-9F2820F5C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(Howley et al., 2020) it didn’t lead to better ability to answer questions about BKT</a:t>
            </a:r>
          </a:p>
          <a:p>
            <a:endParaRPr lang="en-US" dirty="0"/>
          </a:p>
          <a:p>
            <a:r>
              <a:rPr lang="en-US" dirty="0"/>
              <a:t>Caveat: the sample was Mechanical Turk, not real teachers</a:t>
            </a:r>
          </a:p>
        </p:txBody>
      </p:sp>
    </p:spTree>
    <p:extLst>
      <p:ext uri="{BB962C8B-B14F-4D97-AF65-F5344CB8AC3E}">
        <p14:creationId xmlns:p14="http://schemas.microsoft.com/office/powerpoint/2010/main" val="2627425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92C61-2102-4E3F-8716-34E3DF6E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you feel like you understand BKT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E120D-358B-47C9-8A14-D87D77A1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554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92C61-2102-4E3F-8716-34E3DF6E2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you feel like you understand BKT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E120D-358B-47C9-8A14-D87D77A13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BKT is one of the </a:t>
            </a:r>
            <a:r>
              <a:rPr lang="en-US" i="1" dirty="0"/>
              <a:t>simplest</a:t>
            </a:r>
            <a:r>
              <a:rPr lang="en-US" dirty="0"/>
              <a:t> algorithms used in adaptive learning systems today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39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3D91E-4BBA-4ECE-A0FA-61956DB75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might be…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8F247-4B4E-486F-AEF3-4C0FAB6A3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properties of an effective tutorial for how a model/algorithm works?</a:t>
            </a:r>
          </a:p>
        </p:txBody>
      </p:sp>
    </p:spTree>
    <p:extLst>
      <p:ext uri="{BB962C8B-B14F-4D97-AF65-F5344CB8AC3E}">
        <p14:creationId xmlns:p14="http://schemas.microsoft.com/office/powerpoint/2010/main" val="20812627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94585-09FF-4BE9-9F30-71521FFD8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24EF5-D3F2-4104-AA16-EDD67BC5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898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A90C7-84C7-4CD9-9500-CC38722B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 of specific 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B3FAC-6EF8-4E9D-84B3-B8F0935AC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in outcome</a:t>
            </a:r>
            <a:br>
              <a:rPr lang="en-US" dirty="0"/>
            </a:br>
            <a:r>
              <a:rPr lang="en-US" dirty="0"/>
              <a:t>prediction systems,</a:t>
            </a:r>
            <a:br>
              <a:rPr lang="en-US" dirty="0"/>
            </a:br>
            <a:r>
              <a:rPr lang="en-US" dirty="0"/>
              <a:t>as we’ve discussed </a:t>
            </a:r>
            <a:br>
              <a:rPr lang="en-US" dirty="0"/>
            </a:br>
            <a:r>
              <a:rPr lang="en-US" dirty="0"/>
              <a:t>in past weeks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20B169-24E8-46FE-BD4C-3490A5AC7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499" y="1190625"/>
            <a:ext cx="473392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509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20F70-944E-4E73-9BF0-73978BC27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might be some attributes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1AD3-51A9-4261-804E-E4330BA9F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 an effective design of an explanation for a specific prediction?</a:t>
            </a:r>
          </a:p>
        </p:txBody>
      </p:sp>
    </p:spTree>
    <p:extLst>
      <p:ext uri="{BB962C8B-B14F-4D97-AF65-F5344CB8AC3E}">
        <p14:creationId xmlns:p14="http://schemas.microsoft.com/office/powerpoint/2010/main" val="7648248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makes a model interpretable: reprise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Facilitated by interpretable and meaningful predictors</a:t>
            </a:r>
          </a:p>
          <a:p>
            <a:r>
              <a:rPr lang="en-US" dirty="0"/>
              <a:t>Facilitated by designing predictors based on theory</a:t>
            </a:r>
          </a:p>
          <a:p>
            <a:endParaRPr lang="en-US" dirty="0"/>
          </a:p>
          <a:p>
            <a:r>
              <a:rPr lang="en-US" dirty="0"/>
              <a:t>Seems relevant to explaining a prediction too, right?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420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Recent work has attempted to explain modern AI models such as deep neural networks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Samek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14832836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  <a:p>
            <a:pPr lvl="1"/>
            <a:r>
              <a:rPr lang="en-US" dirty="0"/>
              <a:t>If we change each of the predictors, which predictor changes most impact the prediction?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2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process leading to predictions can be understood by a human</a:t>
            </a:r>
          </a:p>
        </p:txBody>
      </p:sp>
    </p:spTree>
    <p:extLst>
      <p:ext uri="{BB962C8B-B14F-4D97-AF65-F5344CB8AC3E}">
        <p14:creationId xmlns:p14="http://schemas.microsoft.com/office/powerpoint/2010/main" val="4551269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Layer-wise relevance propagation</a:t>
            </a:r>
          </a:p>
          <a:p>
            <a:pPr lvl="1"/>
            <a:r>
              <a:rPr lang="en-US" dirty="0"/>
              <a:t>Which specific predictors/values can maintain the current prediction even if all the other predictors change?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854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6E534-59FE-401B-89E8-C749A7CD6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7B4C9-6E10-4855-BD55-B705C91B3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833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4F61B-33DB-48A9-9B1E-62FBBE226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note: transparency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AD789-D6BE-4F3E-8B55-B30990C78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that the factors/reasoning underlying the decisions made by algorithms should be inspectable by the people impacted by those algorithms</a:t>
            </a:r>
          </a:p>
        </p:txBody>
      </p:sp>
    </p:spTree>
    <p:extLst>
      <p:ext uri="{BB962C8B-B14F-4D97-AF65-F5344CB8AC3E}">
        <p14:creationId xmlns:p14="http://schemas.microsoft.com/office/powerpoint/2010/main" val="92746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03F5-BB47-43C4-9462-188BC20C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closely connected are: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D38B-93DB-4993-B849-E34DE58CD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Transparency</a:t>
            </a:r>
          </a:p>
          <a:p>
            <a:r>
              <a:rPr lang="en-US" dirty="0"/>
              <a:t>Interpretability/</a:t>
            </a:r>
            <a:r>
              <a:rPr lang="en-US" dirty="0" err="1"/>
              <a:t>Explanability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you have transparency without interpretability/</a:t>
            </a:r>
            <a:r>
              <a:rPr lang="en-US" dirty="0" err="1"/>
              <a:t>explainability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2702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B03F5-BB47-43C4-9462-188BC20CC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transparent is good enough?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AD38B-93DB-4993-B849-E34DE58CD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Understandable to a machine learning expert/statistician?</a:t>
            </a:r>
          </a:p>
          <a:p>
            <a:endParaRPr lang="en-US" dirty="0"/>
          </a:p>
          <a:p>
            <a:r>
              <a:rPr lang="en-US" dirty="0"/>
              <a:t>Understandable to a teacher or school leader?</a:t>
            </a:r>
          </a:p>
          <a:p>
            <a:endParaRPr lang="en-US" dirty="0"/>
          </a:p>
          <a:p>
            <a:r>
              <a:rPr lang="en-US" dirty="0"/>
              <a:t>Understandable to an 8-year old?</a:t>
            </a:r>
          </a:p>
        </p:txBody>
      </p:sp>
    </p:spTree>
    <p:extLst>
      <p:ext uri="{BB962C8B-B14F-4D97-AF65-F5344CB8AC3E}">
        <p14:creationId xmlns:p14="http://schemas.microsoft.com/office/powerpoint/2010/main" val="404494320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2A52D-C2FC-4A3B-8ECD-1A39A892F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comments or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6F512-AF8D-4BCA-8FFA-4AAB8BD6B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1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Ryan will drop out of high school because he has a low GPA and keeps getting in fights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The model says that 0.1 lower GPA results in 3% higher chance of high school dropout</a:t>
            </a:r>
          </a:p>
          <a:p>
            <a:pPr lvl="1"/>
            <a:r>
              <a:rPr lang="en-US" dirty="0"/>
              <a:t>The model says that each disciplinary incident for fighting results in 6% higher chance of high school dropout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2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Maria will get a correct answer on the next problem, because she has gotten 3 of the last 4 correct on problems involving the same mathematical skill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Each correct answer increases correctness probability 10% at first and then that benefit goes down over time</a:t>
            </a:r>
          </a:p>
          <a:p>
            <a:pPr lvl="1"/>
            <a:r>
              <a:rPr lang="en-US" dirty="0"/>
              <a:t>Each wrong answer decreases correctness probability 3%</a:t>
            </a:r>
          </a:p>
        </p:txBody>
      </p:sp>
    </p:spTree>
    <p:extLst>
      <p:ext uri="{BB962C8B-B14F-4D97-AF65-F5344CB8AC3E}">
        <p14:creationId xmlns:p14="http://schemas.microsoft.com/office/powerpoint/2010/main" val="1950426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06A2-DD9A-4847-B5F1-927B275D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2FEE-412E-4875-A3EF-4A1B229D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one do you think is harder?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6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E6A32-F722-4866-8E4E-0227EC55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affordances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76C7-4C4E-4445-873B-3D9480463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explainability</a:t>
            </a:r>
            <a:r>
              <a:rPr lang="en-US" dirty="0"/>
              <a:t>, you can use any algorithm you want as long as you can explain a specific prediction afterwards</a:t>
            </a:r>
          </a:p>
          <a:p>
            <a:endParaRPr lang="en-US" dirty="0"/>
          </a:p>
          <a:p>
            <a:r>
              <a:rPr lang="en-US" dirty="0"/>
              <a:t>Some algorithms produce models that are just not interpretable even to experts</a:t>
            </a:r>
          </a:p>
        </p:txBody>
      </p:sp>
    </p:spTree>
    <p:extLst>
      <p:ext uri="{BB962C8B-B14F-4D97-AF65-F5344CB8AC3E}">
        <p14:creationId xmlns:p14="http://schemas.microsoft.com/office/powerpoint/2010/main" val="190046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0E95-3502-4768-9B94-768B4EF9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cautious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D2CEF-C793-40CC-905C-0B034E70E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Although these are the standard definitions in AI more broadly</a:t>
            </a:r>
          </a:p>
          <a:p>
            <a:endParaRPr lang="en-US" dirty="0"/>
          </a:p>
          <a:p>
            <a:r>
              <a:rPr lang="en-US" dirty="0"/>
              <a:t>These terms are used fairly haphazardly/interchangeably in the EDM community</a:t>
            </a:r>
          </a:p>
          <a:p>
            <a:endParaRPr lang="en-US" dirty="0"/>
          </a:p>
          <a:p>
            <a:r>
              <a:rPr lang="en-US" dirty="0"/>
              <a:t>A lot of papers use “explainable” to refer to both of these</a:t>
            </a:r>
          </a:p>
          <a:p>
            <a:r>
              <a:rPr lang="en-US" dirty="0"/>
              <a:t>Also, “older papers” like Liu &amp; Koedinger (2017) came about before these terms were widely used in these 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82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1074</Words>
  <Application>Microsoft Office PowerPoint</Application>
  <PresentationFormat>On-screen Show (4:3)</PresentationFormat>
  <Paragraphs>142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Office Theme</vt:lpstr>
      <vt:lpstr>Big Data, Education, and Society</vt:lpstr>
      <vt:lpstr>Questions on the final presentation?</vt:lpstr>
      <vt:lpstr>Explainable AI</vt:lpstr>
      <vt:lpstr>Interpretable AI</vt:lpstr>
      <vt:lpstr>Explainable versus Interpretable</vt:lpstr>
      <vt:lpstr>Explainable versus Interpretable</vt:lpstr>
      <vt:lpstr>Different challenges</vt:lpstr>
      <vt:lpstr>Different affordances</vt:lpstr>
      <vt:lpstr>Be cautious</vt:lpstr>
      <vt:lpstr>Questions? Comments?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Comments? Questions?</vt:lpstr>
      <vt:lpstr>Let’s compare these to  uninterpretable models</vt:lpstr>
      <vt:lpstr>Let’s compare these to  uninterpretable models</vt:lpstr>
      <vt:lpstr>Comments? Questions?</vt:lpstr>
      <vt:lpstr>How can we tell if a predictor is “interpretable and meaningful”?</vt:lpstr>
      <vt:lpstr>How can we tell if a predictor is “interpretable and meaningful”?</vt:lpstr>
      <vt:lpstr>Let’s create some just-so stories</vt:lpstr>
      <vt:lpstr>Let’s create some just-so stories</vt:lpstr>
      <vt:lpstr>Let’s create some just-so stories</vt:lpstr>
      <vt:lpstr>Let’s create some just-so stories</vt:lpstr>
      <vt:lpstr>Comments? Questions?</vt:lpstr>
      <vt:lpstr>The creation of explainables (Howley et al., 2020)</vt:lpstr>
      <vt:lpstr>Let’s go into random breakout groups</vt:lpstr>
      <vt:lpstr>What did you think of the alchemy explainable?</vt:lpstr>
      <vt:lpstr>What did you think of the esperanto explainable?</vt:lpstr>
      <vt:lpstr>The alchemy explainable didn’t work!</vt:lpstr>
      <vt:lpstr>Do you feel like you understand BKT now?</vt:lpstr>
      <vt:lpstr>Do you feel like you understand BKT now?</vt:lpstr>
      <vt:lpstr>What might be…</vt:lpstr>
      <vt:lpstr>Comments? Questions?</vt:lpstr>
      <vt:lpstr>Explanations of specific predictions</vt:lpstr>
      <vt:lpstr>What might be some attributes</vt:lpstr>
      <vt:lpstr>What makes a model interpretable: reprise (Liu &amp; Koedinger, 2017)</vt:lpstr>
      <vt:lpstr>AI Methods for Explainable AI</vt:lpstr>
      <vt:lpstr>AI Methods for Explainable AI</vt:lpstr>
      <vt:lpstr>AI Methods for Explainable AI</vt:lpstr>
      <vt:lpstr>Comments? Questions?</vt:lpstr>
      <vt:lpstr>Final note: transparency</vt:lpstr>
      <vt:lpstr>How closely connected are:</vt:lpstr>
      <vt:lpstr>How transparent is good enough?</vt:lpstr>
      <vt:lpstr>Overall comments or questions?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283</cp:revision>
  <dcterms:created xsi:type="dcterms:W3CDTF">2013-08-27T11:33:40Z</dcterms:created>
  <dcterms:modified xsi:type="dcterms:W3CDTF">2021-11-16T14:25:49Z</dcterms:modified>
</cp:coreProperties>
</file>