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411" r:id="rId3"/>
    <p:sldId id="393" r:id="rId4"/>
    <p:sldId id="285" r:id="rId5"/>
    <p:sldId id="414" r:id="rId6"/>
    <p:sldId id="415" r:id="rId7"/>
    <p:sldId id="262" r:id="rId8"/>
    <p:sldId id="260" r:id="rId9"/>
    <p:sldId id="390" r:id="rId10"/>
    <p:sldId id="389" r:id="rId11"/>
    <p:sldId id="268" r:id="rId12"/>
    <p:sldId id="392" r:id="rId13"/>
    <p:sldId id="290" r:id="rId14"/>
    <p:sldId id="291" r:id="rId15"/>
    <p:sldId id="295" r:id="rId16"/>
    <p:sldId id="296" r:id="rId17"/>
    <p:sldId id="305" r:id="rId18"/>
    <p:sldId id="387" r:id="rId19"/>
    <p:sldId id="410" r:id="rId20"/>
    <p:sldId id="289" r:id="rId21"/>
    <p:sldId id="400" r:id="rId22"/>
    <p:sldId id="401" r:id="rId23"/>
    <p:sldId id="402" r:id="rId24"/>
    <p:sldId id="403" r:id="rId25"/>
    <p:sldId id="398" r:id="rId26"/>
    <p:sldId id="395" r:id="rId27"/>
    <p:sldId id="399" r:id="rId28"/>
    <p:sldId id="396" r:id="rId29"/>
    <p:sldId id="397" r:id="rId30"/>
    <p:sldId id="407" r:id="rId31"/>
    <p:sldId id="408" r:id="rId32"/>
    <p:sldId id="409" r:id="rId33"/>
    <p:sldId id="394" r:id="rId34"/>
    <p:sldId id="412" r:id="rId35"/>
    <p:sldId id="413"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5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9381FA-03DF-4612-AD5C-DBD9F115DD8B}" type="datetimeFigureOut">
              <a:rPr lang="en-US" smtClean="0"/>
              <a:t>8/24/2021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07B25-3290-4178-974E-2159918888D1}" type="slidenum">
              <a:rPr lang="en-US" smtClean="0"/>
              <a:t>‹#›</a:t>
            </a:fld>
            <a:endParaRPr lang="en-US"/>
          </a:p>
        </p:txBody>
      </p:sp>
    </p:spTree>
    <p:extLst>
      <p:ext uri="{BB962C8B-B14F-4D97-AF65-F5344CB8AC3E}">
        <p14:creationId xmlns:p14="http://schemas.microsoft.com/office/powerpoint/2010/main" val="2180996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A07B25-3290-4178-974E-2159918888D1}" type="slidenum">
              <a:rPr lang="en-US" smtClean="0"/>
              <a:t>27</a:t>
            </a:fld>
            <a:endParaRPr lang="en-US"/>
          </a:p>
        </p:txBody>
      </p:sp>
    </p:spTree>
    <p:extLst>
      <p:ext uri="{BB962C8B-B14F-4D97-AF65-F5344CB8AC3E}">
        <p14:creationId xmlns:p14="http://schemas.microsoft.com/office/powerpoint/2010/main" val="1601017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E15B9B1-4A60-4497-8B0C-3BFC9FCCD213}" type="datetimeFigureOut">
              <a:rPr lang="en-US" smtClean="0"/>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062374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382227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72239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95977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15B9B1-4A60-4497-8B0C-3BFC9FCCD213}" type="datetimeFigureOut">
              <a:rPr lang="en-US" smtClean="0"/>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727900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15B9B1-4A60-4497-8B0C-3BFC9FCCD213}" type="datetimeFigureOut">
              <a:rPr lang="en-US" smtClean="0"/>
              <a:t>8/24/2021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82706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15B9B1-4A60-4497-8B0C-3BFC9FCCD213}" type="datetimeFigureOut">
              <a:rPr lang="en-US" smtClean="0"/>
              <a:t>8/24/2021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318360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15B9B1-4A60-4497-8B0C-3BFC9FCCD213}" type="datetimeFigureOut">
              <a:rPr lang="en-US" smtClean="0"/>
              <a:t>8/24/2021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6363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5B9B1-4A60-4497-8B0C-3BFC9FCCD213}" type="datetimeFigureOut">
              <a:rPr lang="en-US" smtClean="0"/>
              <a:t>8/24/2021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975824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8/24/2021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7472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8/24/2021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3602418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5B9B1-4A60-4497-8B0C-3BFC9FCCD213}" type="datetimeFigureOut">
              <a:rPr lang="en-US" smtClean="0"/>
              <a:t>8/24/2021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E1E98-A5CB-4874-B6A4-D27A83225CFD}" type="slidenum">
              <a:rPr lang="en-US" smtClean="0"/>
              <a:t>‹#›</a:t>
            </a:fld>
            <a:endParaRPr lang="en-US"/>
          </a:p>
        </p:txBody>
      </p:sp>
    </p:spTree>
    <p:extLst>
      <p:ext uri="{BB962C8B-B14F-4D97-AF65-F5344CB8AC3E}">
        <p14:creationId xmlns:p14="http://schemas.microsoft.com/office/powerpoint/2010/main" val="3894596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upenn.edu/learninganalytics/ryanbaker/BDES2021/index.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Big Data, Education, and Society</a:t>
            </a:r>
          </a:p>
        </p:txBody>
      </p:sp>
      <p:sp>
        <p:nvSpPr>
          <p:cNvPr id="3" name="Subtitle 2"/>
          <p:cNvSpPr>
            <a:spLocks noGrp="1"/>
          </p:cNvSpPr>
          <p:nvPr>
            <p:ph type="subTitle" idx="1"/>
          </p:nvPr>
        </p:nvSpPr>
        <p:spPr/>
        <p:txBody>
          <a:bodyPr/>
          <a:lstStyle/>
          <a:p>
            <a:r>
              <a:rPr lang="en-US" dirty="0"/>
              <a:t>September 3, 2021</a:t>
            </a:r>
          </a:p>
        </p:txBody>
      </p:sp>
    </p:spTree>
    <p:extLst>
      <p:ext uri="{BB962C8B-B14F-4D97-AF65-F5344CB8AC3E}">
        <p14:creationId xmlns:p14="http://schemas.microsoft.com/office/powerpoint/2010/main" val="257289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Assignments</a:t>
            </a:r>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dirty="0"/>
              <a:t>This class will have one primary project with multiple sub-assignments</a:t>
            </a:r>
          </a:p>
          <a:p>
            <a:endParaRPr lang="en-US" dirty="0"/>
          </a:p>
          <a:p>
            <a:r>
              <a:rPr lang="en-US" dirty="0"/>
              <a:t>In this project, you will propose a learning analytics application</a:t>
            </a:r>
          </a:p>
          <a:p>
            <a:endParaRPr lang="en-US" dirty="0"/>
          </a:p>
          <a:p>
            <a:r>
              <a:rPr lang="en-US" dirty="0"/>
              <a:t>You should conduct this project in groups of 3</a:t>
            </a:r>
          </a:p>
          <a:p>
            <a:pPr lvl="1"/>
            <a:r>
              <a:rPr lang="en-US" dirty="0"/>
              <a:t>You need to pick your group for the first assignment – you will keep this group for the rest of the semester </a:t>
            </a:r>
          </a:p>
        </p:txBody>
      </p:sp>
    </p:spTree>
    <p:extLst>
      <p:ext uri="{BB962C8B-B14F-4D97-AF65-F5344CB8AC3E}">
        <p14:creationId xmlns:p14="http://schemas.microsoft.com/office/powerpoint/2010/main" val="1385372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Assignments</a:t>
            </a:r>
          </a:p>
        </p:txBody>
      </p:sp>
      <p:sp>
        <p:nvSpPr>
          <p:cNvPr id="3" name="Content Placeholder 2"/>
          <p:cNvSpPr>
            <a:spLocks noGrp="1"/>
          </p:cNvSpPr>
          <p:nvPr>
            <p:ph idx="1"/>
          </p:nvPr>
        </p:nvSpPr>
        <p:spPr>
          <a:xfrm>
            <a:off x="457200" y="1600200"/>
            <a:ext cx="8534400" cy="5257800"/>
          </a:xfrm>
        </p:spPr>
        <p:txBody>
          <a:bodyPr>
            <a:normAutofit fontScale="92500" lnSpcReduction="10000"/>
          </a:bodyPr>
          <a:lstStyle/>
          <a:p>
            <a:r>
              <a:rPr lang="en-US" dirty="0"/>
              <a:t>Project Proposal 20% </a:t>
            </a:r>
          </a:p>
          <a:p>
            <a:pPr lvl="1"/>
            <a:r>
              <a:rPr lang="en-US" dirty="0"/>
              <a:t>Already posted on the course webpage</a:t>
            </a:r>
          </a:p>
          <a:p>
            <a:pPr lvl="1"/>
            <a:r>
              <a:rPr lang="en-US" dirty="0"/>
              <a:t>Proposal due Oct 4</a:t>
            </a:r>
          </a:p>
          <a:p>
            <a:pPr lvl="1"/>
            <a:r>
              <a:rPr lang="en-US" dirty="0"/>
              <a:t>Responses to your classmates’ proposals due Oct 8</a:t>
            </a:r>
          </a:p>
          <a:p>
            <a:r>
              <a:rPr lang="en-US" dirty="0"/>
              <a:t>Needs Assessment 20% </a:t>
            </a:r>
          </a:p>
          <a:p>
            <a:pPr lvl="1"/>
            <a:r>
              <a:rPr lang="en-US" dirty="0"/>
              <a:t>Due Oct 25</a:t>
            </a:r>
          </a:p>
          <a:p>
            <a:r>
              <a:rPr lang="en-US" dirty="0"/>
              <a:t>Risks and Challenges 20% </a:t>
            </a:r>
          </a:p>
          <a:p>
            <a:pPr lvl="1"/>
            <a:r>
              <a:rPr lang="en-US" dirty="0"/>
              <a:t>Due Nov 15</a:t>
            </a:r>
          </a:p>
          <a:p>
            <a:r>
              <a:rPr lang="en-US" dirty="0"/>
              <a:t>Final Project 20% </a:t>
            </a:r>
          </a:p>
          <a:p>
            <a:pPr lvl="1"/>
            <a:r>
              <a:rPr lang="en-US" dirty="0"/>
              <a:t>Due Dec 17</a:t>
            </a:r>
          </a:p>
          <a:p>
            <a:r>
              <a:rPr lang="en-US" dirty="0"/>
              <a:t>Class Participation (</a:t>
            </a:r>
            <a:r>
              <a:rPr lang="en-US" i="1" dirty="0"/>
              <a:t>including the </a:t>
            </a:r>
            <a:r>
              <a:rPr lang="en-US" dirty="0"/>
              <a:t>forum) 20% </a:t>
            </a:r>
          </a:p>
        </p:txBody>
      </p:sp>
    </p:spTree>
    <p:extLst>
      <p:ext uri="{BB962C8B-B14F-4D97-AF65-F5344CB8AC3E}">
        <p14:creationId xmlns:p14="http://schemas.microsoft.com/office/powerpoint/2010/main" val="1040541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Extensions?</a:t>
            </a:r>
          </a:p>
        </p:txBody>
      </p:sp>
      <p:sp>
        <p:nvSpPr>
          <p:cNvPr id="3" name="Content Placeholder 2"/>
          <p:cNvSpPr>
            <a:spLocks noGrp="1"/>
          </p:cNvSpPr>
          <p:nvPr>
            <p:ph idx="1"/>
          </p:nvPr>
        </p:nvSpPr>
        <p:spPr/>
        <p:txBody>
          <a:bodyPr>
            <a:normAutofit fontScale="85000" lnSpcReduction="20000"/>
          </a:bodyPr>
          <a:lstStyle/>
          <a:p>
            <a:r>
              <a:rPr lang="en-US" dirty="0"/>
              <a:t>In this class, we will be engaged in an ongoing discussion about assignments</a:t>
            </a:r>
          </a:p>
          <a:p>
            <a:endParaRPr lang="en-US" dirty="0"/>
          </a:p>
          <a:p>
            <a:r>
              <a:rPr lang="en-US" dirty="0"/>
              <a:t>Therefore extensions for the assignments will only be available in case of instructor error or extreme circumstances (assignments in other classes, research studies, and so on do not count as extreme circumstances; serious injury, illness, </a:t>
            </a:r>
            <a:r>
              <a:rPr lang="en-US"/>
              <a:t>COVID quarantine, or </a:t>
            </a:r>
            <a:r>
              <a:rPr lang="en-US" dirty="0"/>
              <a:t>death in the family do count as extreme circumstances). Outside of these circumstances, late hand-ins will not be accepted (e.g. zero credit will be given). </a:t>
            </a:r>
          </a:p>
        </p:txBody>
      </p:sp>
    </p:spTree>
    <p:extLst>
      <p:ext uri="{BB962C8B-B14F-4D97-AF65-F5344CB8AC3E}">
        <p14:creationId xmlns:p14="http://schemas.microsoft.com/office/powerpoint/2010/main" val="3359347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Required Books</a:t>
            </a:r>
          </a:p>
        </p:txBody>
      </p:sp>
      <p:sp>
        <p:nvSpPr>
          <p:cNvPr id="3" name="Content Placeholder 2"/>
          <p:cNvSpPr>
            <a:spLocks noGrp="1"/>
          </p:cNvSpPr>
          <p:nvPr>
            <p:ph idx="1"/>
          </p:nvPr>
        </p:nvSpPr>
        <p:spPr/>
        <p:txBody>
          <a:bodyPr/>
          <a:lstStyle/>
          <a:p>
            <a:r>
              <a:rPr lang="en-US" dirty="0"/>
              <a:t>None</a:t>
            </a:r>
          </a:p>
        </p:txBody>
      </p:sp>
    </p:spTree>
    <p:extLst>
      <p:ext uri="{BB962C8B-B14F-4D97-AF65-F5344CB8AC3E}">
        <p14:creationId xmlns:p14="http://schemas.microsoft.com/office/powerpoint/2010/main" val="2791840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Readings</a:t>
            </a:r>
          </a:p>
        </p:txBody>
      </p:sp>
      <p:sp>
        <p:nvSpPr>
          <p:cNvPr id="3" name="Content Placeholder 2"/>
          <p:cNvSpPr>
            <a:spLocks noGrp="1"/>
          </p:cNvSpPr>
          <p:nvPr>
            <p:ph idx="1"/>
          </p:nvPr>
        </p:nvSpPr>
        <p:spPr/>
        <p:txBody>
          <a:bodyPr/>
          <a:lstStyle/>
          <a:p>
            <a:r>
              <a:rPr lang="en-US" dirty="0"/>
              <a:t>Available on course webpage</a:t>
            </a:r>
          </a:p>
          <a:p>
            <a:endParaRPr lang="en-US" dirty="0"/>
          </a:p>
          <a:p>
            <a:r>
              <a:rPr lang="en-US" dirty="0"/>
              <a:t>https://www.upenn.edu/learninganalytics/ryanbaker/BDES2021/</a:t>
            </a:r>
            <a:br>
              <a:rPr lang="en-US" dirty="0"/>
            </a:br>
            <a:r>
              <a:rPr lang="en-US" dirty="0"/>
              <a:t>BDES-Readings_Fall_2021.zip</a:t>
            </a:r>
          </a:p>
        </p:txBody>
      </p:sp>
    </p:spTree>
    <p:extLst>
      <p:ext uri="{BB962C8B-B14F-4D97-AF65-F5344CB8AC3E}">
        <p14:creationId xmlns:p14="http://schemas.microsoft.com/office/powerpoint/2010/main" val="37531222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about Syllabus?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79269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Project Proposal</a:t>
            </a:r>
          </a:p>
        </p:txBody>
      </p:sp>
      <p:sp>
        <p:nvSpPr>
          <p:cNvPr id="3" name="Content Placeholder 2"/>
          <p:cNvSpPr>
            <a:spLocks noGrp="1"/>
          </p:cNvSpPr>
          <p:nvPr>
            <p:ph idx="1"/>
          </p:nvPr>
        </p:nvSpPr>
        <p:spPr/>
        <p:txBody>
          <a:bodyPr>
            <a:normAutofit/>
          </a:bodyPr>
          <a:lstStyle/>
          <a:p>
            <a:r>
              <a:rPr lang="en-US" dirty="0"/>
              <a:t>Let’s go to the course webpage to look at it</a:t>
            </a:r>
          </a:p>
          <a:p>
            <a:endParaRPr lang="en-US" dirty="0"/>
          </a:p>
          <a:p>
            <a:r>
              <a:rPr lang="en-US" dirty="0"/>
              <a:t>Questions? Concerns? Comments?</a:t>
            </a:r>
          </a:p>
          <a:p>
            <a:endParaRPr lang="en-US" dirty="0"/>
          </a:p>
        </p:txBody>
      </p:sp>
    </p:spTree>
    <p:extLst>
      <p:ext uri="{BB962C8B-B14F-4D97-AF65-F5344CB8AC3E}">
        <p14:creationId xmlns:p14="http://schemas.microsoft.com/office/powerpoint/2010/main" val="4033128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Piazzas Discussion Forum</a:t>
            </a:r>
          </a:p>
        </p:txBody>
      </p:sp>
      <p:sp>
        <p:nvSpPr>
          <p:cNvPr id="3" name="Content Placeholder 2"/>
          <p:cNvSpPr>
            <a:spLocks noGrp="1"/>
          </p:cNvSpPr>
          <p:nvPr>
            <p:ph idx="1"/>
          </p:nvPr>
        </p:nvSpPr>
        <p:spPr>
          <a:xfrm>
            <a:off x="457200" y="1600200"/>
            <a:ext cx="8229600" cy="5105400"/>
          </a:xfrm>
        </p:spPr>
        <p:txBody>
          <a:bodyPr>
            <a:normAutofit fontScale="92500" lnSpcReduction="20000"/>
          </a:bodyPr>
          <a:lstStyle/>
          <a:p>
            <a:r>
              <a:rPr lang="en-US" dirty="0"/>
              <a:t>Will be incorporated into participation grade, along with in-person class participation</a:t>
            </a:r>
          </a:p>
          <a:p>
            <a:pPr lvl="1"/>
            <a:r>
              <a:rPr lang="en-US" dirty="0"/>
              <a:t>Just showing up to class and sitting silently and doing nothing else does not count as class participation</a:t>
            </a:r>
          </a:p>
          <a:p>
            <a:r>
              <a:rPr lang="en-US" dirty="0"/>
              <a:t>No specific guidelines on how many posts you should make, or word length</a:t>
            </a:r>
          </a:p>
          <a:p>
            <a:endParaRPr lang="en-US" dirty="0"/>
          </a:p>
          <a:p>
            <a:r>
              <a:rPr lang="en-US" dirty="0"/>
              <a:t>If you have a question for me that is not completely specific (e.g. why did I get a B?), </a:t>
            </a:r>
            <a:r>
              <a:rPr lang="en-US" b="1" dirty="0"/>
              <a:t>please post it to the forum</a:t>
            </a:r>
          </a:p>
          <a:p>
            <a:pPr lvl="1"/>
            <a:r>
              <a:rPr lang="en-US" dirty="0"/>
              <a:t>I get hundreds of real emails a day, I will read the forum first</a:t>
            </a:r>
          </a:p>
          <a:p>
            <a:pPr lvl="1"/>
            <a:endParaRPr lang="en-US" dirty="0"/>
          </a:p>
        </p:txBody>
      </p:sp>
    </p:spTree>
    <p:extLst>
      <p:ext uri="{BB962C8B-B14F-4D97-AF65-F5344CB8AC3E}">
        <p14:creationId xmlns:p14="http://schemas.microsoft.com/office/powerpoint/2010/main" val="35377192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Ways to get in touch with me</a:t>
            </a:r>
          </a:p>
        </p:txBody>
      </p:sp>
      <p:sp>
        <p:nvSpPr>
          <p:cNvPr id="3" name="Content Placeholder 2"/>
          <p:cNvSpPr>
            <a:spLocks noGrp="1"/>
          </p:cNvSpPr>
          <p:nvPr>
            <p:ph idx="1"/>
          </p:nvPr>
        </p:nvSpPr>
        <p:spPr>
          <a:xfrm>
            <a:off x="457200" y="1600200"/>
            <a:ext cx="8763000" cy="5105400"/>
          </a:xfrm>
        </p:spPr>
        <p:txBody>
          <a:bodyPr>
            <a:normAutofit fontScale="92500" lnSpcReduction="20000"/>
          </a:bodyPr>
          <a:lstStyle/>
          <a:p>
            <a:r>
              <a:rPr lang="en-US" dirty="0"/>
              <a:t>Post to the forum</a:t>
            </a:r>
          </a:p>
          <a:p>
            <a:pPr lvl="1"/>
            <a:r>
              <a:rPr lang="en-US" dirty="0"/>
              <a:t>Strongly preferred for all questions that could be of interest to other students</a:t>
            </a:r>
          </a:p>
          <a:p>
            <a:r>
              <a:rPr lang="en-US" dirty="0"/>
              <a:t>Come to online office hours, 4p-5p Wednesdays</a:t>
            </a:r>
          </a:p>
          <a:p>
            <a:pPr lvl="1"/>
            <a:r>
              <a:rPr lang="en-US" dirty="0"/>
              <a:t>When this needs to be rescheduled or shortened, I will post to Piazza</a:t>
            </a:r>
          </a:p>
          <a:p>
            <a:r>
              <a:rPr lang="en-US" sz="3000" dirty="0"/>
              <a:t>Set up a meeting penn.learninganalytics@gmail.com</a:t>
            </a:r>
          </a:p>
          <a:p>
            <a:r>
              <a:rPr lang="en-US" sz="3000" dirty="0"/>
              <a:t>Hand in your work on Piazza</a:t>
            </a:r>
            <a:endParaRPr lang="en-US" sz="2600" dirty="0"/>
          </a:p>
          <a:p>
            <a:r>
              <a:rPr lang="en-US" sz="3000" dirty="0"/>
              <a:t>Questions on grades, being late, or missing class ryanshaunbaker@gmail.com</a:t>
            </a:r>
          </a:p>
          <a:p>
            <a:pPr lvl="1"/>
            <a:endParaRPr lang="en-US" dirty="0"/>
          </a:p>
          <a:p>
            <a:r>
              <a:rPr lang="en-US" dirty="0"/>
              <a:t>Use the right approach, get a much faster response</a:t>
            </a:r>
          </a:p>
          <a:p>
            <a:pPr lvl="1"/>
            <a:endParaRPr lang="en-US" dirty="0"/>
          </a:p>
        </p:txBody>
      </p:sp>
    </p:spTree>
    <p:extLst>
      <p:ext uri="{BB962C8B-B14F-4D97-AF65-F5344CB8AC3E}">
        <p14:creationId xmlns:p14="http://schemas.microsoft.com/office/powerpoint/2010/main" val="31867102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Concerns? Comments?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71380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a:t>Welcome to </a:t>
            </a:r>
            <a:br>
              <a:rPr lang="en-US" dirty="0"/>
            </a:br>
            <a:r>
              <a:rPr lang="en-US" dirty="0"/>
              <a:t>EDUC 623: </a:t>
            </a:r>
            <a:br>
              <a:rPr lang="en-US" dirty="0"/>
            </a:br>
            <a:r>
              <a:rPr lang="en-US" dirty="0"/>
              <a:t>Big Data, Education, and Society</a:t>
            </a:r>
          </a:p>
        </p:txBody>
      </p:sp>
      <p:sp>
        <p:nvSpPr>
          <p:cNvPr id="3" name="Content Placeholder 2"/>
          <p:cNvSpPr>
            <a:spLocks noGrp="1"/>
          </p:cNvSpPr>
          <p:nvPr>
            <p:ph idx="1"/>
          </p:nvPr>
        </p:nvSpPr>
        <p:spPr>
          <a:xfrm>
            <a:off x="457200" y="1905000"/>
            <a:ext cx="8229600" cy="4525963"/>
          </a:xfrm>
        </p:spPr>
        <p:txBody>
          <a:bodyPr>
            <a:normAutofit/>
          </a:bodyPr>
          <a:lstStyle/>
          <a:p>
            <a:r>
              <a:rPr lang="en-US" dirty="0"/>
              <a:t>Where we’ll discuss…</a:t>
            </a:r>
            <a:br>
              <a:rPr lang="en-US" dirty="0"/>
            </a:br>
            <a:r>
              <a:rPr lang="en-US" dirty="0"/>
              <a:t>Big Data, Education, and Society</a:t>
            </a:r>
          </a:p>
          <a:p>
            <a:endParaRPr lang="en-US" dirty="0"/>
          </a:p>
        </p:txBody>
      </p:sp>
    </p:spTree>
    <p:extLst>
      <p:ext uri="{BB962C8B-B14F-4D97-AF65-F5344CB8AC3E}">
        <p14:creationId xmlns:p14="http://schemas.microsoft.com/office/powerpoint/2010/main" val="20250212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Introductions</a:t>
            </a:r>
          </a:p>
        </p:txBody>
      </p:sp>
      <p:sp>
        <p:nvSpPr>
          <p:cNvPr id="3" name="Content Placeholder 2"/>
          <p:cNvSpPr>
            <a:spLocks noGrp="1"/>
          </p:cNvSpPr>
          <p:nvPr>
            <p:ph idx="1"/>
          </p:nvPr>
        </p:nvSpPr>
        <p:spPr/>
        <p:txBody>
          <a:bodyPr>
            <a:normAutofit fontScale="85000" lnSpcReduction="20000"/>
          </a:bodyPr>
          <a:lstStyle/>
          <a:p>
            <a:r>
              <a:rPr lang="en-US" dirty="0"/>
              <a:t>I usually do this in real-time, but the class is too big</a:t>
            </a:r>
          </a:p>
          <a:p>
            <a:endParaRPr lang="en-US" dirty="0"/>
          </a:p>
          <a:p>
            <a:r>
              <a:rPr lang="en-US" dirty="0"/>
              <a:t>Everyone please go to the forum and make a post in forum </a:t>
            </a:r>
            <a:r>
              <a:rPr lang="en-US" i="1" dirty="0" err="1"/>
              <a:t>introduce_yourself</a:t>
            </a:r>
            <a:r>
              <a:rPr lang="en-US" i="1" dirty="0"/>
              <a:t> </a:t>
            </a:r>
            <a:r>
              <a:rPr lang="en-US" dirty="0"/>
              <a:t>with</a:t>
            </a:r>
          </a:p>
          <a:p>
            <a:endParaRPr lang="en-US" dirty="0"/>
          </a:p>
          <a:p>
            <a:r>
              <a:rPr lang="en-US" dirty="0"/>
              <a:t>Your name</a:t>
            </a:r>
          </a:p>
          <a:p>
            <a:r>
              <a:rPr lang="en-US" dirty="0"/>
              <a:t>Your preferred pronoun (completely optional)</a:t>
            </a:r>
          </a:p>
          <a:p>
            <a:r>
              <a:rPr lang="en-US" dirty="0"/>
              <a:t>What program you’re studying in </a:t>
            </a:r>
          </a:p>
          <a:p>
            <a:r>
              <a:rPr lang="en-US" dirty="0"/>
              <a:t>What your current job is (if you have one)</a:t>
            </a:r>
          </a:p>
          <a:p>
            <a:r>
              <a:rPr lang="en-US" dirty="0"/>
              <a:t>Why (if) you think the course subject is interesting</a:t>
            </a:r>
          </a:p>
          <a:p>
            <a:r>
              <a:rPr lang="en-US" dirty="0"/>
              <a:t>What you hope to be doing in 5 years</a:t>
            </a:r>
          </a:p>
        </p:txBody>
      </p:sp>
    </p:spTree>
    <p:extLst>
      <p:ext uri="{BB962C8B-B14F-4D97-AF65-F5344CB8AC3E}">
        <p14:creationId xmlns:p14="http://schemas.microsoft.com/office/powerpoint/2010/main" val="1270151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is education different than it was 30 years ago?</a:t>
            </a:r>
          </a:p>
        </p:txBody>
      </p:sp>
      <p:sp>
        <p:nvSpPr>
          <p:cNvPr id="3" name="Content Placeholder 2"/>
          <p:cNvSpPr>
            <a:spLocks noGrp="1"/>
          </p:cNvSpPr>
          <p:nvPr>
            <p:ph idx="1"/>
          </p:nvPr>
        </p:nvSpPr>
        <p:spPr>
          <a:xfrm>
            <a:off x="457200" y="1600200"/>
            <a:ext cx="8229600" cy="5105400"/>
          </a:xfrm>
        </p:spPr>
        <p:txBody>
          <a:bodyPr>
            <a:normAutofit/>
          </a:bodyPr>
          <a:lstStyle/>
          <a:p>
            <a:r>
              <a:rPr lang="en-US" dirty="0"/>
              <a:t>Put your comments on this in the chat window</a:t>
            </a:r>
          </a:p>
        </p:txBody>
      </p:sp>
    </p:spTree>
    <p:extLst>
      <p:ext uri="{BB962C8B-B14F-4D97-AF65-F5344CB8AC3E}">
        <p14:creationId xmlns:p14="http://schemas.microsoft.com/office/powerpoint/2010/main" val="3456379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might education </a:t>
            </a:r>
            <a:br>
              <a:rPr lang="en-US" dirty="0"/>
            </a:br>
            <a:r>
              <a:rPr lang="en-US" dirty="0"/>
              <a:t>be like in 30 years?</a:t>
            </a:r>
          </a:p>
        </p:txBody>
      </p:sp>
      <p:sp>
        <p:nvSpPr>
          <p:cNvPr id="3" name="Content Placeholder 2"/>
          <p:cNvSpPr>
            <a:spLocks noGrp="1"/>
          </p:cNvSpPr>
          <p:nvPr>
            <p:ph idx="1"/>
          </p:nvPr>
        </p:nvSpPr>
        <p:spPr>
          <a:xfrm>
            <a:off x="457200" y="1600200"/>
            <a:ext cx="8229600" cy="5029200"/>
          </a:xfrm>
        </p:spPr>
        <p:txBody>
          <a:bodyPr>
            <a:normAutofit/>
          </a:bodyPr>
          <a:lstStyle/>
          <a:p>
            <a:endParaRPr lang="en-US" dirty="0"/>
          </a:p>
        </p:txBody>
      </p:sp>
    </p:spTree>
    <p:extLst>
      <p:ext uri="{BB962C8B-B14F-4D97-AF65-F5344CB8AC3E}">
        <p14:creationId xmlns:p14="http://schemas.microsoft.com/office/powerpoint/2010/main" val="2443798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is non-school learning different than it was 30 years ago?</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962927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might non-school learning be different in 30 years?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334381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was data used in education 30 years ago?</a:t>
            </a:r>
          </a:p>
        </p:txBody>
      </p:sp>
      <p:sp>
        <p:nvSpPr>
          <p:cNvPr id="3" name="Content Placeholder 2"/>
          <p:cNvSpPr>
            <a:spLocks noGrp="1"/>
          </p:cNvSpPr>
          <p:nvPr>
            <p:ph idx="1"/>
          </p:nvPr>
        </p:nvSpPr>
        <p:spPr/>
        <p:txBody>
          <a:bodyPr>
            <a:normAutofit/>
          </a:bodyPr>
          <a:lstStyle/>
          <a:p>
            <a:endParaRPr lang="en-US" dirty="0"/>
          </a:p>
        </p:txBody>
      </p:sp>
    </p:spTree>
    <p:extLst>
      <p:ext uri="{BB962C8B-B14F-4D97-AF65-F5344CB8AC3E}">
        <p14:creationId xmlns:p14="http://schemas.microsoft.com/office/powerpoint/2010/main" val="34394192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is data being used in education today?</a:t>
            </a:r>
          </a:p>
        </p:txBody>
      </p:sp>
      <p:sp>
        <p:nvSpPr>
          <p:cNvPr id="3" name="Content Placeholder 2"/>
          <p:cNvSpPr>
            <a:spLocks noGrp="1"/>
          </p:cNvSpPr>
          <p:nvPr>
            <p:ph idx="1"/>
          </p:nvPr>
        </p:nvSpPr>
        <p:spPr>
          <a:xfrm>
            <a:off x="457200" y="1600200"/>
            <a:ext cx="8229600" cy="5181600"/>
          </a:xfrm>
        </p:spPr>
        <p:txBody>
          <a:bodyPr>
            <a:normAutofit/>
          </a:bodyPr>
          <a:lstStyle/>
          <a:p>
            <a:endParaRPr lang="en-US" dirty="0"/>
          </a:p>
        </p:txBody>
      </p:sp>
    </p:spTree>
    <p:extLst>
      <p:ext uri="{BB962C8B-B14F-4D97-AF65-F5344CB8AC3E}">
        <p14:creationId xmlns:p14="http://schemas.microsoft.com/office/powerpoint/2010/main" val="22827519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might data be used in education in 30 years?</a:t>
            </a:r>
          </a:p>
        </p:txBody>
      </p:sp>
      <p:sp>
        <p:nvSpPr>
          <p:cNvPr id="3" name="Content Placeholder 2"/>
          <p:cNvSpPr>
            <a:spLocks noGrp="1"/>
          </p:cNvSpPr>
          <p:nvPr>
            <p:ph idx="1"/>
          </p:nvPr>
        </p:nvSpPr>
        <p:spPr/>
        <p:txBody>
          <a:bodyPr>
            <a:normAutofit/>
          </a:bodyPr>
          <a:lstStyle/>
          <a:p>
            <a:endParaRPr lang="en-US" dirty="0"/>
          </a:p>
        </p:txBody>
      </p:sp>
    </p:spTree>
    <p:extLst>
      <p:ext uri="{BB962C8B-B14F-4D97-AF65-F5344CB8AC3E}">
        <p14:creationId xmlns:p14="http://schemas.microsoft.com/office/powerpoint/2010/main" val="41805048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big data?</a:t>
            </a:r>
          </a:p>
        </p:txBody>
      </p:sp>
      <p:sp>
        <p:nvSpPr>
          <p:cNvPr id="3" name="Content Placeholder 2"/>
          <p:cNvSpPr>
            <a:spLocks noGrp="1"/>
          </p:cNvSpPr>
          <p:nvPr>
            <p:ph idx="1"/>
          </p:nvPr>
        </p:nvSpPr>
        <p:spPr/>
        <p:txBody>
          <a:bodyPr/>
          <a:lstStyle/>
          <a:p>
            <a:r>
              <a:rPr lang="en-US" dirty="0"/>
              <a:t>Your thoughts?</a:t>
            </a:r>
          </a:p>
        </p:txBody>
      </p:sp>
    </p:spTree>
    <p:extLst>
      <p:ext uri="{BB962C8B-B14F-4D97-AF65-F5344CB8AC3E}">
        <p14:creationId xmlns:p14="http://schemas.microsoft.com/office/powerpoint/2010/main" val="5305623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a:t>What makes big data different than the data we had in education 50 years ago?</a:t>
            </a:r>
          </a:p>
        </p:txBody>
      </p:sp>
      <p:sp>
        <p:nvSpPr>
          <p:cNvPr id="3" name="Content Placeholder 2"/>
          <p:cNvSpPr>
            <a:spLocks noGrp="1"/>
          </p:cNvSpPr>
          <p:nvPr>
            <p:ph idx="1"/>
          </p:nvPr>
        </p:nvSpPr>
        <p:spPr/>
        <p:txBody>
          <a:bodyPr/>
          <a:lstStyle/>
          <a:p>
            <a:r>
              <a:rPr lang="en-US" dirty="0"/>
              <a:t>Your thoughts?</a:t>
            </a:r>
          </a:p>
          <a:p>
            <a:endParaRPr lang="en-US" dirty="0"/>
          </a:p>
        </p:txBody>
      </p:sp>
    </p:spTree>
    <p:extLst>
      <p:ext uri="{BB962C8B-B14F-4D97-AF65-F5344CB8AC3E}">
        <p14:creationId xmlns:p14="http://schemas.microsoft.com/office/powerpoint/2010/main" val="2743359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goals</a:t>
            </a:r>
          </a:p>
        </p:txBody>
      </p:sp>
      <p:sp>
        <p:nvSpPr>
          <p:cNvPr id="3" name="Content Placeholder 2"/>
          <p:cNvSpPr>
            <a:spLocks noGrp="1"/>
          </p:cNvSpPr>
          <p:nvPr>
            <p:ph idx="1"/>
          </p:nvPr>
        </p:nvSpPr>
        <p:spPr/>
        <p:txBody>
          <a:bodyPr>
            <a:normAutofit fontScale="70000" lnSpcReduction="20000"/>
          </a:bodyPr>
          <a:lstStyle/>
          <a:p>
            <a:r>
              <a:rPr lang="en-US" dirty="0"/>
              <a:t>The growth of learning analytics and educational data mining has been met with both optimism and concern. Excitement about the possibilities of individualized, personalized, adaptive learning have emerged. But concerns that student privacy will be jeopardized, and that student futures will be forever shaped by data from long ago – or warped by an errant prediction about the student years into the future – have emerged as well. </a:t>
            </a:r>
          </a:p>
          <a:p>
            <a:endParaRPr lang="en-US" dirty="0"/>
          </a:p>
          <a:p>
            <a:r>
              <a:rPr lang="en-US" dirty="0"/>
              <a:t>In this class, we will discuss what learning analytics can do, what it has the potential to do for good, and what the potential is for harm. We will discuss multiple uses and applications of analytics, where simple steps can mitigate risk, the relationship between validity and risk, and where risk mitigation will do more harm than good. We will do so in the context of real-world educational systems, challenges, problems, and with reference to original sources as much as possible</a:t>
            </a:r>
          </a:p>
        </p:txBody>
      </p:sp>
    </p:spTree>
    <p:extLst>
      <p:ext uri="{BB962C8B-B14F-4D97-AF65-F5344CB8AC3E}">
        <p14:creationId xmlns:p14="http://schemas.microsoft.com/office/powerpoint/2010/main" val="21030475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These are the issues we will talk about this semester</a:t>
            </a:r>
          </a:p>
        </p:txBody>
      </p:sp>
      <p:sp>
        <p:nvSpPr>
          <p:cNvPr id="3" name="Content Placeholder 2"/>
          <p:cNvSpPr>
            <a:spLocks noGrp="1"/>
          </p:cNvSpPr>
          <p:nvPr>
            <p:ph idx="1"/>
          </p:nvPr>
        </p:nvSpPr>
        <p:spPr/>
        <p:txBody>
          <a:bodyPr/>
          <a:lstStyle/>
          <a:p>
            <a:r>
              <a:rPr lang="en-US" dirty="0"/>
              <a:t>How society and technology are changing</a:t>
            </a:r>
          </a:p>
          <a:p>
            <a:r>
              <a:rPr lang="en-US" dirty="0"/>
              <a:t>How these changes create great opportunities for learning</a:t>
            </a:r>
          </a:p>
          <a:p>
            <a:r>
              <a:rPr lang="en-US" dirty="0"/>
              <a:t>How these changes may create risks for learners</a:t>
            </a:r>
          </a:p>
          <a:p>
            <a:r>
              <a:rPr lang="en-US" dirty="0"/>
              <a:t>And how we can make good decisions in order to reduce these risks</a:t>
            </a:r>
          </a:p>
        </p:txBody>
      </p:sp>
    </p:spTree>
    <p:extLst>
      <p:ext uri="{BB962C8B-B14F-4D97-AF65-F5344CB8AC3E}">
        <p14:creationId xmlns:p14="http://schemas.microsoft.com/office/powerpoint/2010/main" val="21951349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National differences</a:t>
            </a:r>
          </a:p>
        </p:txBody>
      </p:sp>
      <p:sp>
        <p:nvSpPr>
          <p:cNvPr id="3" name="Content Placeholder 2"/>
          <p:cNvSpPr>
            <a:spLocks noGrp="1"/>
          </p:cNvSpPr>
          <p:nvPr>
            <p:ph idx="1"/>
          </p:nvPr>
        </p:nvSpPr>
        <p:spPr>
          <a:xfrm>
            <a:off x="457200" y="1600200"/>
            <a:ext cx="8229600" cy="5105400"/>
          </a:xfrm>
        </p:spPr>
        <p:txBody>
          <a:bodyPr>
            <a:normAutofit fontScale="85000" lnSpcReduction="20000"/>
          </a:bodyPr>
          <a:lstStyle/>
          <a:p>
            <a:r>
              <a:rPr lang="en-US" dirty="0"/>
              <a:t>We will also try to discuss how national differences in both culture and policy may impact both opportunities and risks</a:t>
            </a:r>
          </a:p>
          <a:p>
            <a:endParaRPr lang="en-US" dirty="0"/>
          </a:p>
          <a:p>
            <a:r>
              <a:rPr lang="en-US" dirty="0"/>
              <a:t>Germany and China have adopted polar different policies on student data – the USA is in the middle – and major impacts are already being seen, at least in the scientific community</a:t>
            </a:r>
          </a:p>
          <a:p>
            <a:endParaRPr lang="en-US" dirty="0"/>
          </a:p>
          <a:p>
            <a:r>
              <a:rPr lang="en-US" dirty="0"/>
              <a:t>On the other hand, recent gigantic policy decisions on private tutoring and online learning by the Chinese government show some of the benefits of being in a slower-moving policy environment like the USA</a:t>
            </a:r>
          </a:p>
        </p:txBody>
      </p:sp>
    </p:spTree>
    <p:extLst>
      <p:ext uri="{BB962C8B-B14F-4D97-AF65-F5344CB8AC3E}">
        <p14:creationId xmlns:p14="http://schemas.microsoft.com/office/powerpoint/2010/main" val="33913927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Comments?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540224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next class</a:t>
            </a:r>
          </a:p>
        </p:txBody>
      </p:sp>
      <p:sp>
        <p:nvSpPr>
          <p:cNvPr id="3" name="Content Placeholder 2"/>
          <p:cNvSpPr>
            <a:spLocks noGrp="1"/>
          </p:cNvSpPr>
          <p:nvPr>
            <p:ph idx="1"/>
          </p:nvPr>
        </p:nvSpPr>
        <p:spPr/>
        <p:txBody>
          <a:bodyPr>
            <a:normAutofit fontScale="85000" lnSpcReduction="20000"/>
          </a:bodyPr>
          <a:lstStyle/>
          <a:p>
            <a:r>
              <a:rPr lang="en-US" dirty="0"/>
              <a:t>Read the project proposal assignment</a:t>
            </a:r>
          </a:p>
          <a:p>
            <a:endParaRPr lang="en-US" dirty="0"/>
          </a:p>
          <a:p>
            <a:r>
              <a:rPr lang="en-US" dirty="0"/>
              <a:t>Start thinking about project ideas</a:t>
            </a:r>
          </a:p>
          <a:p>
            <a:endParaRPr lang="en-US" dirty="0"/>
          </a:p>
          <a:p>
            <a:r>
              <a:rPr lang="en-US" dirty="0"/>
              <a:t>In next week’s class, I’ll ask you to be prepared to:</a:t>
            </a:r>
          </a:p>
          <a:p>
            <a:pPr lvl="1"/>
            <a:r>
              <a:rPr lang="en-US" dirty="0"/>
              <a:t>Type in *one sentence* about a project idea (have that sentence ready!)</a:t>
            </a:r>
          </a:p>
          <a:p>
            <a:pPr lvl="1"/>
            <a:r>
              <a:rPr lang="en-US" dirty="0"/>
              <a:t>Speak for about two minutes about the project idea in smaller groups</a:t>
            </a:r>
          </a:p>
          <a:p>
            <a:pPr lvl="1"/>
            <a:endParaRPr lang="en-US" dirty="0"/>
          </a:p>
          <a:p>
            <a:r>
              <a:rPr lang="en-US" dirty="0"/>
              <a:t>This does </a:t>
            </a:r>
            <a:r>
              <a:rPr lang="en-US" i="1" dirty="0"/>
              <a:t>not</a:t>
            </a:r>
            <a:r>
              <a:rPr lang="en-US" dirty="0"/>
              <a:t> need to be your eventual project idea; it is just </a:t>
            </a:r>
            <a:r>
              <a:rPr lang="en-US" i="1" dirty="0"/>
              <a:t>an</a:t>
            </a:r>
            <a:r>
              <a:rPr lang="en-US" dirty="0"/>
              <a:t> idea</a:t>
            </a:r>
          </a:p>
        </p:txBody>
      </p:sp>
    </p:spTree>
    <p:extLst>
      <p:ext uri="{BB962C8B-B14F-4D97-AF65-F5344CB8AC3E}">
        <p14:creationId xmlns:p14="http://schemas.microsoft.com/office/powerpoint/2010/main" val="4857814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3B549-EED6-4A0A-8C5B-519C88349CCB}"/>
              </a:ext>
            </a:extLst>
          </p:cNvPr>
          <p:cNvSpPr>
            <a:spLocks noGrp="1"/>
          </p:cNvSpPr>
          <p:nvPr>
            <p:ph type="title"/>
          </p:nvPr>
        </p:nvSpPr>
        <p:spPr/>
        <p:txBody>
          <a:bodyPr/>
          <a:lstStyle/>
          <a:p>
            <a:r>
              <a:rPr lang="en-US" dirty="0"/>
              <a:t>You can also…</a:t>
            </a:r>
          </a:p>
        </p:txBody>
      </p:sp>
      <p:sp>
        <p:nvSpPr>
          <p:cNvPr id="3" name="Content Placeholder 2">
            <a:extLst>
              <a:ext uri="{FF2B5EF4-FFF2-40B4-BE49-F238E27FC236}">
                <a16:creationId xmlns:a16="http://schemas.microsoft.com/office/drawing/2014/main" id="{7DA4AE99-1543-403B-8789-669E7E7D10C0}"/>
              </a:ext>
            </a:extLst>
          </p:cNvPr>
          <p:cNvSpPr>
            <a:spLocks noGrp="1"/>
          </p:cNvSpPr>
          <p:nvPr>
            <p:ph idx="1"/>
          </p:nvPr>
        </p:nvSpPr>
        <p:spPr/>
        <p:txBody>
          <a:bodyPr/>
          <a:lstStyle/>
          <a:p>
            <a:r>
              <a:rPr lang="en-US" dirty="0"/>
              <a:t>You are also welcome to use the discussion forum to look for group partners</a:t>
            </a:r>
          </a:p>
          <a:p>
            <a:endParaRPr lang="en-US" dirty="0"/>
          </a:p>
          <a:p>
            <a:r>
              <a:rPr lang="en-US" dirty="0"/>
              <a:t>There is a folder set up for this on Piazza</a:t>
            </a:r>
          </a:p>
          <a:p>
            <a:endParaRPr lang="en-US" dirty="0"/>
          </a:p>
          <a:p>
            <a:r>
              <a:rPr lang="en-US" dirty="0"/>
              <a:t>Not required -- we will have an activity next week to also help you find teams</a:t>
            </a:r>
          </a:p>
        </p:txBody>
      </p:sp>
    </p:spTree>
    <p:extLst>
      <p:ext uri="{BB962C8B-B14F-4D97-AF65-F5344CB8AC3E}">
        <p14:creationId xmlns:p14="http://schemas.microsoft.com/office/powerpoint/2010/main" val="1608612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5E17-BA06-41F1-B4ED-447D64C7F803}"/>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157EB760-41EC-498E-AB92-0EA9AC9C12F7}"/>
              </a:ext>
            </a:extLst>
          </p:cNvPr>
          <p:cNvSpPr>
            <a:spLocks noGrp="1"/>
          </p:cNvSpPr>
          <p:nvPr>
            <p:ph idx="1"/>
          </p:nvPr>
        </p:nvSpPr>
        <p:spPr/>
        <p:txBody>
          <a:bodyPr/>
          <a:lstStyle/>
          <a:p>
            <a:r>
              <a:rPr lang="en-US" dirty="0"/>
              <a:t>I look forward to learning from all of you over the course of </a:t>
            </a:r>
            <a:r>
              <a:rPr lang="en-US"/>
              <a:t>this semester!</a:t>
            </a:r>
          </a:p>
        </p:txBody>
      </p:sp>
    </p:spTree>
    <p:extLst>
      <p:ext uri="{BB962C8B-B14F-4D97-AF65-F5344CB8AC3E}">
        <p14:creationId xmlns:p14="http://schemas.microsoft.com/office/powerpoint/2010/main" val="3040808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Format</a:t>
            </a:r>
          </a:p>
        </p:txBody>
      </p:sp>
      <p:sp>
        <p:nvSpPr>
          <p:cNvPr id="3" name="Content Placeholder 2"/>
          <p:cNvSpPr>
            <a:spLocks noGrp="1"/>
          </p:cNvSpPr>
          <p:nvPr>
            <p:ph idx="1"/>
          </p:nvPr>
        </p:nvSpPr>
        <p:spPr/>
        <p:txBody>
          <a:bodyPr/>
          <a:lstStyle/>
          <a:p>
            <a:r>
              <a:rPr lang="en-US" dirty="0"/>
              <a:t>Reading/lecture/discussion/projects</a:t>
            </a:r>
          </a:p>
          <a:p>
            <a:endParaRPr lang="en-US" dirty="0"/>
          </a:p>
          <a:p>
            <a:r>
              <a:rPr lang="en-US" dirty="0"/>
              <a:t>Yes, we will have discussion even with… how many students do we have, again?</a:t>
            </a:r>
          </a:p>
          <a:p>
            <a:endParaRPr lang="en-US" dirty="0"/>
          </a:p>
        </p:txBody>
      </p:sp>
    </p:spTree>
    <p:extLst>
      <p:ext uri="{BB962C8B-B14F-4D97-AF65-F5344CB8AC3E}">
        <p14:creationId xmlns:p14="http://schemas.microsoft.com/office/powerpoint/2010/main" val="3008376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are a lot of you</a:t>
            </a:r>
          </a:p>
        </p:txBody>
      </p:sp>
      <p:sp>
        <p:nvSpPr>
          <p:cNvPr id="3" name="Content Placeholder 2"/>
          <p:cNvSpPr>
            <a:spLocks noGrp="1"/>
          </p:cNvSpPr>
          <p:nvPr>
            <p:ph idx="1"/>
          </p:nvPr>
        </p:nvSpPr>
        <p:spPr/>
        <p:txBody>
          <a:bodyPr>
            <a:normAutofit lnSpcReduction="10000"/>
          </a:bodyPr>
          <a:lstStyle/>
          <a:p>
            <a:r>
              <a:rPr lang="en-US" dirty="0"/>
              <a:t>I was </a:t>
            </a:r>
            <a:r>
              <a:rPr lang="en-US" i="1" dirty="0"/>
              <a:t>not</a:t>
            </a:r>
            <a:r>
              <a:rPr lang="en-US" dirty="0"/>
              <a:t> expecting this many students</a:t>
            </a:r>
          </a:p>
          <a:p>
            <a:endParaRPr lang="en-US" dirty="0"/>
          </a:p>
          <a:p>
            <a:r>
              <a:rPr lang="en-US" dirty="0"/>
              <a:t>I’m delighted by the interest that so many of you have in this topic</a:t>
            </a:r>
          </a:p>
          <a:p>
            <a:endParaRPr lang="en-US" dirty="0"/>
          </a:p>
          <a:p>
            <a:r>
              <a:rPr lang="en-US" dirty="0"/>
              <a:t>I’m unsure whether some of this has to do with the lack of other course offerings in TLL this semester</a:t>
            </a:r>
          </a:p>
          <a:p>
            <a:pPr lvl="1"/>
            <a:r>
              <a:rPr lang="en-US" dirty="0"/>
              <a:t>But I’m very glad to have you all here</a:t>
            </a:r>
          </a:p>
          <a:p>
            <a:endParaRPr lang="en-US" dirty="0"/>
          </a:p>
        </p:txBody>
      </p:sp>
    </p:spTree>
    <p:extLst>
      <p:ext uri="{BB962C8B-B14F-4D97-AF65-F5344CB8AC3E}">
        <p14:creationId xmlns:p14="http://schemas.microsoft.com/office/powerpoint/2010/main" val="1763047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be frank</a:t>
            </a:r>
          </a:p>
        </p:txBody>
      </p:sp>
      <p:sp>
        <p:nvSpPr>
          <p:cNvPr id="3" name="Content Placeholder 2"/>
          <p:cNvSpPr>
            <a:spLocks noGrp="1"/>
          </p:cNvSpPr>
          <p:nvPr>
            <p:ph idx="1"/>
          </p:nvPr>
        </p:nvSpPr>
        <p:spPr/>
        <p:txBody>
          <a:bodyPr>
            <a:normAutofit fontScale="85000" lnSpcReduction="10000"/>
          </a:bodyPr>
          <a:lstStyle/>
          <a:p>
            <a:r>
              <a:rPr lang="en-US" dirty="0"/>
              <a:t>With a class this size, I’m not going to be able to pay quite as much attention to each individual student as I do when this class has 20 (most years)</a:t>
            </a:r>
          </a:p>
          <a:p>
            <a:endParaRPr lang="en-US" dirty="0"/>
          </a:p>
          <a:p>
            <a:r>
              <a:rPr lang="en-US" dirty="0"/>
              <a:t>And I’m going to have to do things differently overall</a:t>
            </a:r>
          </a:p>
          <a:p>
            <a:endParaRPr lang="en-US" dirty="0"/>
          </a:p>
          <a:p>
            <a:r>
              <a:rPr lang="en-US" dirty="0"/>
              <a:t>But I’m going to do my very best to make this a great experience for each and every one of you</a:t>
            </a:r>
          </a:p>
          <a:p>
            <a:pPr lvl="1"/>
            <a:r>
              <a:rPr lang="en-US" dirty="0"/>
              <a:t>Please let me know how I can do better</a:t>
            </a:r>
          </a:p>
          <a:p>
            <a:pPr lvl="1"/>
            <a:r>
              <a:rPr lang="en-US" dirty="0"/>
              <a:t>Please be patient with glitches and delays</a:t>
            </a:r>
          </a:p>
          <a:p>
            <a:endParaRPr lang="en-US" dirty="0"/>
          </a:p>
        </p:txBody>
      </p:sp>
    </p:spTree>
    <p:extLst>
      <p:ext uri="{BB962C8B-B14F-4D97-AF65-F5344CB8AC3E}">
        <p14:creationId xmlns:p14="http://schemas.microsoft.com/office/powerpoint/2010/main" val="1154980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times</a:t>
            </a:r>
          </a:p>
        </p:txBody>
      </p:sp>
      <p:sp>
        <p:nvSpPr>
          <p:cNvPr id="3" name="Content Placeholder 2"/>
          <p:cNvSpPr>
            <a:spLocks noGrp="1"/>
          </p:cNvSpPr>
          <p:nvPr>
            <p:ph idx="1"/>
          </p:nvPr>
        </p:nvSpPr>
        <p:spPr>
          <a:xfrm>
            <a:off x="457200" y="1600200"/>
            <a:ext cx="8229600" cy="5105400"/>
          </a:xfrm>
        </p:spPr>
        <p:txBody>
          <a:bodyPr>
            <a:normAutofit/>
          </a:bodyPr>
          <a:lstStyle/>
          <a:p>
            <a:r>
              <a:rPr lang="en-US" dirty="0"/>
              <a:t>Friday 830am-1020am</a:t>
            </a:r>
          </a:p>
          <a:p>
            <a:endParaRPr lang="en-US" dirty="0"/>
          </a:p>
          <a:p>
            <a:r>
              <a:rPr lang="en-US" dirty="0"/>
              <a:t>But you’re here right now, right?</a:t>
            </a:r>
          </a:p>
          <a:p>
            <a:endParaRPr lang="en-US" dirty="0"/>
          </a:p>
        </p:txBody>
      </p:sp>
    </p:spTree>
    <p:extLst>
      <p:ext uri="{BB962C8B-B14F-4D97-AF65-F5344CB8AC3E}">
        <p14:creationId xmlns:p14="http://schemas.microsoft.com/office/powerpoint/2010/main" val="2084664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Prerequisites</a:t>
            </a:r>
          </a:p>
        </p:txBody>
      </p:sp>
      <p:sp>
        <p:nvSpPr>
          <p:cNvPr id="3" name="Content Placeholder 2"/>
          <p:cNvSpPr>
            <a:spLocks noGrp="1"/>
          </p:cNvSpPr>
          <p:nvPr>
            <p:ph idx="1"/>
          </p:nvPr>
        </p:nvSpPr>
        <p:spPr/>
        <p:txBody>
          <a:bodyPr/>
          <a:lstStyle/>
          <a:p>
            <a:r>
              <a:rPr lang="en-US" dirty="0"/>
              <a:t>None</a:t>
            </a:r>
          </a:p>
          <a:p>
            <a:endParaRPr lang="en-US" dirty="0"/>
          </a:p>
          <a:p>
            <a:r>
              <a:rPr lang="en-US" i="1" dirty="0"/>
              <a:t>Some </a:t>
            </a:r>
            <a:r>
              <a:rPr lang="en-US" dirty="0"/>
              <a:t>prior experience with statistics or data mining recommended</a:t>
            </a:r>
          </a:p>
          <a:p>
            <a:endParaRPr lang="en-US" i="1" dirty="0"/>
          </a:p>
          <a:p>
            <a:r>
              <a:rPr lang="en-US" dirty="0"/>
              <a:t>More so that you’re familiar with these methods can do – we will not actually conduct data mining or statistical analysis in this class</a:t>
            </a:r>
          </a:p>
          <a:p>
            <a:endParaRPr lang="en-US" dirty="0"/>
          </a:p>
        </p:txBody>
      </p:sp>
    </p:spTree>
    <p:extLst>
      <p:ext uri="{BB962C8B-B14F-4D97-AF65-F5344CB8AC3E}">
        <p14:creationId xmlns:p14="http://schemas.microsoft.com/office/powerpoint/2010/main" val="1281652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website</a:t>
            </a:r>
          </a:p>
        </p:txBody>
      </p:sp>
      <p:sp>
        <p:nvSpPr>
          <p:cNvPr id="3" name="Content Placeholder 2"/>
          <p:cNvSpPr>
            <a:spLocks noGrp="1"/>
          </p:cNvSpPr>
          <p:nvPr>
            <p:ph idx="1"/>
          </p:nvPr>
        </p:nvSpPr>
        <p:spPr/>
        <p:txBody>
          <a:bodyPr/>
          <a:lstStyle/>
          <a:p>
            <a:r>
              <a:rPr lang="en-US" dirty="0">
                <a:hlinkClick r:id="rId2"/>
              </a:rPr>
              <a:t>www.upenn.edu/learninganalytics/ryanbaker/BDES2021/index.html</a:t>
            </a:r>
            <a:endParaRPr lang="en-US" dirty="0"/>
          </a:p>
          <a:p>
            <a:endParaRPr lang="en-US" dirty="0"/>
          </a:p>
          <a:p>
            <a:r>
              <a:rPr lang="en-US" dirty="0"/>
              <a:t>We will use Piazza for the discussion forum</a:t>
            </a:r>
          </a:p>
          <a:p>
            <a:r>
              <a:rPr lang="en-US" dirty="0"/>
              <a:t>http://piazza.com/upenn/fall2021/educ623</a:t>
            </a:r>
          </a:p>
        </p:txBody>
      </p:sp>
    </p:spTree>
    <p:extLst>
      <p:ext uri="{BB962C8B-B14F-4D97-AF65-F5344CB8AC3E}">
        <p14:creationId xmlns:p14="http://schemas.microsoft.com/office/powerpoint/2010/main" val="28137637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1351</Words>
  <Application>Microsoft Office PowerPoint</Application>
  <PresentationFormat>On-screen Show (4:3)</PresentationFormat>
  <Paragraphs>148</Paragraphs>
  <Slides>35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Calibri</vt:lpstr>
      <vt:lpstr>Office Theme</vt:lpstr>
      <vt:lpstr>Big Data, Education, and Society</vt:lpstr>
      <vt:lpstr>Welcome to  EDUC 623:  Big Data, Education, and Society</vt:lpstr>
      <vt:lpstr>Course goals</vt:lpstr>
      <vt:lpstr>Format</vt:lpstr>
      <vt:lpstr>There are a lot of you</vt:lpstr>
      <vt:lpstr>Let’s be frank</vt:lpstr>
      <vt:lpstr>Course times</vt:lpstr>
      <vt:lpstr>Course Prerequisites</vt:lpstr>
      <vt:lpstr>Course website</vt:lpstr>
      <vt:lpstr>Assignments</vt:lpstr>
      <vt:lpstr>Assignments</vt:lpstr>
      <vt:lpstr>Extensions?</vt:lpstr>
      <vt:lpstr>Required Books</vt:lpstr>
      <vt:lpstr>Other Readings</vt:lpstr>
      <vt:lpstr>Questions about Syllabus?</vt:lpstr>
      <vt:lpstr>Project Proposal</vt:lpstr>
      <vt:lpstr>Piazzas Discussion Forum</vt:lpstr>
      <vt:lpstr>Ways to get in touch with me</vt:lpstr>
      <vt:lpstr>Questions? Concerns? Comments?</vt:lpstr>
      <vt:lpstr>Introductions</vt:lpstr>
      <vt:lpstr>How is education different than it was 30 years ago?</vt:lpstr>
      <vt:lpstr>What might education  be like in 30 years?</vt:lpstr>
      <vt:lpstr>How is non-school learning different than it was 30 years ago?</vt:lpstr>
      <vt:lpstr>How might non-school learning be different in 30 years?</vt:lpstr>
      <vt:lpstr>How was data used in education 30 years ago?</vt:lpstr>
      <vt:lpstr>How is data being used in education today?</vt:lpstr>
      <vt:lpstr>How might data be used in education in 30 years?</vt:lpstr>
      <vt:lpstr>What is big data?</vt:lpstr>
      <vt:lpstr>What makes big data different than the data we had in education 50 years ago?</vt:lpstr>
      <vt:lpstr>These are the issues we will talk about this semester</vt:lpstr>
      <vt:lpstr>National differences</vt:lpstr>
      <vt:lpstr>Questions? Comments?</vt:lpstr>
      <vt:lpstr>For next class</vt:lpstr>
      <vt:lpstr>You can also…</vt:lpstr>
      <vt:lpstr>Thank you!</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 Engineering Studio</dc:title>
  <dc:creator>Baker, Ryan Shaun</dc:creator>
  <cp:lastModifiedBy>Baker, Ryan S</cp:lastModifiedBy>
  <cp:revision>125</cp:revision>
  <dcterms:created xsi:type="dcterms:W3CDTF">2013-08-27T11:33:40Z</dcterms:created>
  <dcterms:modified xsi:type="dcterms:W3CDTF">2021-08-24T08:36:53Z</dcterms:modified>
</cp:coreProperties>
</file>