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450" r:id="rId3"/>
    <p:sldId id="500" r:id="rId4"/>
    <p:sldId id="502" r:id="rId5"/>
    <p:sldId id="934" r:id="rId6"/>
    <p:sldId id="935" r:id="rId7"/>
    <p:sldId id="937" r:id="rId8"/>
    <p:sldId id="501" r:id="rId9"/>
    <p:sldId id="504" r:id="rId10"/>
    <p:sldId id="938" r:id="rId11"/>
    <p:sldId id="936" r:id="rId12"/>
    <p:sldId id="526" r:id="rId13"/>
    <p:sldId id="939" r:id="rId14"/>
    <p:sldId id="940" r:id="rId15"/>
    <p:sldId id="503" r:id="rId16"/>
    <p:sldId id="506" r:id="rId17"/>
    <p:sldId id="507" r:id="rId18"/>
    <p:sldId id="941" r:id="rId19"/>
    <p:sldId id="943" r:id="rId20"/>
    <p:sldId id="527" r:id="rId21"/>
    <p:sldId id="508" r:id="rId22"/>
    <p:sldId id="931" r:id="rId23"/>
    <p:sldId id="932" r:id="rId24"/>
    <p:sldId id="488" r:id="rId25"/>
    <p:sldId id="514" r:id="rId26"/>
    <p:sldId id="510" r:id="rId27"/>
    <p:sldId id="511" r:id="rId28"/>
    <p:sldId id="513" r:id="rId29"/>
    <p:sldId id="512" r:id="rId30"/>
    <p:sldId id="516" r:id="rId31"/>
    <p:sldId id="515" r:id="rId32"/>
    <p:sldId id="509" r:id="rId33"/>
    <p:sldId id="519" r:id="rId34"/>
    <p:sldId id="933" r:id="rId35"/>
    <p:sldId id="520" r:id="rId36"/>
    <p:sldId id="521" r:id="rId37"/>
    <p:sldId id="522" r:id="rId38"/>
    <p:sldId id="517" r:id="rId39"/>
    <p:sldId id="51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9/18/2021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5B9B1-4A60-4497-8B0C-3BFC9FCCD21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38757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5B9B1-4A60-4497-8B0C-3BFC9FCCD213}"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5B9B1-4A60-4497-8B0C-3BFC9FCCD213}"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5B9B1-4A60-4497-8B0C-3BFC9FCCD213}"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9/18/2021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Data, Education, and Society</a:t>
            </a:r>
          </a:p>
        </p:txBody>
      </p:sp>
      <p:sp>
        <p:nvSpPr>
          <p:cNvPr id="3" name="Subtitle 2"/>
          <p:cNvSpPr>
            <a:spLocks noGrp="1"/>
          </p:cNvSpPr>
          <p:nvPr>
            <p:ph type="subTitle" idx="1"/>
          </p:nvPr>
        </p:nvSpPr>
        <p:spPr/>
        <p:txBody>
          <a:bodyPr/>
          <a:lstStyle/>
          <a:p>
            <a:r>
              <a:rPr lang="en-US" dirty="0"/>
              <a:t>September 24, 2021</a:t>
            </a:r>
          </a:p>
        </p:txBody>
      </p:sp>
    </p:spTree>
    <p:extLst>
      <p:ext uri="{BB962C8B-B14F-4D97-AF65-F5344CB8AC3E}">
        <p14:creationId xmlns:p14="http://schemas.microsoft.com/office/powerpoint/2010/main" val="25728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D944EC-DF25-40B6-879D-8E777323D061}"/>
              </a:ext>
            </a:extLst>
          </p:cNvPr>
          <p:cNvSpPr>
            <a:spLocks noGrp="1"/>
          </p:cNvSpPr>
          <p:nvPr>
            <p:ph type="pic" sz="quarter" idx="11"/>
          </p:nvPr>
        </p:nvSpPr>
        <p:spPr/>
      </p:sp>
      <p:sp>
        <p:nvSpPr>
          <p:cNvPr id="3" name="Text Placeholder 2">
            <a:extLst>
              <a:ext uri="{FF2B5EF4-FFF2-40B4-BE49-F238E27FC236}">
                <a16:creationId xmlns:a16="http://schemas.microsoft.com/office/drawing/2014/main" id="{B5C52EF0-DAA6-474C-9AFA-A8565CD6009A}"/>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FCDA186D-6E8E-4225-80D3-E6B38B9D45E7}"/>
              </a:ext>
            </a:extLst>
          </p:cNvPr>
          <p:cNvSpPr>
            <a:spLocks noGrp="1"/>
          </p:cNvSpPr>
          <p:nvPr>
            <p:ph type="title"/>
          </p:nvPr>
        </p:nvSpPr>
        <p:spPr/>
        <p:txBody>
          <a:bodyPr/>
          <a:lstStyle/>
          <a:p>
            <a:pPr algn="l"/>
            <a:r>
              <a:rPr lang="en-US" dirty="0" err="1"/>
              <a:t>ASSISTments</a:t>
            </a:r>
            <a:endParaRPr lang="en-US" dirty="0"/>
          </a:p>
        </p:txBody>
      </p:sp>
      <p:pic>
        <p:nvPicPr>
          <p:cNvPr id="5" name="Google Shape;235;p39">
            <a:extLst>
              <a:ext uri="{FF2B5EF4-FFF2-40B4-BE49-F238E27FC236}">
                <a16:creationId xmlns:a16="http://schemas.microsoft.com/office/drawing/2014/main" id="{CF2D1201-2FF2-4B7D-9E15-6A4AFAD90E9B}"/>
              </a:ext>
            </a:extLst>
          </p:cNvPr>
          <p:cNvPicPr preferRelativeResize="0"/>
          <p:nvPr/>
        </p:nvPicPr>
        <p:blipFill rotWithShape="1">
          <a:blip r:embed="rId2">
            <a:alphaModFix/>
          </a:blip>
          <a:srcRect l="37764" t="26477" r="4109" b="9164"/>
          <a:stretch/>
        </p:blipFill>
        <p:spPr>
          <a:xfrm>
            <a:off x="300787" y="1217218"/>
            <a:ext cx="8843212" cy="5523701"/>
          </a:xfrm>
          <a:prstGeom prst="rect">
            <a:avLst/>
          </a:prstGeom>
          <a:noFill/>
          <a:ln>
            <a:noFill/>
          </a:ln>
        </p:spPr>
      </p:pic>
    </p:spTree>
    <p:extLst>
      <p:ext uri="{BB962C8B-B14F-4D97-AF65-F5344CB8AC3E}">
        <p14:creationId xmlns:p14="http://schemas.microsoft.com/office/powerpoint/2010/main" val="101252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50B91D-A34D-49B7-A8A5-AB69389C87F2}"/>
              </a:ext>
            </a:extLst>
          </p:cNvPr>
          <p:cNvSpPr>
            <a:spLocks noGrp="1"/>
          </p:cNvSpPr>
          <p:nvPr>
            <p:ph type="pic" sz="quarter" idx="11"/>
          </p:nvPr>
        </p:nvSpPr>
        <p:spPr/>
      </p:sp>
      <p:sp>
        <p:nvSpPr>
          <p:cNvPr id="3" name="Text Placeholder 2">
            <a:extLst>
              <a:ext uri="{FF2B5EF4-FFF2-40B4-BE49-F238E27FC236}">
                <a16:creationId xmlns:a16="http://schemas.microsoft.com/office/drawing/2014/main" id="{EC15BAA4-0B5E-4930-984B-CFD6292FC437}"/>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09A7010E-A084-47E0-AFF9-8C8E8CE23E00}"/>
              </a:ext>
            </a:extLst>
          </p:cNvPr>
          <p:cNvSpPr>
            <a:spLocks noGrp="1"/>
          </p:cNvSpPr>
          <p:nvPr>
            <p:ph type="title"/>
          </p:nvPr>
        </p:nvSpPr>
        <p:spPr/>
        <p:txBody>
          <a:bodyPr/>
          <a:lstStyle/>
          <a:p>
            <a:pPr algn="l"/>
            <a:r>
              <a:rPr lang="en-US" dirty="0"/>
              <a:t>Newsela</a:t>
            </a:r>
          </a:p>
        </p:txBody>
      </p:sp>
      <p:pic>
        <p:nvPicPr>
          <p:cNvPr id="5" name="Google Shape;109;p21">
            <a:extLst>
              <a:ext uri="{FF2B5EF4-FFF2-40B4-BE49-F238E27FC236}">
                <a16:creationId xmlns:a16="http://schemas.microsoft.com/office/drawing/2014/main" id="{3D6E7D33-D9B8-4AB0-899F-62DBC51EE162}"/>
              </a:ext>
            </a:extLst>
          </p:cNvPr>
          <p:cNvPicPr preferRelativeResize="0"/>
          <p:nvPr/>
        </p:nvPicPr>
        <p:blipFill>
          <a:blip r:embed="rId2">
            <a:alphaModFix/>
          </a:blip>
          <a:stretch>
            <a:fillRect/>
          </a:stretch>
        </p:blipFill>
        <p:spPr>
          <a:xfrm>
            <a:off x="723669" y="1275522"/>
            <a:ext cx="7744161" cy="5057016"/>
          </a:xfrm>
          <a:prstGeom prst="rect">
            <a:avLst/>
          </a:prstGeom>
          <a:noFill/>
          <a:ln>
            <a:noFill/>
          </a:ln>
        </p:spPr>
      </p:pic>
    </p:spTree>
    <p:extLst>
      <p:ext uri="{BB962C8B-B14F-4D97-AF65-F5344CB8AC3E}">
        <p14:creationId xmlns:p14="http://schemas.microsoft.com/office/powerpoint/2010/main" val="280116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a:t>Inq</a:t>
            </a:r>
            <a:r>
              <a:rPr lang="en-US" dirty="0"/>
              <a:t>-Blotter</a:t>
            </a:r>
          </a:p>
        </p:txBody>
      </p:sp>
      <p:pic>
        <p:nvPicPr>
          <p:cNvPr id="6" name="Picture 5">
            <a:extLst>
              <a:ext uri="{FF2B5EF4-FFF2-40B4-BE49-F238E27FC236}">
                <a16:creationId xmlns:a16="http://schemas.microsoft.com/office/drawing/2014/main" id="{D11539D0-F366-483D-AA59-E7296D7F65DC}"/>
              </a:ext>
            </a:extLst>
          </p:cNvPr>
          <p:cNvPicPr>
            <a:picLocks noChangeAspect="1"/>
          </p:cNvPicPr>
          <p:nvPr/>
        </p:nvPicPr>
        <p:blipFill>
          <a:blip r:embed="rId2"/>
          <a:stretch>
            <a:fillRect/>
          </a:stretch>
        </p:blipFill>
        <p:spPr>
          <a:xfrm>
            <a:off x="76200" y="1905000"/>
            <a:ext cx="9168455" cy="4043362"/>
          </a:xfrm>
          <a:prstGeom prst="rect">
            <a:avLst/>
          </a:prstGeom>
        </p:spPr>
      </p:pic>
    </p:spTree>
    <p:extLst>
      <p:ext uri="{BB962C8B-B14F-4D97-AF65-F5344CB8AC3E}">
        <p14:creationId xmlns:p14="http://schemas.microsoft.com/office/powerpoint/2010/main" val="173637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8" name="Picture 7">
            <a:extLst>
              <a:ext uri="{FF2B5EF4-FFF2-40B4-BE49-F238E27FC236}">
                <a16:creationId xmlns:a16="http://schemas.microsoft.com/office/drawing/2014/main" id="{578C680B-9A9B-458C-A02A-8E3F66E15771}"/>
              </a:ext>
            </a:extLst>
          </p:cNvPr>
          <p:cNvPicPr>
            <a:picLocks noChangeAspect="1"/>
          </p:cNvPicPr>
          <p:nvPr/>
        </p:nvPicPr>
        <p:blipFill>
          <a:blip r:embed="rId2"/>
          <a:stretch>
            <a:fillRect/>
          </a:stretch>
        </p:blipFill>
        <p:spPr>
          <a:xfrm>
            <a:off x="322590" y="1295400"/>
            <a:ext cx="8821410" cy="4618707"/>
          </a:xfrm>
          <a:prstGeom prst="rect">
            <a:avLst/>
          </a:prstGeom>
        </p:spPr>
      </p:pic>
    </p:spTree>
    <p:extLst>
      <p:ext uri="{BB962C8B-B14F-4D97-AF65-F5344CB8AC3E}">
        <p14:creationId xmlns:p14="http://schemas.microsoft.com/office/powerpoint/2010/main" val="162116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6" name="Picture 5">
            <a:extLst>
              <a:ext uri="{FF2B5EF4-FFF2-40B4-BE49-F238E27FC236}">
                <a16:creationId xmlns:a16="http://schemas.microsoft.com/office/drawing/2014/main" id="{4409B0DE-7844-4147-9F3A-191CEEA62A32}"/>
              </a:ext>
            </a:extLst>
          </p:cNvPr>
          <p:cNvPicPr>
            <a:picLocks noChangeAspect="1"/>
          </p:cNvPicPr>
          <p:nvPr/>
        </p:nvPicPr>
        <p:blipFill>
          <a:blip r:embed="rId2"/>
          <a:stretch>
            <a:fillRect/>
          </a:stretch>
        </p:blipFill>
        <p:spPr>
          <a:xfrm>
            <a:off x="681037" y="1004887"/>
            <a:ext cx="7781925" cy="4848225"/>
          </a:xfrm>
          <a:prstGeom prst="rect">
            <a:avLst/>
          </a:prstGeom>
        </p:spPr>
      </p:pic>
    </p:spTree>
    <p:extLst>
      <p:ext uri="{BB962C8B-B14F-4D97-AF65-F5344CB8AC3E}">
        <p14:creationId xmlns:p14="http://schemas.microsoft.com/office/powerpoint/2010/main" val="106565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a:t>Holstein et al</a:t>
            </a:r>
          </a:p>
        </p:txBody>
      </p:sp>
      <p:pic>
        <p:nvPicPr>
          <p:cNvPr id="5" name="Picture 4"/>
          <p:cNvPicPr>
            <a:picLocks noChangeAspect="1"/>
          </p:cNvPicPr>
          <p:nvPr/>
        </p:nvPicPr>
        <p:blipFill>
          <a:blip r:embed="rId2"/>
          <a:stretch>
            <a:fillRect/>
          </a:stretch>
        </p:blipFill>
        <p:spPr>
          <a:xfrm>
            <a:off x="690562" y="766762"/>
            <a:ext cx="7762875" cy="5324475"/>
          </a:xfrm>
          <a:prstGeom prst="rect">
            <a:avLst/>
          </a:prstGeom>
        </p:spPr>
      </p:pic>
    </p:spTree>
    <p:extLst>
      <p:ext uri="{BB962C8B-B14F-4D97-AF65-F5344CB8AC3E}">
        <p14:creationId xmlns:p14="http://schemas.microsoft.com/office/powerpoint/2010/main" val="264220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25600"/>
            <a:ext cx="8458200" cy="369332"/>
          </a:xfrm>
          <a:prstGeom prst="rect">
            <a:avLst/>
          </a:prstGeom>
        </p:spPr>
        <p:txBody>
          <a:bodyPr wrap="square">
            <a:spAutoFit/>
          </a:bodyPr>
          <a:lstStyle/>
          <a:p>
            <a:r>
              <a:rPr lang="en-US" dirty="0"/>
              <a:t>https://www.youtube.com/watch?v=kGxQsN0DBUU</a:t>
            </a:r>
          </a:p>
        </p:txBody>
      </p:sp>
    </p:spTree>
    <p:extLst>
      <p:ext uri="{BB962C8B-B14F-4D97-AF65-F5344CB8AC3E}">
        <p14:creationId xmlns:p14="http://schemas.microsoft.com/office/powerpoint/2010/main" val="37515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00200"/>
            <a:ext cx="7924800" cy="4524315"/>
          </a:xfrm>
          <a:prstGeom prst="rect">
            <a:avLst/>
          </a:prstGeom>
        </p:spPr>
        <p:txBody>
          <a:bodyPr wrap="square">
            <a:spAutoFit/>
          </a:bodyPr>
          <a:lstStyle/>
          <a:p>
            <a:r>
              <a:rPr lang="en-US" sz="2400" dirty="0"/>
              <a:t>“In this paper, we focus on proactive remediation, dynamically planned intervention by the teacher with one or more students. In a proactive remediation, the teacher decides to provide help to one or more students on a topic that they are not currently struggling with, based on evidence that the student(s) need to learn that topic. The teacher plans such interventions using formative assessment data provided by the tutoring system. Proactive remediation is different from the traditional view of on-task conversations in blended learning [10], where the student discusses the current material being presented in the tutor, with another student or the teacher.” (Miller et al., 2015)</a:t>
            </a:r>
          </a:p>
        </p:txBody>
      </p:sp>
    </p:spTree>
    <p:extLst>
      <p:ext uri="{BB962C8B-B14F-4D97-AF65-F5344CB8AC3E}">
        <p14:creationId xmlns:p14="http://schemas.microsoft.com/office/powerpoint/2010/main" val="324511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7924800" cy="4708981"/>
          </a:xfrm>
          <a:prstGeom prst="rect">
            <a:avLst/>
          </a:prstGeom>
        </p:spPr>
        <p:txBody>
          <a:bodyPr wrap="square">
            <a:spAutoFit/>
          </a:bodyPr>
          <a:lstStyle/>
          <a:p>
            <a:r>
              <a:rPr lang="en-US" sz="2000" b="1" dirty="0"/>
              <a:t>Whole-class scaffolding, </a:t>
            </a:r>
            <a:r>
              <a:rPr lang="en-US" sz="2000" dirty="0"/>
              <a:t>devoting more attention to explaining specific concepts that were difficult for students: “I [could] even adjust sometimes on the fly during the semester if it seems like students are not learning what they are hoping to learn in the class, or not learning what I think I want them to be learning in the course”</a:t>
            </a:r>
          </a:p>
          <a:p>
            <a:endParaRPr lang="en-US" sz="2000" dirty="0"/>
          </a:p>
          <a:p>
            <a:r>
              <a:rPr lang="en-US" sz="2000" b="1" dirty="0"/>
              <a:t>Targeted scaffolding, </a:t>
            </a:r>
            <a:r>
              <a:rPr lang="en-US" sz="2000" dirty="0"/>
              <a:t>focusing attention on particular students… who seemed to be disengaged or struggling: “I intervened with them a bit earlier than I might have otherwise as they hadn’t missed so many classes”</a:t>
            </a:r>
          </a:p>
          <a:p>
            <a:endParaRPr lang="en-US" sz="2000" dirty="0"/>
          </a:p>
          <a:p>
            <a:r>
              <a:rPr lang="en-US" sz="2000" b="1" dirty="0"/>
              <a:t>Revising the course elements: </a:t>
            </a:r>
            <a:r>
              <a:rPr lang="en-US" sz="2000" dirty="0"/>
              <a:t>“There may be an option to get the quizzes out of being a separate activity or to have them be part of the video to make it more engaging”, “It tells us we might need to look at a question again. For example, ‘is this written well?’ or ‘do we need to change the question?’”</a:t>
            </a:r>
          </a:p>
        </p:txBody>
      </p:sp>
      <p:sp>
        <p:nvSpPr>
          <p:cNvPr id="6" name="Title 3">
            <a:extLst>
              <a:ext uri="{FF2B5EF4-FFF2-40B4-BE49-F238E27FC236}">
                <a16:creationId xmlns:a16="http://schemas.microsoft.com/office/drawing/2014/main" id="{C957EB88-16B3-4C70-9744-D4B3EC45174A}"/>
              </a:ext>
            </a:extLst>
          </p:cNvPr>
          <p:cNvSpPr>
            <a:spLocks noGrp="1"/>
          </p:cNvSpPr>
          <p:nvPr>
            <p:ph type="title"/>
          </p:nvPr>
        </p:nvSpPr>
        <p:spPr>
          <a:xfrm>
            <a:off x="0" y="76200"/>
            <a:ext cx="9143999" cy="872455"/>
          </a:xfrm>
        </p:spPr>
        <p:txBody>
          <a:bodyPr>
            <a:normAutofit fontScale="90000"/>
          </a:bodyPr>
          <a:lstStyle/>
          <a:p>
            <a:r>
              <a:rPr lang="en-US" dirty="0"/>
              <a:t>How teachers use reports: example</a:t>
            </a:r>
            <a:br>
              <a:rPr lang="en-US" dirty="0"/>
            </a:br>
            <a:r>
              <a:rPr lang="en-US" dirty="0"/>
              <a:t>Wise &amp; Jung</a:t>
            </a:r>
          </a:p>
        </p:txBody>
      </p:sp>
    </p:spTree>
    <p:extLst>
      <p:ext uri="{BB962C8B-B14F-4D97-AF65-F5344CB8AC3E}">
        <p14:creationId xmlns:p14="http://schemas.microsoft.com/office/powerpoint/2010/main" val="141521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3999" cy="872455"/>
          </a:xfrm>
        </p:spPr>
        <p:txBody>
          <a:bodyPr>
            <a:normAutofit fontScale="90000"/>
          </a:bodyPr>
          <a:lstStyle/>
          <a:p>
            <a:r>
              <a:rPr lang="en-US" dirty="0"/>
              <a:t>How teachers use reports: example</a:t>
            </a:r>
            <a:br>
              <a:rPr lang="en-US" dirty="0"/>
            </a:br>
            <a:r>
              <a:rPr lang="en-US" dirty="0"/>
              <a:t>Wise &amp; Jung</a:t>
            </a:r>
          </a:p>
        </p:txBody>
      </p:sp>
      <p:sp>
        <p:nvSpPr>
          <p:cNvPr id="5" name="Rectangle 4"/>
          <p:cNvSpPr/>
          <p:nvPr/>
        </p:nvSpPr>
        <p:spPr>
          <a:xfrm>
            <a:off x="533400" y="1600200"/>
            <a:ext cx="7924800" cy="1015663"/>
          </a:xfrm>
          <a:prstGeom prst="rect">
            <a:avLst/>
          </a:prstGeom>
        </p:spPr>
        <p:txBody>
          <a:bodyPr wrap="square">
            <a:spAutoFit/>
          </a:bodyPr>
          <a:lstStyle/>
          <a:p>
            <a:r>
              <a:rPr lang="en-US" sz="2000" b="1" dirty="0"/>
              <a:t>“</a:t>
            </a:r>
            <a:r>
              <a:rPr lang="en-US" sz="2000" dirty="0"/>
              <a:t>Across all three kinds of actions, there was a tendency to take a deficit perspective, taking action based on students not engaging with the materials or materials not receiving attention.”</a:t>
            </a:r>
          </a:p>
        </p:txBody>
      </p:sp>
    </p:spTree>
    <p:extLst>
      <p:ext uri="{BB962C8B-B14F-4D97-AF65-F5344CB8AC3E}">
        <p14:creationId xmlns:p14="http://schemas.microsoft.com/office/powerpoint/2010/main" val="357666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for School Personnel</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1121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DB125-C52D-41E4-8877-771D6FDC1F51}"/>
              </a:ext>
            </a:extLst>
          </p:cNvPr>
          <p:cNvSpPr>
            <a:spLocks noGrp="1"/>
          </p:cNvSpPr>
          <p:nvPr>
            <p:ph type="title"/>
          </p:nvPr>
        </p:nvSpPr>
        <p:spPr>
          <a:xfrm>
            <a:off x="0" y="152400"/>
            <a:ext cx="9143999" cy="872455"/>
          </a:xfrm>
        </p:spPr>
        <p:txBody>
          <a:bodyPr>
            <a:normAutofit fontScale="90000"/>
          </a:bodyPr>
          <a:lstStyle/>
          <a:p>
            <a:r>
              <a:rPr lang="en-US" dirty="0"/>
              <a:t>How teachers use reports: example</a:t>
            </a:r>
            <a:br>
              <a:rPr lang="en-US" dirty="0"/>
            </a:br>
            <a:r>
              <a:rPr lang="en-US" dirty="0"/>
              <a:t>(</a:t>
            </a:r>
            <a:r>
              <a:rPr lang="en-US" dirty="0" err="1"/>
              <a:t>Dickler</a:t>
            </a:r>
            <a:r>
              <a:rPr lang="en-US" dirty="0"/>
              <a:t> et al., 2021)</a:t>
            </a:r>
          </a:p>
        </p:txBody>
      </p:sp>
      <p:pic>
        <p:nvPicPr>
          <p:cNvPr id="6" name="Picture 5">
            <a:extLst>
              <a:ext uri="{FF2B5EF4-FFF2-40B4-BE49-F238E27FC236}">
                <a16:creationId xmlns:a16="http://schemas.microsoft.com/office/drawing/2014/main" id="{E5CADE89-34E3-43A6-8B94-9F11023A3833}"/>
              </a:ext>
            </a:extLst>
          </p:cNvPr>
          <p:cNvPicPr>
            <a:picLocks noChangeAspect="1"/>
          </p:cNvPicPr>
          <p:nvPr/>
        </p:nvPicPr>
        <p:blipFill>
          <a:blip r:embed="rId2"/>
          <a:stretch>
            <a:fillRect/>
          </a:stretch>
        </p:blipFill>
        <p:spPr>
          <a:xfrm>
            <a:off x="1252537" y="1138237"/>
            <a:ext cx="6638925" cy="4581525"/>
          </a:xfrm>
          <a:prstGeom prst="rect">
            <a:avLst/>
          </a:prstGeom>
        </p:spPr>
      </p:pic>
    </p:spTree>
    <p:extLst>
      <p:ext uri="{BB962C8B-B14F-4D97-AF65-F5344CB8AC3E}">
        <p14:creationId xmlns:p14="http://schemas.microsoft.com/office/powerpoint/2010/main" val="115660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00200"/>
            <a:ext cx="7924800" cy="1200329"/>
          </a:xfrm>
          <a:prstGeom prst="rect">
            <a:avLst/>
          </a:prstGeom>
        </p:spPr>
        <p:txBody>
          <a:bodyPr wrap="square">
            <a:spAutoFit/>
          </a:bodyPr>
          <a:lstStyle/>
          <a:p>
            <a:pPr marL="342900" indent="-342900">
              <a:buFont typeface="Arial" panose="020B0604020202020204" pitchFamily="34" charset="0"/>
              <a:buChar char="•"/>
            </a:pPr>
            <a:r>
              <a:rPr lang="en-US" sz="2400" dirty="0"/>
              <a:t>Sending emails proposed by the learning system</a:t>
            </a:r>
          </a:p>
          <a:p>
            <a:pPr marL="800100" lvl="1" indent="-342900">
              <a:buFont typeface="Arial" panose="020B0604020202020204" pitchFamily="34" charset="0"/>
              <a:buChar char="•"/>
            </a:pPr>
            <a:r>
              <a:rPr lang="en-US" sz="2400" dirty="0"/>
              <a:t>Sometimes modified</a:t>
            </a:r>
          </a:p>
          <a:p>
            <a:pPr marL="800100" lvl="1" indent="-342900">
              <a:buFont typeface="Arial" panose="020B0604020202020204" pitchFamily="34" charset="0"/>
              <a:buChar char="•"/>
            </a:pPr>
            <a:r>
              <a:rPr lang="en-US" sz="2400" dirty="0"/>
              <a:t>Often sent as-is</a:t>
            </a:r>
          </a:p>
        </p:txBody>
      </p:sp>
    </p:spTree>
    <p:extLst>
      <p:ext uri="{BB962C8B-B14F-4D97-AF65-F5344CB8AC3E}">
        <p14:creationId xmlns:p14="http://schemas.microsoft.com/office/powerpoint/2010/main" val="166000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0A51-7E8B-4AD4-88CF-FDBFE901516D}"/>
              </a:ext>
            </a:extLst>
          </p:cNvPr>
          <p:cNvSpPr>
            <a:spLocks noGrp="1"/>
          </p:cNvSpPr>
          <p:nvPr>
            <p:ph type="title"/>
          </p:nvPr>
        </p:nvSpPr>
        <p:spPr/>
        <p:txBody>
          <a:bodyPr/>
          <a:lstStyle/>
          <a:p>
            <a:r>
              <a:rPr lang="en-US" dirty="0" err="1"/>
              <a:t>OnTask</a:t>
            </a:r>
            <a:r>
              <a:rPr lang="en-US" dirty="0"/>
              <a:t> Learning</a:t>
            </a:r>
          </a:p>
        </p:txBody>
      </p:sp>
      <p:sp>
        <p:nvSpPr>
          <p:cNvPr id="3" name="Content Placeholder 2">
            <a:extLst>
              <a:ext uri="{FF2B5EF4-FFF2-40B4-BE49-F238E27FC236}">
                <a16:creationId xmlns:a16="http://schemas.microsoft.com/office/drawing/2014/main" id="{76B65346-5B72-4A69-B5A8-F59F3405BC2F}"/>
              </a:ext>
            </a:extLst>
          </p:cNvPr>
          <p:cNvSpPr>
            <a:spLocks noGrp="1"/>
          </p:cNvSpPr>
          <p:nvPr>
            <p:ph idx="1"/>
          </p:nvPr>
        </p:nvSpPr>
        <p:spPr/>
        <p:txBody>
          <a:bodyPr/>
          <a:lstStyle/>
          <a:p>
            <a:endParaRPr lang="en-US"/>
          </a:p>
        </p:txBody>
      </p:sp>
      <p:pic>
        <p:nvPicPr>
          <p:cNvPr id="1028" name="Picture 4">
            <a:extLst>
              <a:ext uri="{FF2B5EF4-FFF2-40B4-BE49-F238E27FC236}">
                <a16:creationId xmlns:a16="http://schemas.microsoft.com/office/drawing/2014/main" id="{061AADD8-3C01-47E2-B116-836B8C97A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5" y="1499958"/>
            <a:ext cx="8001000" cy="537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20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F387-AA94-40A9-B7D5-6175AD4E20AC}"/>
              </a:ext>
            </a:extLst>
          </p:cNvPr>
          <p:cNvSpPr>
            <a:spLocks noGrp="1"/>
          </p:cNvSpPr>
          <p:nvPr>
            <p:ph type="title"/>
          </p:nvPr>
        </p:nvSpPr>
        <p:spPr/>
        <p:txBody>
          <a:bodyPr/>
          <a:lstStyle/>
          <a:p>
            <a:r>
              <a:rPr lang="en-US" dirty="0" err="1"/>
              <a:t>OnTask</a:t>
            </a:r>
            <a:r>
              <a:rPr lang="en-US" dirty="0"/>
              <a:t> Learning</a:t>
            </a:r>
          </a:p>
        </p:txBody>
      </p:sp>
      <p:sp>
        <p:nvSpPr>
          <p:cNvPr id="3" name="Content Placeholder 2">
            <a:extLst>
              <a:ext uri="{FF2B5EF4-FFF2-40B4-BE49-F238E27FC236}">
                <a16:creationId xmlns:a16="http://schemas.microsoft.com/office/drawing/2014/main" id="{6FBEB462-EEBE-49BC-B52B-DC346228A84E}"/>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D24D7AC9-945D-4F55-97ED-61DFAFD43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52968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4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45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091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the features of a good report?</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63481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some things to avoid </a:t>
            </a:r>
            <a:br>
              <a:rPr lang="en-US" dirty="0"/>
            </a:br>
            <a:r>
              <a:rPr lang="en-US" dirty="0"/>
              <a:t>in designing a report?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300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How can we support new (better) pedagogical practices using reports?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124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How could reports reinforce bad </a:t>
            </a:r>
            <a:br>
              <a:rPr lang="en-US" dirty="0"/>
            </a:br>
            <a:r>
              <a:rPr lang="en-US" dirty="0"/>
              <a:t>pedagogical practices?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676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discussed a few systems last week</a:t>
            </a:r>
          </a:p>
        </p:txBody>
      </p:sp>
      <p:sp>
        <p:nvSpPr>
          <p:cNvPr id="3" name="Content Placeholder 2"/>
          <p:cNvSpPr>
            <a:spLocks noGrp="1"/>
          </p:cNvSpPr>
          <p:nvPr>
            <p:ph idx="1"/>
          </p:nvPr>
        </p:nvSpPr>
        <p:spPr/>
        <p:txBody>
          <a:bodyPr/>
          <a:lstStyle/>
          <a:p>
            <a:r>
              <a:rPr lang="en-US" dirty="0" err="1"/>
              <a:t>BrightBytes</a:t>
            </a:r>
            <a:endParaRPr lang="en-US" dirty="0"/>
          </a:p>
          <a:p>
            <a:r>
              <a:rPr lang="en-US" dirty="0"/>
              <a:t>Course Signals</a:t>
            </a:r>
          </a:p>
        </p:txBody>
      </p:sp>
    </p:spTree>
    <p:extLst>
      <p:ext uri="{BB962C8B-B14F-4D97-AF65-F5344CB8AC3E}">
        <p14:creationId xmlns:p14="http://schemas.microsoft.com/office/powerpoint/2010/main" val="91940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be different in reports for guidance counselors, principals…</a:t>
            </a:r>
          </a:p>
        </p:txBody>
      </p:sp>
      <p:sp>
        <p:nvSpPr>
          <p:cNvPr id="3" name="Content Placeholder 2"/>
          <p:cNvSpPr>
            <a:spLocks noGrp="1"/>
          </p:cNvSpPr>
          <p:nvPr>
            <p:ph idx="1"/>
          </p:nvPr>
        </p:nvSpPr>
        <p:spPr/>
        <p:txBody>
          <a:bodyPr/>
          <a:lstStyle/>
          <a:p>
            <a:r>
              <a:rPr lang="en-US" dirty="0"/>
              <a:t>How can we better support stakeholders beyond teachers?</a:t>
            </a:r>
          </a:p>
        </p:txBody>
      </p:sp>
    </p:spTree>
    <p:extLst>
      <p:ext uri="{BB962C8B-B14F-4D97-AF65-F5344CB8AC3E}">
        <p14:creationId xmlns:p14="http://schemas.microsoft.com/office/powerpoint/2010/main" val="1836657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tensions in report design</a:t>
            </a:r>
            <a:br>
              <a:rPr lang="en-US" dirty="0"/>
            </a:br>
            <a:r>
              <a:rPr lang="en-US" dirty="0"/>
              <a:t>(Duncan et al)</a:t>
            </a:r>
          </a:p>
        </p:txBody>
      </p:sp>
      <p:sp>
        <p:nvSpPr>
          <p:cNvPr id="3" name="Content Placeholder 2"/>
          <p:cNvSpPr>
            <a:spLocks noGrp="1"/>
          </p:cNvSpPr>
          <p:nvPr>
            <p:ph idx="1"/>
          </p:nvPr>
        </p:nvSpPr>
        <p:spPr/>
        <p:txBody>
          <a:bodyPr/>
          <a:lstStyle/>
          <a:p>
            <a:r>
              <a:rPr lang="en-US" dirty="0"/>
              <a:t>Detail versus big picture</a:t>
            </a:r>
          </a:p>
          <a:p>
            <a:r>
              <a:rPr lang="en-US" dirty="0"/>
              <a:t>Mastery versus progress</a:t>
            </a:r>
          </a:p>
          <a:p>
            <a:r>
              <a:rPr lang="en-US" dirty="0"/>
              <a:t>Benchmarking between students or with reference to a goal</a:t>
            </a:r>
          </a:p>
        </p:txBody>
      </p:sp>
    </p:spTree>
    <p:extLst>
      <p:ext uri="{BB962C8B-B14F-4D97-AF65-F5344CB8AC3E}">
        <p14:creationId xmlns:p14="http://schemas.microsoft.com/office/powerpoint/2010/main" val="941378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428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a minute, we will go to randomly selected breakout rooms</a:t>
            </a:r>
          </a:p>
        </p:txBody>
      </p:sp>
      <p:sp>
        <p:nvSpPr>
          <p:cNvPr id="3" name="Content Placeholder 2"/>
          <p:cNvSpPr>
            <a:spLocks noGrp="1"/>
          </p:cNvSpPr>
          <p:nvPr>
            <p:ph idx="1"/>
          </p:nvPr>
        </p:nvSpPr>
        <p:spPr/>
        <p:txBody>
          <a:bodyPr/>
          <a:lstStyle/>
          <a:p>
            <a:r>
              <a:rPr lang="en-US" dirty="0"/>
              <a:t>If there’s time</a:t>
            </a:r>
          </a:p>
        </p:txBody>
      </p:sp>
    </p:spTree>
    <p:extLst>
      <p:ext uri="{BB962C8B-B14F-4D97-AF65-F5344CB8AC3E}">
        <p14:creationId xmlns:p14="http://schemas.microsoft.com/office/powerpoint/2010/main" val="355520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B8C-B1A4-46DA-886D-5F51DD3A32B0}"/>
              </a:ext>
            </a:extLst>
          </p:cNvPr>
          <p:cNvSpPr>
            <a:spLocks noGrp="1"/>
          </p:cNvSpPr>
          <p:nvPr>
            <p:ph type="title"/>
          </p:nvPr>
        </p:nvSpPr>
        <p:spPr/>
        <p:txBody>
          <a:bodyPr/>
          <a:lstStyle/>
          <a:p>
            <a:r>
              <a:rPr lang="en-US" dirty="0"/>
              <a:t>Design a report</a:t>
            </a:r>
          </a:p>
        </p:txBody>
      </p:sp>
      <p:sp>
        <p:nvSpPr>
          <p:cNvPr id="3" name="Content Placeholder 2">
            <a:extLst>
              <a:ext uri="{FF2B5EF4-FFF2-40B4-BE49-F238E27FC236}">
                <a16:creationId xmlns:a16="http://schemas.microsoft.com/office/drawing/2014/main" id="{6DF8ED93-4E8C-4447-A554-83C01D19F845}"/>
              </a:ext>
            </a:extLst>
          </p:cNvPr>
          <p:cNvSpPr>
            <a:spLocks noGrp="1"/>
          </p:cNvSpPr>
          <p:nvPr>
            <p:ph idx="1"/>
          </p:nvPr>
        </p:nvSpPr>
        <p:spPr/>
        <p:txBody>
          <a:bodyPr/>
          <a:lstStyle/>
          <a:p>
            <a:r>
              <a:rPr lang="en-US" dirty="0"/>
              <a:t>Draw it in </a:t>
            </a:r>
            <a:r>
              <a:rPr lang="en-US" dirty="0" err="1"/>
              <a:t>powerpoint</a:t>
            </a:r>
            <a:r>
              <a:rPr lang="en-US" dirty="0"/>
              <a:t> or google slides or paint or whatever program you want</a:t>
            </a:r>
          </a:p>
        </p:txBody>
      </p:sp>
    </p:spTree>
    <p:extLst>
      <p:ext uri="{BB962C8B-B14F-4D97-AF65-F5344CB8AC3E}">
        <p14:creationId xmlns:p14="http://schemas.microsoft.com/office/powerpoint/2010/main" val="3288979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report tasks</a:t>
            </a:r>
          </a:p>
        </p:txBody>
      </p:sp>
      <p:sp>
        <p:nvSpPr>
          <p:cNvPr id="3" name="Content Placeholder 2"/>
          <p:cNvSpPr>
            <a:spLocks noGrp="1"/>
          </p:cNvSpPr>
          <p:nvPr>
            <p:ph idx="1"/>
          </p:nvPr>
        </p:nvSpPr>
        <p:spPr/>
        <p:txBody>
          <a:bodyPr/>
          <a:lstStyle/>
          <a:p>
            <a:pPr marL="514350" indent="-514350">
              <a:buFont typeface="+mj-lt"/>
              <a:buAutoNum type="arabicPeriod"/>
            </a:pPr>
            <a:r>
              <a:rPr lang="en-US" dirty="0"/>
              <a:t>For teachers of students using an adaptive homework system for math</a:t>
            </a:r>
          </a:p>
          <a:p>
            <a:pPr marL="514350" indent="-514350">
              <a:buFont typeface="+mj-lt"/>
              <a:buAutoNum type="arabicPeriod"/>
            </a:pPr>
            <a:r>
              <a:rPr lang="en-US" dirty="0"/>
              <a:t>For teachers of students using an adaptive flash card system for a foreign language</a:t>
            </a:r>
          </a:p>
          <a:p>
            <a:pPr marL="514350" indent="-514350">
              <a:buFont typeface="+mj-lt"/>
              <a:buAutoNum type="arabicPeriod"/>
            </a:pPr>
            <a:r>
              <a:rPr lang="en-US" dirty="0"/>
              <a:t>For teachers of students using a blended learning system in math class</a:t>
            </a:r>
          </a:p>
          <a:p>
            <a:pPr marL="514350" indent="-514350">
              <a:buFont typeface="+mj-lt"/>
              <a:buAutoNum type="arabicPeriod"/>
            </a:pPr>
            <a:r>
              <a:rPr lang="en-US" dirty="0"/>
              <a:t>For teachers of students using a history game (such as Civilization) in class</a:t>
            </a:r>
          </a:p>
        </p:txBody>
      </p:sp>
    </p:spTree>
    <p:extLst>
      <p:ext uri="{BB962C8B-B14F-4D97-AF65-F5344CB8AC3E}">
        <p14:creationId xmlns:p14="http://schemas.microsoft.com/office/powerpoint/2010/main" val="3288791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report tasks</a:t>
            </a:r>
          </a:p>
        </p:txBody>
      </p:sp>
      <p:sp>
        <p:nvSpPr>
          <p:cNvPr id="3" name="Content Placeholder 2"/>
          <p:cNvSpPr>
            <a:spLocks noGrp="1"/>
          </p:cNvSpPr>
          <p:nvPr>
            <p:ph idx="1"/>
          </p:nvPr>
        </p:nvSpPr>
        <p:spPr>
          <a:xfrm>
            <a:off x="457200" y="1600200"/>
            <a:ext cx="8229600" cy="5105400"/>
          </a:xfrm>
        </p:spPr>
        <p:txBody>
          <a:bodyPr>
            <a:normAutofit lnSpcReduction="10000"/>
          </a:bodyPr>
          <a:lstStyle/>
          <a:p>
            <a:pPr marL="0" indent="0">
              <a:buNone/>
            </a:pPr>
            <a:r>
              <a:rPr lang="en-US" dirty="0"/>
              <a:t>5. For teachers of students doing a computer-mediated programming project at home (group project in Scratch)</a:t>
            </a:r>
          </a:p>
          <a:p>
            <a:pPr marL="0" indent="0">
              <a:buNone/>
            </a:pPr>
            <a:r>
              <a:rPr lang="en-US" dirty="0"/>
              <a:t>6. For teachers of students practicing the viola at home</a:t>
            </a:r>
          </a:p>
          <a:p>
            <a:pPr marL="0" indent="0">
              <a:buNone/>
            </a:pPr>
            <a:r>
              <a:rPr lang="en-US" dirty="0"/>
              <a:t>7. For the sensei of students practicing </a:t>
            </a:r>
            <a:r>
              <a:rPr lang="en-US" dirty="0" err="1"/>
              <a:t>tae</a:t>
            </a:r>
            <a:r>
              <a:rPr lang="en-US" dirty="0"/>
              <a:t> kwon do in a dojo</a:t>
            </a:r>
          </a:p>
          <a:p>
            <a:pPr marL="0" indent="0">
              <a:buNone/>
            </a:pPr>
            <a:r>
              <a:rPr lang="en-US" dirty="0"/>
              <a:t>8. For teachers of undergraduates doing a group creative writing project (in a system where drafts are instrumented)</a:t>
            </a:r>
          </a:p>
        </p:txBody>
      </p:sp>
    </p:spTree>
    <p:extLst>
      <p:ext uri="{BB962C8B-B14F-4D97-AF65-F5344CB8AC3E}">
        <p14:creationId xmlns:p14="http://schemas.microsoft.com/office/powerpoint/2010/main" val="1921827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post your report designs to piazza</a:t>
            </a:r>
          </a:p>
        </p:txBody>
      </p:sp>
      <p:sp>
        <p:nvSpPr>
          <p:cNvPr id="3" name="Content Placeholder 2"/>
          <p:cNvSpPr>
            <a:spLocks noGrp="1"/>
          </p:cNvSpPr>
          <p:nvPr>
            <p:ph idx="1"/>
          </p:nvPr>
        </p:nvSpPr>
        <p:spPr/>
        <p:txBody>
          <a:bodyPr>
            <a:normAutofit fontScale="92500" lnSpcReduction="10000"/>
          </a:bodyPr>
          <a:lstStyle/>
          <a:p>
            <a:r>
              <a:rPr lang="en-US" dirty="0"/>
              <a:t>No need to write explanations of the report</a:t>
            </a:r>
          </a:p>
          <a:p>
            <a:r>
              <a:rPr lang="en-US" dirty="0"/>
              <a:t>Just write the context (i.e. the descriptions on the previous two slides)</a:t>
            </a:r>
          </a:p>
          <a:p>
            <a:r>
              <a:rPr lang="en-US" dirty="0"/>
              <a:t>And post your file or link</a:t>
            </a:r>
          </a:p>
          <a:p>
            <a:endParaRPr lang="en-US" dirty="0"/>
          </a:p>
          <a:p>
            <a:r>
              <a:rPr lang="en-US" dirty="0"/>
              <a:t>Everyone please go to at least one other group’s presentation, take a look, and write comments</a:t>
            </a:r>
          </a:p>
          <a:p>
            <a:pPr lvl="1"/>
            <a:r>
              <a:rPr lang="en-US" dirty="0"/>
              <a:t>If we run out of time to do it in class, just do it in the next session</a:t>
            </a:r>
          </a:p>
        </p:txBody>
      </p:sp>
    </p:spTree>
    <p:extLst>
      <p:ext uri="{BB962C8B-B14F-4D97-AF65-F5344CB8AC3E}">
        <p14:creationId xmlns:p14="http://schemas.microsoft.com/office/powerpoint/2010/main" val="1183499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5377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1 is due October 4</a:t>
            </a:r>
          </a:p>
        </p:txBody>
      </p:sp>
      <p:sp>
        <p:nvSpPr>
          <p:cNvPr id="3" name="Content Placeholder 2"/>
          <p:cNvSpPr>
            <a:spLocks noGrp="1"/>
          </p:cNvSpPr>
          <p:nvPr>
            <p:ph idx="1"/>
          </p:nvPr>
        </p:nvSpPr>
        <p:spPr/>
        <p:txBody>
          <a:bodyPr/>
          <a:lstStyle/>
          <a:p>
            <a:r>
              <a:rPr lang="en-US" dirty="0"/>
              <a:t>Any questions or concerns regarding assignment?</a:t>
            </a:r>
          </a:p>
        </p:txBody>
      </p:sp>
    </p:spTree>
    <p:extLst>
      <p:ext uri="{BB962C8B-B14F-4D97-AF65-F5344CB8AC3E}">
        <p14:creationId xmlns:p14="http://schemas.microsoft.com/office/powerpoint/2010/main" val="290206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a:xfrm>
            <a:off x="469075" y="118145"/>
            <a:ext cx="8674924" cy="872455"/>
          </a:xfrm>
        </p:spPr>
        <p:txBody>
          <a:bodyPr>
            <a:normAutofit fontScale="90000"/>
          </a:bodyPr>
          <a:lstStyle/>
          <a:p>
            <a:r>
              <a:rPr lang="en-US" dirty="0"/>
              <a:t>Some </a:t>
            </a:r>
            <a:br>
              <a:rPr lang="en-US" dirty="0"/>
            </a:br>
            <a:r>
              <a:rPr lang="en-US" dirty="0"/>
              <a:t>additional systems</a:t>
            </a:r>
          </a:p>
        </p:txBody>
      </p:sp>
    </p:spTree>
    <p:extLst>
      <p:ext uri="{BB962C8B-B14F-4D97-AF65-F5344CB8AC3E}">
        <p14:creationId xmlns:p14="http://schemas.microsoft.com/office/powerpoint/2010/main" val="233884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2F02B0-3E36-467E-BAD3-C0CE01163375}"/>
              </a:ext>
            </a:extLst>
          </p:cNvPr>
          <p:cNvSpPr>
            <a:spLocks noGrp="1"/>
          </p:cNvSpPr>
          <p:nvPr>
            <p:ph type="pic" sz="quarter" idx="11"/>
          </p:nvPr>
        </p:nvSpPr>
        <p:spPr/>
      </p:sp>
      <p:sp>
        <p:nvSpPr>
          <p:cNvPr id="3" name="Text Placeholder 2">
            <a:extLst>
              <a:ext uri="{FF2B5EF4-FFF2-40B4-BE49-F238E27FC236}">
                <a16:creationId xmlns:a16="http://schemas.microsoft.com/office/drawing/2014/main" id="{5BAD1AE7-F054-4FD6-9AE5-E4F369A307D0}"/>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6BEAFCB1-27F6-430A-B940-209DEBE0CCF2}"/>
              </a:ext>
            </a:extLst>
          </p:cNvPr>
          <p:cNvSpPr>
            <a:spLocks noGrp="1"/>
          </p:cNvSpPr>
          <p:nvPr>
            <p:ph type="title"/>
          </p:nvPr>
        </p:nvSpPr>
        <p:spPr/>
        <p:txBody>
          <a:bodyPr/>
          <a:lstStyle/>
          <a:p>
            <a:pPr algn="l"/>
            <a:r>
              <a:rPr lang="en-US" dirty="0" err="1"/>
              <a:t>iReady</a:t>
            </a:r>
            <a:endParaRPr lang="en-US" dirty="0"/>
          </a:p>
        </p:txBody>
      </p:sp>
      <p:pic>
        <p:nvPicPr>
          <p:cNvPr id="5" name="Google Shape;101;p20">
            <a:extLst>
              <a:ext uri="{FF2B5EF4-FFF2-40B4-BE49-F238E27FC236}">
                <a16:creationId xmlns:a16="http://schemas.microsoft.com/office/drawing/2014/main" id="{23538817-37F1-44D0-BC03-E29945A6E386}"/>
              </a:ext>
            </a:extLst>
          </p:cNvPr>
          <p:cNvPicPr preferRelativeResize="0"/>
          <p:nvPr/>
        </p:nvPicPr>
        <p:blipFill>
          <a:blip r:embed="rId2">
            <a:alphaModFix/>
          </a:blip>
          <a:stretch>
            <a:fillRect/>
          </a:stretch>
        </p:blipFill>
        <p:spPr>
          <a:xfrm>
            <a:off x="933517" y="1625600"/>
            <a:ext cx="7324465" cy="5178056"/>
          </a:xfrm>
          <a:prstGeom prst="rect">
            <a:avLst/>
          </a:prstGeom>
          <a:noFill/>
          <a:ln>
            <a:noFill/>
          </a:ln>
        </p:spPr>
      </p:pic>
    </p:spTree>
    <p:extLst>
      <p:ext uri="{BB962C8B-B14F-4D97-AF65-F5344CB8AC3E}">
        <p14:creationId xmlns:p14="http://schemas.microsoft.com/office/powerpoint/2010/main" val="11661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1A2292-8B15-4002-98D6-B38C3B76447F}"/>
              </a:ext>
            </a:extLst>
          </p:cNvPr>
          <p:cNvSpPr>
            <a:spLocks noGrp="1"/>
          </p:cNvSpPr>
          <p:nvPr>
            <p:ph type="pic" sz="quarter" idx="11"/>
          </p:nvPr>
        </p:nvSpPr>
        <p:spPr/>
      </p:sp>
      <p:sp>
        <p:nvSpPr>
          <p:cNvPr id="3" name="Text Placeholder 2">
            <a:extLst>
              <a:ext uri="{FF2B5EF4-FFF2-40B4-BE49-F238E27FC236}">
                <a16:creationId xmlns:a16="http://schemas.microsoft.com/office/drawing/2014/main" id="{7E4B9DF2-FB74-4CC4-93EF-DBDD61D80A8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4CE4893D-8E0F-4828-9181-867F96F7A4AA}"/>
              </a:ext>
            </a:extLst>
          </p:cNvPr>
          <p:cNvSpPr>
            <a:spLocks noGrp="1"/>
          </p:cNvSpPr>
          <p:nvPr>
            <p:ph type="title"/>
          </p:nvPr>
        </p:nvSpPr>
        <p:spPr/>
        <p:txBody>
          <a:bodyPr/>
          <a:lstStyle/>
          <a:p>
            <a:pPr algn="l"/>
            <a:r>
              <a:rPr lang="en-US" dirty="0"/>
              <a:t>NWEA MAP</a:t>
            </a:r>
          </a:p>
        </p:txBody>
      </p:sp>
      <p:pic>
        <p:nvPicPr>
          <p:cNvPr id="5" name="Google Shape;99;p20">
            <a:extLst>
              <a:ext uri="{FF2B5EF4-FFF2-40B4-BE49-F238E27FC236}">
                <a16:creationId xmlns:a16="http://schemas.microsoft.com/office/drawing/2014/main" id="{7BC61B87-FEB6-48F7-AE86-A500C9B1CAF4}"/>
              </a:ext>
            </a:extLst>
          </p:cNvPr>
          <p:cNvPicPr preferRelativeResize="0"/>
          <p:nvPr/>
        </p:nvPicPr>
        <p:blipFill>
          <a:blip r:embed="rId2">
            <a:alphaModFix/>
          </a:blip>
          <a:stretch>
            <a:fillRect/>
          </a:stretch>
        </p:blipFill>
        <p:spPr>
          <a:xfrm>
            <a:off x="181126" y="872455"/>
            <a:ext cx="8674924" cy="5807076"/>
          </a:xfrm>
          <a:prstGeom prst="rect">
            <a:avLst/>
          </a:prstGeom>
          <a:noFill/>
          <a:ln>
            <a:noFill/>
          </a:ln>
        </p:spPr>
      </p:pic>
    </p:spTree>
    <p:extLst>
      <p:ext uri="{BB962C8B-B14F-4D97-AF65-F5344CB8AC3E}">
        <p14:creationId xmlns:p14="http://schemas.microsoft.com/office/powerpoint/2010/main" val="60019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5B07FF6-8892-4DD4-883D-323593E6E955}"/>
              </a:ext>
            </a:extLst>
          </p:cNvPr>
          <p:cNvSpPr>
            <a:spLocks noGrp="1"/>
          </p:cNvSpPr>
          <p:nvPr>
            <p:ph type="pic" sz="quarter" idx="11"/>
          </p:nvPr>
        </p:nvSpPr>
        <p:spPr/>
      </p:sp>
      <p:sp>
        <p:nvSpPr>
          <p:cNvPr id="3" name="Text Placeholder 2">
            <a:extLst>
              <a:ext uri="{FF2B5EF4-FFF2-40B4-BE49-F238E27FC236}">
                <a16:creationId xmlns:a16="http://schemas.microsoft.com/office/drawing/2014/main" id="{CC715BD2-5E1C-4D67-9D82-48402A9B58F2}"/>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19684D0A-C1C1-451F-9066-EA39B7425ECA}"/>
              </a:ext>
            </a:extLst>
          </p:cNvPr>
          <p:cNvSpPr>
            <a:spLocks noGrp="1"/>
          </p:cNvSpPr>
          <p:nvPr>
            <p:ph type="title"/>
          </p:nvPr>
        </p:nvSpPr>
        <p:spPr/>
        <p:txBody>
          <a:bodyPr/>
          <a:lstStyle/>
          <a:p>
            <a:pPr algn="l"/>
            <a:r>
              <a:rPr lang="en-US" dirty="0"/>
              <a:t>Panorama Education</a:t>
            </a:r>
          </a:p>
        </p:txBody>
      </p:sp>
      <p:pic>
        <p:nvPicPr>
          <p:cNvPr id="5" name="Google Shape;117;p22">
            <a:extLst>
              <a:ext uri="{FF2B5EF4-FFF2-40B4-BE49-F238E27FC236}">
                <a16:creationId xmlns:a16="http://schemas.microsoft.com/office/drawing/2014/main" id="{5D935796-7595-47C4-9813-AFFB41EF92CA}"/>
              </a:ext>
            </a:extLst>
          </p:cNvPr>
          <p:cNvPicPr preferRelativeResize="0"/>
          <p:nvPr/>
        </p:nvPicPr>
        <p:blipFill>
          <a:blip r:embed="rId2">
            <a:alphaModFix/>
          </a:blip>
          <a:stretch>
            <a:fillRect/>
          </a:stretch>
        </p:blipFill>
        <p:spPr>
          <a:xfrm>
            <a:off x="685800" y="872455"/>
            <a:ext cx="7905927" cy="5985545"/>
          </a:xfrm>
          <a:prstGeom prst="rect">
            <a:avLst/>
          </a:prstGeom>
          <a:noFill/>
          <a:ln>
            <a:noFill/>
          </a:ln>
        </p:spPr>
      </p:pic>
    </p:spTree>
    <p:extLst>
      <p:ext uri="{BB962C8B-B14F-4D97-AF65-F5344CB8AC3E}">
        <p14:creationId xmlns:p14="http://schemas.microsoft.com/office/powerpoint/2010/main" val="66266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err="1"/>
              <a:t>Ocumpaugh</a:t>
            </a:r>
            <a:r>
              <a:rPr lang="en-US" dirty="0"/>
              <a:t> et al</a:t>
            </a:r>
          </a:p>
        </p:txBody>
      </p:sp>
      <p:pic>
        <p:nvPicPr>
          <p:cNvPr id="6" name="Picture 5"/>
          <p:cNvPicPr>
            <a:picLocks noChangeAspect="1"/>
          </p:cNvPicPr>
          <p:nvPr/>
        </p:nvPicPr>
        <p:blipFill>
          <a:blip r:embed="rId2"/>
          <a:stretch>
            <a:fillRect/>
          </a:stretch>
        </p:blipFill>
        <p:spPr>
          <a:xfrm>
            <a:off x="5184633" y="0"/>
            <a:ext cx="3938996" cy="6858000"/>
          </a:xfrm>
          <a:prstGeom prst="rect">
            <a:avLst/>
          </a:prstGeom>
        </p:spPr>
      </p:pic>
    </p:spTree>
    <p:extLst>
      <p:ext uri="{BB962C8B-B14F-4D97-AF65-F5344CB8AC3E}">
        <p14:creationId xmlns:p14="http://schemas.microsoft.com/office/powerpoint/2010/main" val="170475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err="1"/>
              <a:t>ASSISTments</a:t>
            </a:r>
            <a:endParaRPr lang="en-US" dirty="0"/>
          </a:p>
        </p:txBody>
      </p:sp>
      <p:pic>
        <p:nvPicPr>
          <p:cNvPr id="7" name="Picture 6"/>
          <p:cNvPicPr>
            <a:picLocks noChangeAspect="1"/>
          </p:cNvPicPr>
          <p:nvPr/>
        </p:nvPicPr>
        <p:blipFill>
          <a:blip r:embed="rId2"/>
          <a:stretch>
            <a:fillRect/>
          </a:stretch>
        </p:blipFill>
        <p:spPr>
          <a:xfrm>
            <a:off x="-1" y="995761"/>
            <a:ext cx="9144000" cy="5855449"/>
          </a:xfrm>
          <a:prstGeom prst="rect">
            <a:avLst/>
          </a:prstGeom>
        </p:spPr>
      </p:pic>
    </p:spTree>
    <p:extLst>
      <p:ext uri="{BB962C8B-B14F-4D97-AF65-F5344CB8AC3E}">
        <p14:creationId xmlns:p14="http://schemas.microsoft.com/office/powerpoint/2010/main" val="338645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On-screen Show (4:3)</PresentationFormat>
  <Paragraphs>74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Avenir Black</vt:lpstr>
      <vt:lpstr>Avenir Book</vt:lpstr>
      <vt:lpstr>Arial</vt:lpstr>
      <vt:lpstr>Calibri</vt:lpstr>
      <vt:lpstr>Office Theme</vt:lpstr>
      <vt:lpstr>Big Data, Education, and Society</vt:lpstr>
      <vt:lpstr>Reports for School Personnel</vt:lpstr>
      <vt:lpstr>We discussed a few systems last week</vt:lpstr>
      <vt:lpstr>Some  additional systems</vt:lpstr>
      <vt:lpstr>iReady</vt:lpstr>
      <vt:lpstr>NWEA MAP</vt:lpstr>
      <vt:lpstr>Panorama Education</vt:lpstr>
      <vt:lpstr>Ocumpaugh et al</vt:lpstr>
      <vt:lpstr>ASSISTments</vt:lpstr>
      <vt:lpstr>ASSISTments</vt:lpstr>
      <vt:lpstr>Newsela</vt:lpstr>
      <vt:lpstr>Inq-Blotter</vt:lpstr>
      <vt:lpstr>Wise &amp; Jung</vt:lpstr>
      <vt:lpstr>Wise &amp; Jung</vt:lpstr>
      <vt:lpstr>Holstein et al</vt:lpstr>
      <vt:lpstr>How teachers use reports: example</vt:lpstr>
      <vt:lpstr>How teachers use reports: example</vt:lpstr>
      <vt:lpstr>How teachers use reports: example Wise &amp; Jung</vt:lpstr>
      <vt:lpstr>How teachers use reports: example Wise &amp; Jung</vt:lpstr>
      <vt:lpstr>How teachers use reports: example (Dickler et al., 2021)</vt:lpstr>
      <vt:lpstr>How teachers use reports: example</vt:lpstr>
      <vt:lpstr>OnTask Learning</vt:lpstr>
      <vt:lpstr>OnTask Learning</vt:lpstr>
      <vt:lpstr>Questions? Comments?</vt:lpstr>
      <vt:lpstr>Discussion</vt:lpstr>
      <vt:lpstr>What are the features of a good report?</vt:lpstr>
      <vt:lpstr>What are some things to avoid  in designing a report?</vt:lpstr>
      <vt:lpstr>How can we support new (better) pedagogical practices using reports?</vt:lpstr>
      <vt:lpstr>How could reports reinforce bad  pedagogical practices?</vt:lpstr>
      <vt:lpstr>What should be different in reports for guidance counselors, principals…</vt:lpstr>
      <vt:lpstr>Some tensions in report design (Duncan et al)</vt:lpstr>
      <vt:lpstr>Questions? Comments?</vt:lpstr>
      <vt:lpstr>In a minute, we will go to randomly selected breakout rooms</vt:lpstr>
      <vt:lpstr>Design a report</vt:lpstr>
      <vt:lpstr>Group report tasks</vt:lpstr>
      <vt:lpstr>Group report tasks</vt:lpstr>
      <vt:lpstr>Now post your report designs to piazza</vt:lpstr>
      <vt:lpstr>Questions? Comments?</vt:lpstr>
      <vt:lpstr>Assignment 1 is due October 4</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Baker, Ryan S</cp:lastModifiedBy>
  <cp:revision>153</cp:revision>
  <dcterms:created xsi:type="dcterms:W3CDTF">2013-08-27T11:33:40Z</dcterms:created>
  <dcterms:modified xsi:type="dcterms:W3CDTF">2021-09-18T21:32:35Z</dcterms:modified>
</cp:coreProperties>
</file>