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559" r:id="rId3"/>
    <p:sldId id="560" r:id="rId4"/>
    <p:sldId id="558" r:id="rId5"/>
    <p:sldId id="535" r:id="rId6"/>
    <p:sldId id="536" r:id="rId7"/>
    <p:sldId id="537" r:id="rId8"/>
    <p:sldId id="538" r:id="rId9"/>
    <p:sldId id="540" r:id="rId10"/>
    <p:sldId id="541" r:id="rId11"/>
    <p:sldId id="542" r:id="rId12"/>
    <p:sldId id="556" r:id="rId13"/>
    <p:sldId id="543" r:id="rId14"/>
    <p:sldId id="544" r:id="rId15"/>
    <p:sldId id="545" r:id="rId16"/>
    <p:sldId id="546" r:id="rId17"/>
    <p:sldId id="547" r:id="rId18"/>
    <p:sldId id="548" r:id="rId19"/>
    <p:sldId id="553" r:id="rId20"/>
    <p:sldId id="552" r:id="rId21"/>
    <p:sldId id="555" r:id="rId22"/>
    <p:sldId id="554" r:id="rId23"/>
    <p:sldId id="551" r:id="rId24"/>
    <p:sldId id="51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10/12/2021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10/12/2021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October 15,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Substantive Validity</a:t>
            </a:r>
          </a:p>
        </p:txBody>
      </p:sp>
      <p:sp>
        <p:nvSpPr>
          <p:cNvPr id="3" name="Content Placeholder 2"/>
          <p:cNvSpPr>
            <a:spLocks noGrp="1"/>
          </p:cNvSpPr>
          <p:nvPr>
            <p:ph idx="1"/>
          </p:nvPr>
        </p:nvSpPr>
        <p:spPr/>
        <p:txBody>
          <a:bodyPr/>
          <a:lstStyle/>
          <a:p>
            <a:r>
              <a:rPr lang="en-US" dirty="0"/>
              <a:t>Do your results matter?</a:t>
            </a:r>
          </a:p>
          <a:p>
            <a:r>
              <a:rPr lang="en-US" dirty="0"/>
              <a:t>Are you modeling a construct that matters?</a:t>
            </a:r>
          </a:p>
          <a:p>
            <a:endParaRPr lang="en-US" dirty="0"/>
          </a:p>
          <a:p>
            <a:r>
              <a:rPr lang="en-US" dirty="0"/>
              <a:t>If you model X, what kind of scientific findings or impacts on practice will this model drive?</a:t>
            </a:r>
          </a:p>
          <a:p>
            <a:endParaRPr lang="en-US" dirty="0"/>
          </a:p>
          <a:p>
            <a:r>
              <a:rPr lang="en-US" dirty="0"/>
              <a:t>Can be demonstrated by predicting future things that </a:t>
            </a:r>
            <a:r>
              <a:rPr lang="en-US" i="1" dirty="0"/>
              <a:t>matter</a:t>
            </a:r>
            <a:endParaRPr lang="en-US" dirty="0"/>
          </a:p>
        </p:txBody>
      </p:sp>
    </p:spTree>
    <p:extLst>
      <p:ext uri="{BB962C8B-B14F-4D97-AF65-F5344CB8AC3E}">
        <p14:creationId xmlns:p14="http://schemas.microsoft.com/office/powerpoint/2010/main" val="3021962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Substantive Validity</a:t>
            </a:r>
          </a:p>
        </p:txBody>
      </p:sp>
      <p:sp>
        <p:nvSpPr>
          <p:cNvPr id="3" name="Content Placeholder 2"/>
          <p:cNvSpPr>
            <a:spLocks noGrp="1"/>
          </p:cNvSpPr>
          <p:nvPr>
            <p:ph idx="1"/>
          </p:nvPr>
        </p:nvSpPr>
        <p:spPr/>
        <p:txBody>
          <a:bodyPr>
            <a:normAutofit fontScale="85000" lnSpcReduction="20000"/>
          </a:bodyPr>
          <a:lstStyle/>
          <a:p>
            <a:r>
              <a:rPr lang="en-US" dirty="0"/>
              <a:t>For example, we know that boredom correlates strongly with</a:t>
            </a:r>
          </a:p>
          <a:p>
            <a:pPr lvl="1"/>
            <a:r>
              <a:rPr lang="en-US" dirty="0"/>
              <a:t>Disengagement</a:t>
            </a:r>
          </a:p>
          <a:p>
            <a:pPr lvl="1"/>
            <a:r>
              <a:rPr lang="en-US" dirty="0"/>
              <a:t>Learning Outcomes</a:t>
            </a:r>
          </a:p>
          <a:p>
            <a:pPr lvl="1"/>
            <a:r>
              <a:rPr lang="en-US" dirty="0"/>
              <a:t>Standardized Exam Scores</a:t>
            </a:r>
          </a:p>
          <a:p>
            <a:pPr lvl="1"/>
            <a:r>
              <a:rPr lang="en-US" dirty="0"/>
              <a:t>Attending College Years Later</a:t>
            </a:r>
          </a:p>
          <a:p>
            <a:pPr lvl="1"/>
            <a:endParaRPr lang="en-US" dirty="0"/>
          </a:p>
          <a:p>
            <a:r>
              <a:rPr lang="en-US" dirty="0"/>
              <a:t>By </a:t>
            </a:r>
            <a:r>
              <a:rPr lang="en-US" dirty="0" err="1"/>
              <a:t>comparsion</a:t>
            </a:r>
            <a:r>
              <a:rPr lang="en-US" dirty="0"/>
              <a:t>, whether someone prefers visual or verbal learning materials (aka learning styles) doesn’t even seem to predict very reliably whether they learn better from visual or verbal learning materials</a:t>
            </a:r>
            <a:br>
              <a:rPr lang="en-US" dirty="0"/>
            </a:br>
            <a:r>
              <a:rPr lang="en-US" dirty="0"/>
              <a:t>(See lit review in </a:t>
            </a:r>
            <a:r>
              <a:rPr lang="en-US" dirty="0" err="1"/>
              <a:t>Pashler</a:t>
            </a:r>
            <a:r>
              <a:rPr lang="en-US" dirty="0"/>
              <a:t> et al., 2008)</a:t>
            </a:r>
          </a:p>
        </p:txBody>
      </p:sp>
    </p:spTree>
    <p:extLst>
      <p:ext uri="{BB962C8B-B14F-4D97-AF65-F5344CB8AC3E}">
        <p14:creationId xmlns:p14="http://schemas.microsoft.com/office/powerpoint/2010/main" val="375055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Consequential Validity</a:t>
            </a:r>
          </a:p>
        </p:txBody>
      </p:sp>
      <p:sp>
        <p:nvSpPr>
          <p:cNvPr id="3" name="Content Placeholder 2"/>
          <p:cNvSpPr>
            <a:spLocks noGrp="1"/>
          </p:cNvSpPr>
          <p:nvPr>
            <p:ph idx="1"/>
          </p:nvPr>
        </p:nvSpPr>
        <p:spPr/>
        <p:txBody>
          <a:bodyPr>
            <a:normAutofit/>
          </a:bodyPr>
          <a:lstStyle/>
          <a:p>
            <a:r>
              <a:rPr lang="en-US" dirty="0"/>
              <a:t>Does the use of the measure produce desired/desirable consequences?</a:t>
            </a:r>
          </a:p>
        </p:txBody>
      </p:sp>
    </p:spTree>
    <p:extLst>
      <p:ext uri="{BB962C8B-B14F-4D97-AF65-F5344CB8AC3E}">
        <p14:creationId xmlns:p14="http://schemas.microsoft.com/office/powerpoint/2010/main" val="246922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Validity</a:t>
            </a:r>
          </a:p>
        </p:txBody>
      </p:sp>
      <p:sp>
        <p:nvSpPr>
          <p:cNvPr id="3" name="Content Placeholder 2"/>
          <p:cNvSpPr>
            <a:spLocks noGrp="1"/>
          </p:cNvSpPr>
          <p:nvPr>
            <p:ph idx="1"/>
          </p:nvPr>
        </p:nvSpPr>
        <p:spPr/>
        <p:txBody>
          <a:bodyPr>
            <a:normAutofit fontScale="92500" lnSpcReduction="20000"/>
          </a:bodyPr>
          <a:lstStyle/>
          <a:p>
            <a:r>
              <a:rPr lang="en-US" dirty="0"/>
              <a:t>From testing; does the test cover the full domain it is meant to cover?</a:t>
            </a:r>
          </a:p>
          <a:p>
            <a:endParaRPr lang="en-US" dirty="0"/>
          </a:p>
          <a:p>
            <a:r>
              <a:rPr lang="en-US" dirty="0"/>
              <a:t>For behavior modeling, an analogy would be, does the model cover the full range of behavior it’s intended to?</a:t>
            </a:r>
          </a:p>
          <a:p>
            <a:pPr lvl="1"/>
            <a:r>
              <a:rPr lang="en-US" dirty="0"/>
              <a:t>A model of gaming the system that only captured systematic guessing but not hint abuse (cf. Baker et al, 2004; my first model of this) </a:t>
            </a:r>
          </a:p>
          <a:p>
            <a:pPr lvl="1"/>
            <a:r>
              <a:rPr lang="en-US" dirty="0"/>
              <a:t>Would have lower content validity than a model which captured both (cf. Baker et al., 2008)</a:t>
            </a:r>
          </a:p>
        </p:txBody>
      </p:sp>
    </p:spTree>
    <p:extLst>
      <p:ext uri="{BB962C8B-B14F-4D97-AF65-F5344CB8AC3E}">
        <p14:creationId xmlns:p14="http://schemas.microsoft.com/office/powerpoint/2010/main" val="117343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Validity</a:t>
            </a:r>
          </a:p>
        </p:txBody>
      </p:sp>
      <p:sp>
        <p:nvSpPr>
          <p:cNvPr id="3" name="Content Placeholder 2"/>
          <p:cNvSpPr>
            <a:spLocks noGrp="1"/>
          </p:cNvSpPr>
          <p:nvPr>
            <p:ph idx="1"/>
          </p:nvPr>
        </p:nvSpPr>
        <p:spPr/>
        <p:txBody>
          <a:bodyPr/>
          <a:lstStyle/>
          <a:p>
            <a:r>
              <a:rPr lang="en-US" dirty="0"/>
              <a:t>Are your conclusions justified based on the evidence?</a:t>
            </a:r>
          </a:p>
        </p:txBody>
      </p:sp>
    </p:spTree>
    <p:extLst>
      <p:ext uri="{BB962C8B-B14F-4D97-AF65-F5344CB8AC3E}">
        <p14:creationId xmlns:p14="http://schemas.microsoft.com/office/powerpoint/2010/main" val="53920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types of validity </a:t>
            </a:r>
            <a:br>
              <a:rPr lang="en-US" dirty="0"/>
            </a:br>
            <a:r>
              <a:rPr lang="en-US" dirty="0"/>
              <a:t>you want to discuss?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27196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Importance?</a:t>
            </a:r>
          </a:p>
        </p:txBody>
      </p:sp>
      <p:sp>
        <p:nvSpPr>
          <p:cNvPr id="3" name="Content Placeholder 2"/>
          <p:cNvSpPr>
            <a:spLocks noGrp="1"/>
          </p:cNvSpPr>
          <p:nvPr>
            <p:ph idx="1"/>
          </p:nvPr>
        </p:nvSpPr>
        <p:spPr/>
        <p:txBody>
          <a:bodyPr>
            <a:normAutofit/>
          </a:bodyPr>
          <a:lstStyle/>
          <a:p>
            <a:r>
              <a:rPr lang="en-US" dirty="0"/>
              <a:t>Which of these do you want to optimize?</a:t>
            </a:r>
          </a:p>
          <a:p>
            <a:r>
              <a:rPr lang="en-US" dirty="0"/>
              <a:t>Which of these do you want to satisfice?</a:t>
            </a:r>
          </a:p>
          <a:p>
            <a:r>
              <a:rPr lang="en-US" dirty="0"/>
              <a:t>Can any be safely ignored completely? (at least in some cases)</a:t>
            </a:r>
          </a:p>
          <a:p>
            <a:endParaRPr lang="en-US" dirty="0"/>
          </a:p>
          <a:p>
            <a:r>
              <a:rPr lang="en-US" dirty="0"/>
              <a:t>Let’s go through each of these</a:t>
            </a:r>
          </a:p>
        </p:txBody>
      </p:sp>
    </p:spTree>
    <p:extLst>
      <p:ext uri="{BB962C8B-B14F-4D97-AF65-F5344CB8AC3E}">
        <p14:creationId xmlns:p14="http://schemas.microsoft.com/office/powerpoint/2010/main" val="3596237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US" dirty="0"/>
              <a:t>In breakout groups of 3</a:t>
            </a:r>
          </a:p>
          <a:p>
            <a:endParaRPr lang="en-US" dirty="0"/>
          </a:p>
          <a:p>
            <a:r>
              <a:rPr lang="en-US" dirty="0"/>
              <a:t>Write the advertisement or elevator pitch for the least valid learning analytics based system ever</a:t>
            </a:r>
          </a:p>
        </p:txBody>
      </p:sp>
    </p:spTree>
    <p:extLst>
      <p:ext uri="{BB962C8B-B14F-4D97-AF65-F5344CB8AC3E}">
        <p14:creationId xmlns:p14="http://schemas.microsoft.com/office/powerpoint/2010/main" val="3797248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group want to share?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5964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normAutofit fontScale="92500" lnSpcReduction="20000"/>
          </a:bodyPr>
          <a:lstStyle/>
          <a:p>
            <a:r>
              <a:rPr lang="en-US" dirty="0"/>
              <a:t>A statistician writing about data mining</a:t>
            </a:r>
          </a:p>
          <a:p>
            <a:endParaRPr lang="en-US" dirty="0"/>
          </a:p>
          <a:p>
            <a:r>
              <a:rPr lang="en-US" dirty="0"/>
              <a:t>"Statistics as a discipline has a poor record for timely recognition of important ideas... statisticians have later made very significant advances in all of these fields, but the fact that the perceived natural home of these areas lies not in statistics but in other areas is demonstrated by the key journals for these areas -- they are not statistical journals. Data mining seems to be following this pattern."</a:t>
            </a:r>
          </a:p>
        </p:txBody>
      </p:sp>
    </p:spTree>
    <p:extLst>
      <p:ext uri="{BB962C8B-B14F-4D97-AF65-F5344CB8AC3E}">
        <p14:creationId xmlns:p14="http://schemas.microsoft.com/office/powerpoint/2010/main" val="265947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lstStyle/>
          <a:p>
            <a:r>
              <a:rPr lang="en-US" dirty="0"/>
              <a:t>Needs assessment</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I was not able to get in touch with any past groups that got an A/A+ on this assignment to get permission to share their assignments forward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016076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claims that selection bias is a particularly big problem for data used in data mining. Is this true? And if so, what are the consequences and how could they be addressed or mitigated?</a:t>
            </a:r>
          </a:p>
          <a:p>
            <a:pPr marL="0" indent="0">
              <a:buNone/>
            </a:pPr>
            <a:endParaRPr lang="en-US" dirty="0"/>
          </a:p>
        </p:txBody>
      </p:sp>
    </p:spTree>
    <p:extLst>
      <p:ext uri="{BB962C8B-B14F-4D97-AF65-F5344CB8AC3E}">
        <p14:creationId xmlns:p14="http://schemas.microsoft.com/office/powerpoint/2010/main" val="1755934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et al claim that any pattern which cannot be explained should be treated as suspect. What are the benefits and drawbacks to this perspective?</a:t>
            </a:r>
          </a:p>
          <a:p>
            <a:pPr marL="0" indent="0">
              <a:buNone/>
            </a:pPr>
            <a:endParaRPr lang="en-US" dirty="0"/>
          </a:p>
        </p:txBody>
      </p:sp>
    </p:spTree>
    <p:extLst>
      <p:ext uri="{BB962C8B-B14F-4D97-AF65-F5344CB8AC3E}">
        <p14:creationId xmlns:p14="http://schemas.microsoft.com/office/powerpoint/2010/main" val="1025825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et al claims that data mining can find common patterns, but their value and meaningfulness can only be determined by a domain expert. Do you agree?</a:t>
            </a:r>
          </a:p>
          <a:p>
            <a:pPr marL="0" indent="0">
              <a:buNone/>
            </a:pPr>
            <a:endParaRPr lang="en-US" dirty="0"/>
          </a:p>
        </p:txBody>
      </p:sp>
    </p:spTree>
    <p:extLst>
      <p:ext uri="{BB962C8B-B14F-4D97-AF65-F5344CB8AC3E}">
        <p14:creationId xmlns:p14="http://schemas.microsoft.com/office/powerpoint/2010/main" val="1617858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and concerns</a:t>
            </a:r>
          </a:p>
        </p:txBody>
      </p:sp>
      <p:sp>
        <p:nvSpPr>
          <p:cNvPr id="3" name="Content Placeholder 2"/>
          <p:cNvSpPr>
            <a:spLocks noGrp="1"/>
          </p:cNvSpPr>
          <p:nvPr>
            <p:ph idx="1"/>
          </p:nvPr>
        </p:nvSpPr>
        <p:spPr/>
        <p:txBody>
          <a:bodyPr/>
          <a:lstStyle/>
          <a:p>
            <a:r>
              <a:rPr lang="en-US" dirty="0"/>
              <a:t>About validity</a:t>
            </a:r>
          </a:p>
        </p:txBody>
      </p:sp>
    </p:spTree>
    <p:extLst>
      <p:ext uri="{BB962C8B-B14F-4D97-AF65-F5344CB8AC3E}">
        <p14:creationId xmlns:p14="http://schemas.microsoft.com/office/powerpoint/2010/main" val="3804235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377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lstStyle/>
          <a:p>
            <a:r>
              <a:rPr lang="en-US" dirty="0"/>
              <a:t>Needs assessment</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Any questions on assignment?</a:t>
            </a:r>
          </a:p>
        </p:txBody>
      </p:sp>
    </p:spTree>
    <p:extLst>
      <p:ext uri="{BB962C8B-B14F-4D97-AF65-F5344CB8AC3E}">
        <p14:creationId xmlns:p14="http://schemas.microsoft.com/office/powerpoint/2010/main" val="131522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4E99-9700-4B88-8D4C-25D851814F5C}"/>
              </a:ext>
            </a:extLst>
          </p:cNvPr>
          <p:cNvSpPr>
            <a:spLocks noGrp="1"/>
          </p:cNvSpPr>
          <p:nvPr>
            <p:ph type="title"/>
          </p:nvPr>
        </p:nvSpPr>
        <p:spPr/>
        <p:txBody>
          <a:bodyPr/>
          <a:lstStyle/>
          <a:p>
            <a:r>
              <a:rPr lang="en-US" dirty="0"/>
              <a:t>Validity and Related Constructs…</a:t>
            </a:r>
          </a:p>
        </p:txBody>
      </p:sp>
      <p:sp>
        <p:nvSpPr>
          <p:cNvPr id="3" name="Content Placeholder 2">
            <a:extLst>
              <a:ext uri="{FF2B5EF4-FFF2-40B4-BE49-F238E27FC236}">
                <a16:creationId xmlns:a16="http://schemas.microsoft.com/office/drawing/2014/main" id="{169B3503-6DC8-4205-B5DD-58ACB08FEE4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5301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Generalizability</a:t>
            </a:r>
          </a:p>
        </p:txBody>
      </p:sp>
      <p:sp>
        <p:nvSpPr>
          <p:cNvPr id="3" name="Content Placeholder 2"/>
          <p:cNvSpPr>
            <a:spLocks noGrp="1"/>
          </p:cNvSpPr>
          <p:nvPr>
            <p:ph idx="1"/>
          </p:nvPr>
        </p:nvSpPr>
        <p:spPr/>
        <p:txBody>
          <a:bodyPr>
            <a:normAutofit/>
          </a:bodyPr>
          <a:lstStyle/>
          <a:p>
            <a:r>
              <a:rPr lang="en-US" dirty="0"/>
              <a:t>Does your model remain predictive when used in a new data set?</a:t>
            </a:r>
          </a:p>
          <a:p>
            <a:pPr marL="0" indent="0">
              <a:buNone/>
            </a:pPr>
            <a:endParaRPr lang="en-US" dirty="0"/>
          </a:p>
          <a:p>
            <a:r>
              <a:rPr lang="en-US" dirty="0"/>
              <a:t>Knowing the context the model will be used in drives what kinds of generalization you should study</a:t>
            </a:r>
          </a:p>
        </p:txBody>
      </p:sp>
    </p:spTree>
    <p:extLst>
      <p:ext uri="{BB962C8B-B14F-4D97-AF65-F5344CB8AC3E}">
        <p14:creationId xmlns:p14="http://schemas.microsoft.com/office/powerpoint/2010/main" val="414439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Ecological Validity</a:t>
            </a:r>
          </a:p>
        </p:txBody>
      </p:sp>
      <p:sp>
        <p:nvSpPr>
          <p:cNvPr id="3" name="Content Placeholder 2"/>
          <p:cNvSpPr>
            <a:spLocks noGrp="1"/>
          </p:cNvSpPr>
          <p:nvPr>
            <p:ph idx="1"/>
          </p:nvPr>
        </p:nvSpPr>
        <p:spPr/>
        <p:txBody>
          <a:bodyPr/>
          <a:lstStyle/>
          <a:p>
            <a:r>
              <a:rPr lang="en-US" dirty="0"/>
              <a:t>Do your findings apply to real-life situations outside of research settings?</a:t>
            </a:r>
          </a:p>
          <a:p>
            <a:endParaRPr lang="en-US" dirty="0"/>
          </a:p>
          <a:p>
            <a:r>
              <a:rPr lang="en-US" dirty="0"/>
              <a:t>For example, if you build a detector of student behavior in lab settings, will it work in real classrooms?</a:t>
            </a:r>
          </a:p>
        </p:txBody>
      </p:sp>
    </p:spTree>
    <p:extLst>
      <p:ext uri="{BB962C8B-B14F-4D97-AF65-F5344CB8AC3E}">
        <p14:creationId xmlns:p14="http://schemas.microsoft.com/office/powerpoint/2010/main" val="3769869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 Validity</a:t>
            </a:r>
          </a:p>
        </p:txBody>
      </p:sp>
      <p:sp>
        <p:nvSpPr>
          <p:cNvPr id="3" name="Content Placeholder 2"/>
          <p:cNvSpPr>
            <a:spLocks noGrp="1"/>
          </p:cNvSpPr>
          <p:nvPr>
            <p:ph idx="1"/>
          </p:nvPr>
        </p:nvSpPr>
        <p:spPr/>
        <p:txBody>
          <a:bodyPr/>
          <a:lstStyle/>
          <a:p>
            <a:r>
              <a:rPr lang="en-US" dirty="0"/>
              <a:t>Does your model actually measure what it was intended to measure?</a:t>
            </a:r>
          </a:p>
          <a:p>
            <a:endParaRPr lang="en-US" dirty="0"/>
          </a:p>
          <a:p>
            <a:endParaRPr lang="en-US" dirty="0"/>
          </a:p>
        </p:txBody>
      </p:sp>
    </p:spTree>
    <p:extLst>
      <p:ext uri="{BB962C8B-B14F-4D97-AF65-F5344CB8AC3E}">
        <p14:creationId xmlns:p14="http://schemas.microsoft.com/office/powerpoint/2010/main" val="265111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 Validity</a:t>
            </a:r>
          </a:p>
        </p:txBody>
      </p:sp>
      <p:sp>
        <p:nvSpPr>
          <p:cNvPr id="3" name="Content Placeholder 2"/>
          <p:cNvSpPr>
            <a:spLocks noGrp="1"/>
          </p:cNvSpPr>
          <p:nvPr>
            <p:ph idx="1"/>
          </p:nvPr>
        </p:nvSpPr>
        <p:spPr/>
        <p:txBody>
          <a:bodyPr>
            <a:normAutofit/>
          </a:bodyPr>
          <a:lstStyle/>
          <a:p>
            <a:r>
              <a:rPr lang="en-US" dirty="0"/>
              <a:t>Does your model actually measure what it was intended to measure?</a:t>
            </a:r>
          </a:p>
          <a:p>
            <a:endParaRPr lang="en-US" dirty="0"/>
          </a:p>
          <a:p>
            <a:r>
              <a:rPr lang="en-US" dirty="0"/>
              <a:t>(Does it map to a theory about the construct?)</a:t>
            </a:r>
          </a:p>
          <a:p>
            <a:endParaRPr lang="en-US" dirty="0"/>
          </a:p>
          <a:p>
            <a:r>
              <a:rPr lang="en-US" dirty="0"/>
              <a:t>(Do your model features plausibly measure what you are trying to detect?)</a:t>
            </a:r>
          </a:p>
          <a:p>
            <a:endParaRPr lang="en-US" dirty="0"/>
          </a:p>
        </p:txBody>
      </p:sp>
    </p:spTree>
    <p:extLst>
      <p:ext uri="{BB962C8B-B14F-4D97-AF65-F5344CB8AC3E}">
        <p14:creationId xmlns:p14="http://schemas.microsoft.com/office/powerpoint/2010/main" val="11706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Predictive Validity</a:t>
            </a:r>
          </a:p>
        </p:txBody>
      </p:sp>
      <p:sp>
        <p:nvSpPr>
          <p:cNvPr id="3" name="Content Placeholder 2"/>
          <p:cNvSpPr>
            <a:spLocks noGrp="1"/>
          </p:cNvSpPr>
          <p:nvPr>
            <p:ph idx="1"/>
          </p:nvPr>
        </p:nvSpPr>
        <p:spPr/>
        <p:txBody>
          <a:bodyPr/>
          <a:lstStyle/>
          <a:p>
            <a:r>
              <a:rPr lang="en-US" dirty="0"/>
              <a:t>Does your model predict not just the present, but the future as well? </a:t>
            </a:r>
          </a:p>
        </p:txBody>
      </p:sp>
    </p:spTree>
    <p:extLst>
      <p:ext uri="{BB962C8B-B14F-4D97-AF65-F5344CB8AC3E}">
        <p14:creationId xmlns:p14="http://schemas.microsoft.com/office/powerpoint/2010/main" val="2297736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On-screen Show (4:3)</PresentationFormat>
  <Paragraphs>75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Big Data, Education, and Society</vt:lpstr>
      <vt:lpstr>Needs assessment</vt:lpstr>
      <vt:lpstr>Needs assessment</vt:lpstr>
      <vt:lpstr>Validity and Related Constructs…</vt:lpstr>
      <vt:lpstr>Generalizability</vt:lpstr>
      <vt:lpstr>Ecological Validity</vt:lpstr>
      <vt:lpstr>Construct Validity</vt:lpstr>
      <vt:lpstr>Construct Validity</vt:lpstr>
      <vt:lpstr>Predictive Validity</vt:lpstr>
      <vt:lpstr>Substantive Validity</vt:lpstr>
      <vt:lpstr>Substantive Validity</vt:lpstr>
      <vt:lpstr>Consequential Validity</vt:lpstr>
      <vt:lpstr>Content Validity</vt:lpstr>
      <vt:lpstr>Conclusion Validity</vt:lpstr>
      <vt:lpstr>Other types of validity  you want to discuss?</vt:lpstr>
      <vt:lpstr>Relative Importance?</vt:lpstr>
      <vt:lpstr>Exercise</vt:lpstr>
      <vt:lpstr>Any group want to share?</vt:lpstr>
      <vt:lpstr>Hand’s perspective</vt:lpstr>
      <vt:lpstr>Hand’s perspective</vt:lpstr>
      <vt:lpstr>Hand’s perspective</vt:lpstr>
      <vt:lpstr>Hand’s perspective</vt:lpstr>
      <vt:lpstr>Other thoughts and concerns</vt:lpstr>
      <vt:lpstr>Questions? Comments?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162</cp:revision>
  <dcterms:created xsi:type="dcterms:W3CDTF">2013-08-27T11:33:40Z</dcterms:created>
  <dcterms:modified xsi:type="dcterms:W3CDTF">2021-10-12T12:31:01Z</dcterms:modified>
</cp:coreProperties>
</file>