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35" r:id="rId3"/>
    <p:sldId id="436" r:id="rId4"/>
    <p:sldId id="437" r:id="rId5"/>
    <p:sldId id="416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43" r:id="rId15"/>
    <p:sldId id="444" r:id="rId16"/>
    <p:sldId id="430" r:id="rId17"/>
    <p:sldId id="427" r:id="rId18"/>
    <p:sldId id="445" r:id="rId19"/>
    <p:sldId id="446" r:id="rId20"/>
    <p:sldId id="439" r:id="rId21"/>
    <p:sldId id="440" r:id="rId22"/>
    <p:sldId id="441" r:id="rId23"/>
    <p:sldId id="442" r:id="rId24"/>
    <p:sldId id="447" r:id="rId25"/>
    <p:sldId id="428" r:id="rId26"/>
    <p:sldId id="394" r:id="rId27"/>
    <p:sldId id="448" r:id="rId28"/>
    <p:sldId id="413" r:id="rId29"/>
    <p:sldId id="449" r:id="rId30"/>
    <p:sldId id="450" r:id="rId31"/>
    <p:sldId id="415" r:id="rId32"/>
    <p:sldId id="296" r:id="rId33"/>
    <p:sldId id="42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8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1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10,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  <a:p>
            <a:r>
              <a:rPr lang="en-US" dirty="0"/>
              <a:t>What problems map to the same skills?</a:t>
            </a:r>
          </a:p>
          <a:p>
            <a:r>
              <a:rPr lang="en-US" dirty="0"/>
              <a:t>Are there groups of students who approach the same curriculum differently?</a:t>
            </a:r>
          </a:p>
          <a:p>
            <a:r>
              <a:rPr lang="en-US" dirty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</a:t>
            </a:r>
          </a:p>
          <a:p>
            <a:r>
              <a:rPr lang="en-US" dirty="0"/>
              <a:t>Factor Analysis (Exploratory)</a:t>
            </a:r>
          </a:p>
          <a:p>
            <a:r>
              <a:rPr lang="en-US" dirty="0"/>
              <a:t>Structural Equation Modeling (Exploratory)</a:t>
            </a:r>
          </a:p>
          <a:p>
            <a:r>
              <a:rPr lang="en-US" dirty="0"/>
              <a:t>Latent Class Analysis</a:t>
            </a:r>
          </a:p>
          <a:p>
            <a:endParaRPr lang="en-US" dirty="0"/>
          </a:p>
          <a:p>
            <a:r>
              <a:rPr lang="en-US" dirty="0"/>
              <a:t>Domain Structure Discovery</a:t>
            </a:r>
          </a:p>
        </p:txBody>
      </p:sp>
    </p:spTree>
    <p:extLst>
      <p:ext uri="{BB962C8B-B14F-4D97-AF65-F5344CB8AC3E}">
        <p14:creationId xmlns:p14="http://schemas.microsoft.com/office/powerpoint/2010/main" val="379914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Are there trajectories through a curriculum that are more or less effective?</a:t>
            </a:r>
          </a:p>
          <a:p>
            <a:r>
              <a:rPr lang="en-US" dirty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Correlation Mining</a:t>
            </a:r>
          </a:p>
          <a:p>
            <a:r>
              <a:rPr lang="en-US" dirty="0"/>
              <a:t>Causal Data Mining</a:t>
            </a:r>
          </a:p>
          <a:p>
            <a:r>
              <a:rPr lang="en-US" dirty="0"/>
              <a:t>Association Rule Mining</a:t>
            </a:r>
          </a:p>
          <a:p>
            <a:r>
              <a:rPr lang="en-US" dirty="0"/>
              <a:t>Sequential Pattern Mining</a:t>
            </a:r>
          </a:p>
          <a:p>
            <a:r>
              <a:rPr lang="en-US" dirty="0"/>
              <a:t>Network Analysis</a:t>
            </a:r>
          </a:p>
          <a:p>
            <a:r>
              <a:rPr lang="en-US" dirty="0"/>
              <a:t>MOTIF Analysis</a:t>
            </a:r>
          </a:p>
        </p:txBody>
      </p:sp>
    </p:spTree>
    <p:extLst>
      <p:ext uri="{BB962C8B-B14F-4D97-AF65-F5344CB8AC3E}">
        <p14:creationId xmlns:p14="http://schemas.microsoft.com/office/powerpoint/2010/main" val="221448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BC30-EF2B-495A-B72D-EA839A3A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186E-7F46-4543-9338-C3C4672E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Keeps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Structure Discovery</a:t>
            </a:r>
          </a:p>
          <a:p>
            <a:pPr lvl="1"/>
            <a:r>
              <a:rPr lang="en-US" dirty="0"/>
              <a:t>Visual Approaches (aka Distillation of data for human judgment)</a:t>
            </a:r>
          </a:p>
          <a:p>
            <a:r>
              <a:rPr lang="en-US" dirty="0"/>
              <a:t>Discards</a:t>
            </a:r>
          </a:p>
          <a:p>
            <a:pPr lvl="1"/>
            <a:r>
              <a:rPr lang="en-US" dirty="0"/>
              <a:t>Discovery with models</a:t>
            </a:r>
          </a:p>
          <a:p>
            <a:r>
              <a:rPr lang="en-US" dirty="0"/>
              <a:t>Reframes</a:t>
            </a:r>
          </a:p>
          <a:p>
            <a:pPr lvl="1"/>
            <a:r>
              <a:rPr lang="en-US" dirty="0"/>
              <a:t>Relationship Mining </a:t>
            </a:r>
            <a:r>
              <a:rPr lang="en-US" dirty="0">
                <a:sym typeface="Wingdings" panose="05000000000000000000" pitchFamily="2" charset="2"/>
              </a:rPr>
              <a:t> Temporal Approaches</a:t>
            </a:r>
            <a:endParaRPr lang="en-US" dirty="0"/>
          </a:p>
          <a:p>
            <a:r>
              <a:rPr lang="en-US" dirty="0"/>
              <a:t>Adds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alyssa wise">
            <a:extLst>
              <a:ext uri="{FF2B5EF4-FFF2-40B4-BE49-F238E27FC236}">
                <a16:creationId xmlns:a16="http://schemas.microsoft.com/office/drawing/2014/main" id="{BFBA4C59-54AD-49C7-9CB5-5C0DE70F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578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6F92-5A33-4D45-9452-E8E538C4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D877-919F-419A-A3AA-0061D66EF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Scheuer &amp; McLaren (2011) add Parameter Estimation</a:t>
            </a:r>
          </a:p>
          <a:p>
            <a:pPr lvl="1"/>
            <a:r>
              <a:rPr lang="en-US" dirty="0"/>
              <a:t>Specifying a model, fitting it to data, and interpreting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56580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8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applications</a:t>
            </a:r>
            <a:br>
              <a:rPr lang="en-US" dirty="0"/>
            </a:br>
            <a:r>
              <a:rPr lang="en-US" dirty="0"/>
              <a:t>(Baker &amp; Siemens)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detection of learning, engagement, emotion, strategy, for better individualization (Oct 8)</a:t>
            </a:r>
          </a:p>
          <a:p>
            <a:r>
              <a:rPr lang="en-US" dirty="0"/>
              <a:t>Dropout/success prediction (Sep 17)</a:t>
            </a:r>
          </a:p>
          <a:p>
            <a:r>
              <a:rPr lang="en-US" dirty="0"/>
              <a:t>Better reporting for teachers, parents, and other stakeholders (Sep 24, Oct 1)</a:t>
            </a:r>
          </a:p>
          <a:p>
            <a:r>
              <a:rPr lang="en-US" dirty="0"/>
              <a:t>Basic discovery in education</a:t>
            </a:r>
          </a:p>
        </p:txBody>
      </p:sp>
    </p:spTree>
    <p:extLst>
      <p:ext uri="{BB962C8B-B14F-4D97-AF65-F5344CB8AC3E}">
        <p14:creationId xmlns:p14="http://schemas.microsoft.com/office/powerpoint/2010/main" val="3352895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applications</a:t>
            </a:r>
            <a:br>
              <a:rPr lang="en-US" dirty="0"/>
            </a:br>
            <a:r>
              <a:rPr lang="en-US" dirty="0"/>
              <a:t>(Wise)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Supporting Instructor Planning/Self-Reflection (Sep 24)</a:t>
            </a:r>
          </a:p>
          <a:p>
            <a:r>
              <a:rPr lang="en-US" dirty="0"/>
              <a:t>Informing Student Self-Direction (no single class, but it will come 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1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C2DC-27AA-4918-8AD9-9C2628F7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there other applications you think are particularly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D6BD-394C-4778-A568-2C2C4DB8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post in the chat</a:t>
            </a:r>
          </a:p>
        </p:txBody>
      </p:sp>
    </p:spTree>
    <p:extLst>
      <p:ext uri="{BB962C8B-B14F-4D97-AF65-F5344CB8AC3E}">
        <p14:creationId xmlns:p14="http://schemas.microsoft.com/office/powerpoint/2010/main" val="350963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1FD7-63FF-4BA7-AA28-0AA6AE9E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Session #1 Times/Dates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AE4D-AB4E-49C5-ACF4-0ADF54AF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8, 1130a, courtyard behind GSE and </a:t>
            </a:r>
            <a:r>
              <a:rPr lang="en-US" dirty="0" err="1"/>
              <a:t>Stitetler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4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51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“Learning analytics data relates to the process of learning (as opposed to just its outcomes).” – Wise</a:t>
            </a:r>
          </a:p>
          <a:p>
            <a:endParaRPr lang="en-US" dirty="0"/>
          </a:p>
          <a:p>
            <a:r>
              <a:rPr lang="en-US" dirty="0"/>
              <a:t>A narrower view than Baker &amp; Siemens, although if you added “A lot of” to the beginning, we’d probably agree</a:t>
            </a:r>
          </a:p>
        </p:txBody>
      </p:sp>
    </p:spTree>
    <p:extLst>
      <p:ext uri="{BB962C8B-B14F-4D97-AF65-F5344CB8AC3E}">
        <p14:creationId xmlns:p14="http://schemas.microsoft.com/office/powerpoint/2010/main" val="1287571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(Wise)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data</a:t>
            </a:r>
          </a:p>
          <a:p>
            <a:r>
              <a:rPr lang="en-US" dirty="0"/>
              <a:t>Artifact data (solutions, projects)</a:t>
            </a:r>
          </a:p>
          <a:p>
            <a:r>
              <a:rPr lang="en-US" dirty="0"/>
              <a:t>“Archival” Outcome data (learning, life outcome)</a:t>
            </a:r>
          </a:p>
          <a:p>
            <a:r>
              <a:rPr lang="en-US" dirty="0"/>
              <a:t>Experience Sampling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“Meta-Data” Curriculum or Pedagogical Approach Data</a:t>
            </a:r>
          </a:p>
        </p:txBody>
      </p:sp>
    </p:spTree>
    <p:extLst>
      <p:ext uri="{BB962C8B-B14F-4D97-AF65-F5344CB8AC3E}">
        <p14:creationId xmlns:p14="http://schemas.microsoft.com/office/powerpoint/2010/main" val="3795441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(++Baker)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definitely suggest adding</a:t>
            </a:r>
          </a:p>
          <a:p>
            <a:pPr lvl="1"/>
            <a:r>
              <a:rPr lang="en-US" dirty="0"/>
              <a:t>Researcher, teacher, and other stakeholder judgments</a:t>
            </a:r>
          </a:p>
          <a:p>
            <a:pPr lvl="1"/>
            <a:r>
              <a:rPr lang="en-US" dirty="0"/>
              <a:t>A lot of prediction modeling leverages this form of data</a:t>
            </a:r>
          </a:p>
        </p:txBody>
      </p:sp>
    </p:spTree>
    <p:extLst>
      <p:ext uri="{BB962C8B-B14F-4D97-AF65-F5344CB8AC3E}">
        <p14:creationId xmlns:p14="http://schemas.microsoft.com/office/powerpoint/2010/main" val="3258176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BFF2-4EAC-4A1B-AE10-22E89EF8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other data could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27B4-2885-493C-9E8F-7D2C15B6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post in the chat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43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each of these and more</a:t>
            </a:r>
          </a:p>
          <a:p>
            <a:r>
              <a:rPr lang="en-US" dirty="0"/>
              <a:t>In future weeks</a:t>
            </a:r>
          </a:p>
        </p:txBody>
      </p:sp>
    </p:spTree>
    <p:extLst>
      <p:ext uri="{BB962C8B-B14F-4D97-AF65-F5344CB8AC3E}">
        <p14:creationId xmlns:p14="http://schemas.microsoft.com/office/powerpoint/2010/main" val="3490177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8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type in *one sentence* about one project idea</a:t>
            </a:r>
          </a:p>
          <a:p>
            <a:pPr lvl="1"/>
            <a:r>
              <a:rPr lang="en-US" dirty="0"/>
              <a:t>This does </a:t>
            </a:r>
            <a:r>
              <a:rPr lang="en-US" i="1" dirty="0"/>
              <a:t>not</a:t>
            </a:r>
            <a:r>
              <a:rPr lang="en-US" dirty="0"/>
              <a:t> need to be your eventual project idea; it is just </a:t>
            </a:r>
            <a:r>
              <a:rPr lang="en-US" i="1" dirty="0"/>
              <a:t>an</a:t>
            </a:r>
            <a:r>
              <a:rPr lang="en-US" dirty="0"/>
              <a:t> idea</a:t>
            </a:r>
          </a:p>
          <a:p>
            <a:pPr lvl="1"/>
            <a:r>
              <a:rPr lang="en-US" dirty="0"/>
              <a:t>If you already have a finalized group of 3, you can post just one sentence for the group</a:t>
            </a:r>
          </a:p>
        </p:txBody>
      </p:sp>
    </p:spTree>
    <p:extLst>
      <p:ext uri="{BB962C8B-B14F-4D97-AF65-F5344CB8AC3E}">
        <p14:creationId xmlns:p14="http://schemas.microsoft.com/office/powerpoint/2010/main" val="2274297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 couple minutes…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through the chat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down people you might want to collaborate with</a:t>
            </a:r>
          </a:p>
        </p:txBody>
      </p:sp>
    </p:spTree>
    <p:extLst>
      <p:ext uri="{BB962C8B-B14F-4D97-AF65-F5344CB8AC3E}">
        <p14:creationId xmlns:p14="http://schemas.microsoft.com/office/powerpoint/2010/main" val="1651255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*think* you will be able to choose which breakout rooms you go in</a:t>
            </a:r>
          </a:p>
          <a:p>
            <a:endParaRPr lang="en-US" dirty="0"/>
          </a:p>
          <a:p>
            <a:r>
              <a:rPr lang="en-US" dirty="0"/>
              <a:t>I will quickly assign themes to breakout rooms</a:t>
            </a:r>
          </a:p>
          <a:p>
            <a:endParaRPr lang="en-US" dirty="0"/>
          </a:p>
          <a:p>
            <a:r>
              <a:rPr lang="en-US" dirty="0"/>
              <a:t>Wait to join until I say “Go!”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CE7C-7CBC-4702-B1DC-E5680929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56AF-2AFC-49AF-AF1B-898960FE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discussions and conversations occurring on the forum – thank you!</a:t>
            </a:r>
          </a:p>
        </p:txBody>
      </p:sp>
    </p:spTree>
    <p:extLst>
      <p:ext uri="{BB962C8B-B14F-4D97-AF65-F5344CB8AC3E}">
        <p14:creationId xmlns:p14="http://schemas.microsoft.com/office/powerpoint/2010/main" val="3602699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Within the breakout rooms, first please take turns giving a 2-minute summary of your idea (no longer please)</a:t>
            </a:r>
          </a:p>
          <a:p>
            <a:endParaRPr lang="en-US" dirty="0"/>
          </a:p>
          <a:p>
            <a:r>
              <a:rPr lang="en-US" dirty="0"/>
              <a:t>Then after everyone has explained their idea, ask each other questions/provide thoughts</a:t>
            </a:r>
          </a:p>
          <a:p>
            <a:endParaRPr lang="en-US" dirty="0"/>
          </a:p>
          <a:p>
            <a:r>
              <a:rPr lang="en-US" dirty="0"/>
              <a:t>If you feel like switching rooms, go ahead!</a:t>
            </a:r>
          </a:p>
          <a:p>
            <a:pPr lvl="1"/>
            <a:r>
              <a:rPr lang="en-US" dirty="0"/>
              <a:t>Please don’t feel shy or hurt, the goal is for everyone to learn about many ideas and select potential project partners</a:t>
            </a:r>
          </a:p>
          <a:p>
            <a:pPr lvl="1"/>
            <a:r>
              <a:rPr lang="en-US" dirty="0"/>
              <a:t>If you switch rooms, please wait for a good gap in the conversation and then give a 2-minute explanation of your idea</a:t>
            </a:r>
          </a:p>
          <a:p>
            <a:pPr lvl="1"/>
            <a:endParaRPr lang="en-US" dirty="0"/>
          </a:p>
          <a:p>
            <a:r>
              <a:rPr lang="en-US" dirty="0"/>
              <a:t>I will monitor the breakout rooms and close the conversation at some arbitrary later point</a:t>
            </a:r>
          </a:p>
        </p:txBody>
      </p:sp>
    </p:spTree>
    <p:extLst>
      <p:ext uri="{BB962C8B-B14F-4D97-AF65-F5344CB8AC3E}">
        <p14:creationId xmlns:p14="http://schemas.microsoft.com/office/powerpoint/2010/main" val="329452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who has a new/different project idea compared to before the breakout session is invited to share one sentence about their project idea in the chat window</a:t>
            </a:r>
          </a:p>
        </p:txBody>
      </p:sp>
    </p:spTree>
    <p:extLst>
      <p:ext uri="{BB962C8B-B14F-4D97-AF65-F5344CB8AC3E}">
        <p14:creationId xmlns:p14="http://schemas.microsoft.com/office/powerpoint/2010/main" val="71345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F5-23D8-4493-940F-D771CA46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before we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B0E3-4EDE-4315-B03E-6A8F6145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4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readings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Analytics, Educational Data Mining</a:t>
            </a:r>
          </a:p>
          <a:p>
            <a:endParaRPr lang="en-US" dirty="0"/>
          </a:p>
          <a:p>
            <a:r>
              <a:rPr lang="en-US" dirty="0"/>
              <a:t>Can be treated as interchangeable for the purposes of this class</a:t>
            </a:r>
          </a:p>
          <a:p>
            <a:endParaRPr lang="en-US" dirty="0"/>
          </a:p>
          <a:p>
            <a:r>
              <a:rPr lang="en-US" dirty="0"/>
              <a:t>To learn more about the differences (beyond these articles), also see</a:t>
            </a:r>
          </a:p>
          <a:p>
            <a:pPr marL="0" indent="0">
              <a:buNone/>
            </a:pPr>
            <a:br>
              <a:rPr lang="en-US" dirty="0">
                <a:latin typeface="+mj-l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Baker, R.S.,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Gasevic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D.,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Karumbaiah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S. (in press) Four Paradigms in Learning Analytics: Why Paradigm Convergence Matters. To appear in </a:t>
            </a:r>
            <a:r>
              <a:rPr lang="en-US" b="0" i="1" dirty="0">
                <a:solidFill>
                  <a:srgbClr val="000000"/>
                </a:solidFill>
                <a:effectLst/>
                <a:latin typeface="+mj-lt"/>
              </a:rPr>
              <a:t>Computers &amp; Education: Artificial Intelligence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. 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35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Many types of EDM/LA Method</a:t>
            </a:r>
            <a:br>
              <a:rPr lang="en-US" dirty="0"/>
            </a:br>
            <a:r>
              <a:rPr lang="en-US" sz="2700" b="1" dirty="0"/>
              <a:t>(Baker &amp; Siemens, 2014; 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/>
              <a:t>Structure Discovery</a:t>
            </a:r>
          </a:p>
          <a:p>
            <a:r>
              <a:rPr lang="en-US" b="1" dirty="0"/>
              <a:t>Relationship mining</a:t>
            </a:r>
          </a:p>
          <a:p>
            <a:r>
              <a:rPr lang="en-US" b="1" dirty="0"/>
              <a:t>Distillation 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479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bored?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  <a:p>
            <a:r>
              <a:rPr lang="en-US" dirty="0"/>
              <a:t>Infer something that matters, so we can do something about it</a:t>
            </a:r>
          </a:p>
        </p:txBody>
      </p:sp>
    </p:spTree>
    <p:extLst>
      <p:ext uri="{BB962C8B-B14F-4D97-AF65-F5344CB8AC3E}">
        <p14:creationId xmlns:p14="http://schemas.microsoft.com/office/powerpoint/2010/main" val="36582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Classification</a:t>
            </a:r>
          </a:p>
          <a:p>
            <a:r>
              <a:rPr lang="en-US" dirty="0"/>
              <a:t>Regression</a:t>
            </a:r>
          </a:p>
          <a:p>
            <a:r>
              <a:rPr lang="en-US" dirty="0"/>
              <a:t>Density Estimation</a:t>
            </a:r>
          </a:p>
          <a:p>
            <a:endParaRPr lang="en-US" dirty="0"/>
          </a:p>
          <a:p>
            <a:r>
              <a:rPr lang="en-US" dirty="0"/>
              <a:t>Latent Knowledge Estimation</a:t>
            </a:r>
          </a:p>
        </p:txBody>
      </p:sp>
    </p:spTree>
    <p:extLst>
      <p:ext uri="{BB962C8B-B14F-4D97-AF65-F5344CB8AC3E}">
        <p14:creationId xmlns:p14="http://schemas.microsoft.com/office/powerpoint/2010/main" val="4572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</Words>
  <Application>Microsoft Office PowerPoint</Application>
  <PresentationFormat>On-screen Show (4:3)</PresentationFormat>
  <Paragraphs>144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Big Data, Education, and Society</vt:lpstr>
      <vt:lpstr>In Person Session #1 Times/Dates</vt:lpstr>
      <vt:lpstr>Piazza Discussion Forum</vt:lpstr>
      <vt:lpstr>Any questions before we get started?</vt:lpstr>
      <vt:lpstr>Let’s discuss the readings first</vt:lpstr>
      <vt:lpstr>Let’s discuss the readings first</vt:lpstr>
      <vt:lpstr>Many types of EDM/LA Method (Baker &amp; Siemens, 2014;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Wise (2019)</vt:lpstr>
      <vt:lpstr>Also</vt:lpstr>
      <vt:lpstr>Questions? Comments?</vt:lpstr>
      <vt:lpstr>Some applications (Baker &amp; Siemens)</vt:lpstr>
      <vt:lpstr>Additional applications (Wise)</vt:lpstr>
      <vt:lpstr>Are there other applications you think are particularly important?</vt:lpstr>
      <vt:lpstr>What kinds of data are used in learning analytics?</vt:lpstr>
      <vt:lpstr>What kinds of data are used in learning analytics?</vt:lpstr>
      <vt:lpstr>What kinds of data are used in learning analytics? (Wise)</vt:lpstr>
      <vt:lpstr>What kinds of data are used in learning analytics? (++Baker)</vt:lpstr>
      <vt:lpstr>What other data could we use?</vt:lpstr>
      <vt:lpstr>We will discuss</vt:lpstr>
      <vt:lpstr>Project Ideas</vt:lpstr>
      <vt:lpstr>Project Ideas</vt:lpstr>
      <vt:lpstr>Take a couple minutes…</vt:lpstr>
      <vt:lpstr>Breakout rooms</vt:lpstr>
      <vt:lpstr>Breakout rooms</vt:lpstr>
      <vt:lpstr>Project ideas</vt:lpstr>
      <vt:lpstr>Project Proposal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135</cp:revision>
  <dcterms:created xsi:type="dcterms:W3CDTF">2013-08-27T11:33:40Z</dcterms:created>
  <dcterms:modified xsi:type="dcterms:W3CDTF">2021-09-09T08:59:48Z</dcterms:modified>
</cp:coreProperties>
</file>