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989" r:id="rId3"/>
    <p:sldId id="414" r:id="rId4"/>
    <p:sldId id="415" r:id="rId5"/>
    <p:sldId id="435" r:id="rId6"/>
    <p:sldId id="416" r:id="rId7"/>
    <p:sldId id="436" r:id="rId8"/>
    <p:sldId id="437" r:id="rId9"/>
    <p:sldId id="991" r:id="rId10"/>
    <p:sldId id="439" r:id="rId11"/>
    <p:sldId id="440" r:id="rId12"/>
    <p:sldId id="442" r:id="rId13"/>
    <p:sldId id="441" r:id="rId14"/>
    <p:sldId id="443" r:id="rId15"/>
    <p:sldId id="444" r:id="rId16"/>
    <p:sldId id="438" r:id="rId17"/>
    <p:sldId id="417" r:id="rId18"/>
    <p:sldId id="418" r:id="rId19"/>
    <p:sldId id="419" r:id="rId20"/>
    <p:sldId id="432" r:id="rId21"/>
    <p:sldId id="420" r:id="rId22"/>
    <p:sldId id="421" r:id="rId23"/>
    <p:sldId id="261" r:id="rId24"/>
    <p:sldId id="262" r:id="rId25"/>
    <p:sldId id="263" r:id="rId26"/>
    <p:sldId id="264" r:id="rId27"/>
    <p:sldId id="265" r:id="rId28"/>
    <p:sldId id="266" r:id="rId29"/>
    <p:sldId id="267" r:id="rId30"/>
    <p:sldId id="992" r:id="rId31"/>
    <p:sldId id="954" r:id="rId32"/>
    <p:sldId id="955" r:id="rId33"/>
    <p:sldId id="971" r:id="rId34"/>
    <p:sldId id="956" r:id="rId35"/>
    <p:sldId id="269" r:id="rId36"/>
    <p:sldId id="957" r:id="rId37"/>
    <p:sldId id="958" r:id="rId38"/>
    <p:sldId id="959" r:id="rId39"/>
    <p:sldId id="961" r:id="rId40"/>
    <p:sldId id="993" r:id="rId41"/>
    <p:sldId id="423" r:id="rId42"/>
    <p:sldId id="448" r:id="rId43"/>
    <p:sldId id="446" r:id="rId44"/>
    <p:sldId id="424" r:id="rId45"/>
    <p:sldId id="449" r:id="rId46"/>
    <p:sldId id="447" r:id="rId47"/>
    <p:sldId id="994" r:id="rId48"/>
    <p:sldId id="425" r:id="rId49"/>
    <p:sldId id="426" r:id="rId50"/>
    <p:sldId id="427" r:id="rId51"/>
    <p:sldId id="434" r:id="rId52"/>
    <p:sldId id="990" r:id="rId53"/>
    <p:sldId id="561"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73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3/14/2024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dirty="0"/>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cf12ad6bc8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cf12ad6bc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dirty="0"/>
              <a:t>In tracing the origins of bias, the main approach has been to describe the stages of a machine-learning lifecycle and then connect possible forms of bias to each of those stages.</a:t>
            </a:r>
            <a:endParaRPr sz="1500" dirty="0"/>
          </a:p>
          <a:p>
            <a:pPr marL="0" lvl="0" indent="0" algn="l" rtl="0">
              <a:spcBef>
                <a:spcPts val="0"/>
              </a:spcBef>
              <a:spcAft>
                <a:spcPts val="0"/>
              </a:spcAft>
              <a:buNone/>
            </a:pPr>
            <a:endParaRPr sz="1500" dirty="0"/>
          </a:p>
          <a:p>
            <a:pPr marL="0" lvl="0" indent="0" algn="l" rtl="0">
              <a:spcBef>
                <a:spcPts val="0"/>
              </a:spcBef>
              <a:spcAft>
                <a:spcPts val="0"/>
              </a:spcAft>
              <a:buNone/>
            </a:pPr>
            <a:r>
              <a:rPr lang="en" sz="1500" dirty="0"/>
              <a:t>Descriptions of the machine learning pipeline vary, but these are a some of the possible stages that we saw across a few different sources.</a:t>
            </a:r>
            <a:endParaRPr sz="1500" dirty="0"/>
          </a:p>
          <a:p>
            <a:pPr marL="0" lvl="0" indent="0" algn="l" rtl="0">
              <a:spcBef>
                <a:spcPts val="0"/>
              </a:spcBef>
              <a:spcAft>
                <a:spcPts val="0"/>
              </a:spcAft>
              <a:buNone/>
            </a:pPr>
            <a:endParaRPr sz="1500" dirty="0"/>
          </a:p>
          <a:p>
            <a:pPr marL="0" lvl="0" indent="0" algn="l" rtl="0">
              <a:spcBef>
                <a:spcPts val="0"/>
              </a:spcBef>
              <a:spcAft>
                <a:spcPts val="0"/>
              </a:spcAft>
              <a:buNone/>
            </a:pPr>
            <a:r>
              <a:rPr lang="en" sz="1500" dirty="0"/>
              <a:t>Developers </a:t>
            </a:r>
            <a:r>
              <a:rPr lang="en" sz="1500" dirty="0">
                <a:solidFill>
                  <a:schemeClr val="dk1"/>
                </a:solidFill>
              </a:rPr>
              <a:t>creating an algorithmic solution </a:t>
            </a:r>
            <a:r>
              <a:rPr lang="en" sz="1500" dirty="0"/>
              <a:t>move from the world as it is, to defining a task related to that world, to pulling together or creating a dataset, to defining, training, and testing a model; and finally to putting the model into practice in some manner, whether automated and behind the scenes or as a form of communication to decision-makers. </a:t>
            </a:r>
            <a:endParaRPr sz="1500" dirty="0"/>
          </a:p>
          <a:p>
            <a:pPr marL="0" lvl="0" indent="0" algn="l" rtl="0">
              <a:spcBef>
                <a:spcPts val="0"/>
              </a:spcBef>
              <a:spcAft>
                <a:spcPts val="0"/>
              </a:spcAft>
              <a:buNone/>
            </a:pPr>
            <a:endParaRPr sz="1500" dirty="0"/>
          </a:p>
          <a:p>
            <a:pPr marL="0" lvl="0" indent="0" algn="l" rtl="0">
              <a:spcBef>
                <a:spcPts val="0"/>
              </a:spcBef>
              <a:spcAft>
                <a:spcPts val="0"/>
              </a:spcAft>
              <a:buClr>
                <a:schemeClr val="dk1"/>
              </a:buClr>
              <a:buSzPts val="1100"/>
              <a:buFont typeface="Arial"/>
              <a:buNone/>
            </a:pPr>
            <a:r>
              <a:rPr lang="en" sz="1500" dirty="0">
                <a:solidFill>
                  <a:schemeClr val="dk1"/>
                </a:solidFill>
              </a:rPr>
              <a:t>Throughout this cycle, there are multiple points of entry for bias and a lot of work in CS has attempted to map kinds of bias onto the places where they are most likely to occur in the pipeline.</a:t>
            </a:r>
            <a:endParaRPr sz="1500" dirty="0"/>
          </a:p>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cf12ad6bc8_0_12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cf12ad6bc8_0_1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dirty="0"/>
              <a:t>Researchers have written extensively about the model learning stage of the lifecycle and how different metrics for fairness can be used to audit models for bias. </a:t>
            </a:r>
            <a:r>
              <a:rPr lang="en" sz="1500" dirty="0">
                <a:solidFill>
                  <a:schemeClr val="dk1"/>
                </a:solidFill>
              </a:rPr>
              <a:t>Kizilcec and Lee have a great review that brings the broader research on modeling from computer science into the education context in a really useful, contextualized way.</a:t>
            </a:r>
            <a:endParaRPr sz="1500" dirty="0">
              <a:solidFill>
                <a:schemeClr val="dk1"/>
              </a:solidFill>
            </a:endParaRP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cf12ad6bc8_0_12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cf12ad6bc8_0_12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dirty="0"/>
              <a:t>As a complement, our focus here is more on the role of measurement and data collection as a source of bias, while also consolidating what we know about algorithmic bias in education as it impacts specific groups, and finally on suggesting some broad strategies for mitigating the bias that can arise in the measurement/data collection stage of the machine-learning pipeline.</a:t>
            </a:r>
            <a:endParaRPr sz="1500"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cf12ad6bc8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cf12ad6bc8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cf12ad6bc8_0_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cf12ad6bc8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cf12ad6bc8_0_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cf12ad6bc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cf12ad6bc8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cf12ad6bc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cf12ad6bc8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cf12ad6bc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28802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cf12ad6bc8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cf12ad6bc8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3/14/2024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3/14/2024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3/14/2024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22392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36656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3/14/2024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3/14/2024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3/14/2024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3/14/2024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3/14/2024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3/14/2024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3/14/2024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3/14/2024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3/14/2024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dirty="0"/>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March 28, 2024</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E4503-70AC-4DF2-BD7E-EE5D71F0A3E4}"/>
              </a:ext>
            </a:extLst>
          </p:cNvPr>
          <p:cNvSpPr>
            <a:spLocks noGrp="1"/>
          </p:cNvSpPr>
          <p:nvPr>
            <p:ph type="title"/>
          </p:nvPr>
        </p:nvSpPr>
        <p:spPr/>
        <p:txBody>
          <a:bodyPr/>
          <a:lstStyle/>
          <a:p>
            <a:r>
              <a:rPr lang="en-US" dirty="0"/>
              <a:t>Key difference between definitions</a:t>
            </a:r>
          </a:p>
        </p:txBody>
      </p:sp>
      <p:sp>
        <p:nvSpPr>
          <p:cNvPr id="3" name="Content Placeholder 2">
            <a:extLst>
              <a:ext uri="{FF2B5EF4-FFF2-40B4-BE49-F238E27FC236}">
                <a16:creationId xmlns:a16="http://schemas.microsoft.com/office/drawing/2014/main" id="{C64E3350-2271-4408-87D5-7063B656DEAC}"/>
              </a:ext>
            </a:extLst>
          </p:cNvPr>
          <p:cNvSpPr>
            <a:spLocks noGrp="1"/>
          </p:cNvSpPr>
          <p:nvPr>
            <p:ph idx="1"/>
          </p:nvPr>
        </p:nvSpPr>
        <p:spPr/>
        <p:txBody>
          <a:bodyPr>
            <a:normAutofit lnSpcReduction="10000"/>
          </a:bodyPr>
          <a:lstStyle/>
          <a:p>
            <a:r>
              <a:rPr lang="en-US" dirty="0"/>
              <a:t>If algorithms create a </a:t>
            </a:r>
            <a:r>
              <a:rPr lang="en-US" i="1" dirty="0"/>
              <a:t>new bias</a:t>
            </a:r>
            <a:r>
              <a:rPr lang="en-US" dirty="0"/>
              <a:t> or </a:t>
            </a:r>
            <a:r>
              <a:rPr lang="en-US" i="1" dirty="0"/>
              <a:t>previously-unknown bias</a:t>
            </a:r>
            <a:endParaRPr lang="en-US" dirty="0"/>
          </a:p>
          <a:p>
            <a:endParaRPr lang="en-US" dirty="0"/>
          </a:p>
          <a:p>
            <a:r>
              <a:rPr lang="en-US" dirty="0"/>
              <a:t>Is it still algorithmic bias?</a:t>
            </a:r>
          </a:p>
          <a:p>
            <a:endParaRPr lang="en-US" dirty="0"/>
          </a:p>
          <a:p>
            <a:r>
              <a:rPr lang="en-US" dirty="0"/>
              <a:t>Baker &amp; Hawn say yes</a:t>
            </a:r>
          </a:p>
          <a:p>
            <a:r>
              <a:rPr lang="en-US" dirty="0"/>
              <a:t>Friedman &amp; Nussbaum say yes</a:t>
            </a:r>
          </a:p>
          <a:p>
            <a:r>
              <a:rPr lang="en-US" dirty="0"/>
              <a:t>Garcia says no</a:t>
            </a:r>
          </a:p>
        </p:txBody>
      </p:sp>
    </p:spTree>
    <p:extLst>
      <p:ext uri="{BB962C8B-B14F-4D97-AF65-F5344CB8AC3E}">
        <p14:creationId xmlns:p14="http://schemas.microsoft.com/office/powerpoint/2010/main" val="3564610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6651-2DC5-419D-9BE5-8910D683B135}"/>
              </a:ext>
            </a:extLst>
          </p:cNvPr>
          <p:cNvSpPr>
            <a:spLocks noGrp="1"/>
          </p:cNvSpPr>
          <p:nvPr>
            <p:ph type="title"/>
          </p:nvPr>
        </p:nvSpPr>
        <p:spPr/>
        <p:txBody>
          <a:bodyPr/>
          <a:lstStyle/>
          <a:p>
            <a:r>
              <a:rPr lang="en-US" dirty="0"/>
              <a:t>Is it a problem?</a:t>
            </a:r>
          </a:p>
        </p:txBody>
      </p:sp>
      <p:sp>
        <p:nvSpPr>
          <p:cNvPr id="3" name="Content Placeholder 2">
            <a:extLst>
              <a:ext uri="{FF2B5EF4-FFF2-40B4-BE49-F238E27FC236}">
                <a16:creationId xmlns:a16="http://schemas.microsoft.com/office/drawing/2014/main" id="{691B36D2-A0B4-4643-A7DF-9C901A7760A2}"/>
              </a:ext>
            </a:extLst>
          </p:cNvPr>
          <p:cNvSpPr>
            <a:spLocks noGrp="1"/>
          </p:cNvSpPr>
          <p:nvPr>
            <p:ph idx="1"/>
          </p:nvPr>
        </p:nvSpPr>
        <p:spPr/>
        <p:txBody>
          <a:bodyPr/>
          <a:lstStyle/>
          <a:p>
            <a:r>
              <a:rPr lang="en-US" dirty="0"/>
              <a:t>If algorithms are biased in ways that match well-known societal biases</a:t>
            </a:r>
          </a:p>
          <a:p>
            <a:endParaRPr lang="en-US" dirty="0"/>
          </a:p>
          <a:p>
            <a:r>
              <a:rPr lang="en-US" dirty="0"/>
              <a:t>Anyone disagree with this one?</a:t>
            </a:r>
          </a:p>
          <a:p>
            <a:endParaRPr lang="en-US" dirty="0"/>
          </a:p>
        </p:txBody>
      </p:sp>
    </p:spTree>
    <p:extLst>
      <p:ext uri="{BB962C8B-B14F-4D97-AF65-F5344CB8AC3E}">
        <p14:creationId xmlns:p14="http://schemas.microsoft.com/office/powerpoint/2010/main" val="1932789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6651-2DC5-419D-9BE5-8910D683B135}"/>
              </a:ext>
            </a:extLst>
          </p:cNvPr>
          <p:cNvSpPr>
            <a:spLocks noGrp="1"/>
          </p:cNvSpPr>
          <p:nvPr>
            <p:ph type="title"/>
          </p:nvPr>
        </p:nvSpPr>
        <p:spPr/>
        <p:txBody>
          <a:bodyPr/>
          <a:lstStyle/>
          <a:p>
            <a:r>
              <a:rPr lang="en-US" dirty="0"/>
              <a:t>Is it a problem?</a:t>
            </a:r>
          </a:p>
        </p:txBody>
      </p:sp>
      <p:sp>
        <p:nvSpPr>
          <p:cNvPr id="3" name="Content Placeholder 2">
            <a:extLst>
              <a:ext uri="{FF2B5EF4-FFF2-40B4-BE49-F238E27FC236}">
                <a16:creationId xmlns:a16="http://schemas.microsoft.com/office/drawing/2014/main" id="{691B36D2-A0B4-4643-A7DF-9C901A7760A2}"/>
              </a:ext>
            </a:extLst>
          </p:cNvPr>
          <p:cNvSpPr>
            <a:spLocks noGrp="1"/>
          </p:cNvSpPr>
          <p:nvPr>
            <p:ph idx="1"/>
          </p:nvPr>
        </p:nvSpPr>
        <p:spPr/>
        <p:txBody>
          <a:bodyPr/>
          <a:lstStyle/>
          <a:p>
            <a:r>
              <a:rPr lang="en-US" dirty="0"/>
              <a:t>If algorithms are biased in ways that match existing but poorly-understood societal biases</a:t>
            </a:r>
          </a:p>
          <a:p>
            <a:endParaRPr lang="en-US" dirty="0"/>
          </a:p>
          <a:p>
            <a:r>
              <a:rPr lang="en-US" dirty="0"/>
              <a:t>Thoughts?</a:t>
            </a:r>
          </a:p>
        </p:txBody>
      </p:sp>
    </p:spTree>
    <p:extLst>
      <p:ext uri="{BB962C8B-B14F-4D97-AF65-F5344CB8AC3E}">
        <p14:creationId xmlns:p14="http://schemas.microsoft.com/office/powerpoint/2010/main" val="198749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6651-2DC5-419D-9BE5-8910D683B135}"/>
              </a:ext>
            </a:extLst>
          </p:cNvPr>
          <p:cNvSpPr>
            <a:spLocks noGrp="1"/>
          </p:cNvSpPr>
          <p:nvPr>
            <p:ph type="title"/>
          </p:nvPr>
        </p:nvSpPr>
        <p:spPr/>
        <p:txBody>
          <a:bodyPr/>
          <a:lstStyle/>
          <a:p>
            <a:r>
              <a:rPr lang="en-US" dirty="0"/>
              <a:t>Is it a problem?</a:t>
            </a:r>
          </a:p>
        </p:txBody>
      </p:sp>
      <p:sp>
        <p:nvSpPr>
          <p:cNvPr id="3" name="Content Placeholder 2">
            <a:extLst>
              <a:ext uri="{FF2B5EF4-FFF2-40B4-BE49-F238E27FC236}">
                <a16:creationId xmlns:a16="http://schemas.microsoft.com/office/drawing/2014/main" id="{691B36D2-A0B4-4643-A7DF-9C901A7760A2}"/>
              </a:ext>
            </a:extLst>
          </p:cNvPr>
          <p:cNvSpPr>
            <a:spLocks noGrp="1"/>
          </p:cNvSpPr>
          <p:nvPr>
            <p:ph idx="1"/>
          </p:nvPr>
        </p:nvSpPr>
        <p:spPr/>
        <p:txBody>
          <a:bodyPr/>
          <a:lstStyle/>
          <a:p>
            <a:r>
              <a:rPr lang="en-US" dirty="0"/>
              <a:t>If algorithms are biased in ways that don’t match societal biases</a:t>
            </a:r>
          </a:p>
          <a:p>
            <a:endParaRPr lang="en-US" dirty="0"/>
          </a:p>
          <a:p>
            <a:r>
              <a:rPr lang="en-US" dirty="0"/>
              <a:t>Thoughts?</a:t>
            </a:r>
          </a:p>
          <a:p>
            <a:endParaRPr lang="en-US" dirty="0"/>
          </a:p>
        </p:txBody>
      </p:sp>
    </p:spTree>
    <p:extLst>
      <p:ext uri="{BB962C8B-B14F-4D97-AF65-F5344CB8AC3E}">
        <p14:creationId xmlns:p14="http://schemas.microsoft.com/office/powerpoint/2010/main" val="2580714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E0E84-8CF5-4F15-857E-EADD8C98CEB1}"/>
              </a:ext>
            </a:extLst>
          </p:cNvPr>
          <p:cNvSpPr>
            <a:spLocks noGrp="1"/>
          </p:cNvSpPr>
          <p:nvPr>
            <p:ph type="title"/>
          </p:nvPr>
        </p:nvSpPr>
        <p:spPr/>
        <p:txBody>
          <a:bodyPr/>
          <a:lstStyle/>
          <a:p>
            <a:r>
              <a:rPr lang="en-US" dirty="0"/>
              <a:t>Another differentiation</a:t>
            </a:r>
          </a:p>
        </p:txBody>
      </p:sp>
      <p:sp>
        <p:nvSpPr>
          <p:cNvPr id="3" name="Content Placeholder 2">
            <a:extLst>
              <a:ext uri="{FF2B5EF4-FFF2-40B4-BE49-F238E27FC236}">
                <a16:creationId xmlns:a16="http://schemas.microsoft.com/office/drawing/2014/main" id="{98605376-E033-4AE1-8679-5BA14501A85D}"/>
              </a:ext>
            </a:extLst>
          </p:cNvPr>
          <p:cNvSpPr>
            <a:spLocks noGrp="1"/>
          </p:cNvSpPr>
          <p:nvPr>
            <p:ph idx="1"/>
          </p:nvPr>
        </p:nvSpPr>
        <p:spPr/>
        <p:txBody>
          <a:bodyPr/>
          <a:lstStyle/>
          <a:p>
            <a:r>
              <a:rPr lang="en-US" dirty="0"/>
              <a:t>Algorithmic bias is found in automated decision-making</a:t>
            </a:r>
          </a:p>
          <a:p>
            <a:pPr lvl="1"/>
            <a:r>
              <a:rPr lang="en-US" dirty="0"/>
              <a:t>Friedman &amp; Nussbaum</a:t>
            </a:r>
          </a:p>
          <a:p>
            <a:pPr lvl="1"/>
            <a:r>
              <a:rPr lang="en-US" dirty="0"/>
              <a:t>Garcia</a:t>
            </a:r>
          </a:p>
          <a:p>
            <a:pPr lvl="1"/>
            <a:endParaRPr lang="en-US" dirty="0"/>
          </a:p>
          <a:p>
            <a:r>
              <a:rPr lang="en-US" dirty="0"/>
              <a:t>Algorithmic bias is found in measurement</a:t>
            </a:r>
          </a:p>
          <a:p>
            <a:pPr lvl="1"/>
            <a:r>
              <a:rPr lang="en-US" dirty="0"/>
              <a:t>Baker &amp; Hawn</a:t>
            </a:r>
          </a:p>
        </p:txBody>
      </p:sp>
    </p:spTree>
    <p:extLst>
      <p:ext uri="{BB962C8B-B14F-4D97-AF65-F5344CB8AC3E}">
        <p14:creationId xmlns:p14="http://schemas.microsoft.com/office/powerpoint/2010/main" val="1618446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5949-2406-4B9C-ADF1-148720D13DFD}"/>
              </a:ext>
            </a:extLst>
          </p:cNvPr>
          <p:cNvSpPr>
            <a:spLocks noGrp="1"/>
          </p:cNvSpPr>
          <p:nvPr>
            <p:ph type="title"/>
          </p:nvPr>
        </p:nvSpPr>
        <p:spPr/>
        <p:txBody>
          <a:bodyPr/>
          <a:lstStyle/>
          <a:p>
            <a:r>
              <a:rPr lang="en-US" dirty="0"/>
              <a:t>Is it a problem?</a:t>
            </a:r>
          </a:p>
        </p:txBody>
      </p:sp>
      <p:sp>
        <p:nvSpPr>
          <p:cNvPr id="3" name="Content Placeholder 2">
            <a:extLst>
              <a:ext uri="{FF2B5EF4-FFF2-40B4-BE49-F238E27FC236}">
                <a16:creationId xmlns:a16="http://schemas.microsoft.com/office/drawing/2014/main" id="{C498FA3B-27B6-44E9-B0EA-5B49EFE5F6E2}"/>
              </a:ext>
            </a:extLst>
          </p:cNvPr>
          <p:cNvSpPr>
            <a:spLocks noGrp="1"/>
          </p:cNvSpPr>
          <p:nvPr>
            <p:ph idx="1"/>
          </p:nvPr>
        </p:nvSpPr>
        <p:spPr/>
        <p:txBody>
          <a:bodyPr/>
          <a:lstStyle/>
          <a:p>
            <a:r>
              <a:rPr lang="en-US" dirty="0"/>
              <a:t>An algorithm makes biased measurements, but the actual decision-making is left to humans</a:t>
            </a:r>
          </a:p>
          <a:p>
            <a:endParaRPr lang="en-US" dirty="0"/>
          </a:p>
          <a:p>
            <a:r>
              <a:rPr lang="en-US" dirty="0"/>
              <a:t>Thoughts?</a:t>
            </a:r>
          </a:p>
          <a:p>
            <a:endParaRPr lang="en-US" dirty="0"/>
          </a:p>
        </p:txBody>
      </p:sp>
    </p:spTree>
    <p:extLst>
      <p:ext uri="{BB962C8B-B14F-4D97-AF65-F5344CB8AC3E}">
        <p14:creationId xmlns:p14="http://schemas.microsoft.com/office/powerpoint/2010/main" val="4015367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84B4B-59DE-4490-8F79-0AEA0406B819}"/>
              </a:ext>
            </a:extLst>
          </p:cNvPr>
          <p:cNvSpPr>
            <a:spLocks noGrp="1"/>
          </p:cNvSpPr>
          <p:nvPr>
            <p:ph type="title"/>
          </p:nvPr>
        </p:nvSpPr>
        <p:spPr/>
        <p:txBody>
          <a:bodyPr/>
          <a:lstStyle/>
          <a:p>
            <a:r>
              <a:rPr lang="en-US" dirty="0"/>
              <a:t>Algorithmic Bias has a long history</a:t>
            </a:r>
          </a:p>
        </p:txBody>
      </p:sp>
      <p:sp>
        <p:nvSpPr>
          <p:cNvPr id="3" name="Content Placeholder 2">
            <a:extLst>
              <a:ext uri="{FF2B5EF4-FFF2-40B4-BE49-F238E27FC236}">
                <a16:creationId xmlns:a16="http://schemas.microsoft.com/office/drawing/2014/main" id="{7CCAAFCD-FC82-4864-9523-A13ED6397CF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14437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96863"/>
            <a:ext cx="6248400" cy="1143000"/>
          </a:xfrm>
        </p:spPr>
        <p:txBody>
          <a:bodyPr>
            <a:normAutofit fontScale="90000"/>
          </a:bodyPr>
          <a:lstStyle/>
          <a:p>
            <a:r>
              <a:rPr lang="en-US" dirty="0"/>
              <a:t>Example</a:t>
            </a:r>
            <a:br>
              <a:rPr lang="en-US" dirty="0"/>
            </a:br>
            <a:r>
              <a:rPr lang="en-US" dirty="0"/>
              <a:t>(Garcia, 2016)</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3390900" y="485775"/>
            <a:ext cx="5753100" cy="6372225"/>
          </a:xfrm>
          <a:prstGeom prst="rect">
            <a:avLst/>
          </a:prstGeom>
        </p:spPr>
      </p:pic>
    </p:spTree>
    <p:extLst>
      <p:ext uri="{BB962C8B-B14F-4D97-AF65-F5344CB8AC3E}">
        <p14:creationId xmlns:p14="http://schemas.microsoft.com/office/powerpoint/2010/main" val="2458297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96863"/>
            <a:ext cx="6248400" cy="1143000"/>
          </a:xfrm>
        </p:spPr>
        <p:txBody>
          <a:bodyPr>
            <a:normAutofit fontScale="90000"/>
          </a:bodyPr>
          <a:lstStyle/>
          <a:p>
            <a:r>
              <a:rPr lang="en-US" dirty="0"/>
              <a:t>Example</a:t>
            </a:r>
            <a:br>
              <a:rPr lang="en-US" dirty="0"/>
            </a:br>
            <a:r>
              <a:rPr lang="en-US" dirty="0"/>
              <a:t>(Garcia, 2016)</a:t>
            </a:r>
          </a:p>
        </p:txBody>
      </p:sp>
      <p:sp>
        <p:nvSpPr>
          <p:cNvPr id="3" name="Content Placeholder 2"/>
          <p:cNvSpPr>
            <a:spLocks noGrp="1"/>
          </p:cNvSpPr>
          <p:nvPr>
            <p:ph idx="1"/>
          </p:nvPr>
        </p:nvSpPr>
        <p:spPr/>
        <p:txBody>
          <a:bodyPr/>
          <a:lstStyle/>
          <a:p>
            <a:endParaRPr lang="en-US" dirty="0"/>
          </a:p>
        </p:txBody>
      </p:sp>
      <p:pic>
        <p:nvPicPr>
          <p:cNvPr id="6" name="Picture 5"/>
          <p:cNvPicPr>
            <a:picLocks noChangeAspect="1"/>
          </p:cNvPicPr>
          <p:nvPr/>
        </p:nvPicPr>
        <p:blipFill>
          <a:blip r:embed="rId2"/>
          <a:stretch>
            <a:fillRect/>
          </a:stretch>
        </p:blipFill>
        <p:spPr>
          <a:xfrm>
            <a:off x="1828800" y="2438400"/>
            <a:ext cx="7104289" cy="2409825"/>
          </a:xfrm>
          <a:prstGeom prst="rect">
            <a:avLst/>
          </a:prstGeom>
        </p:spPr>
      </p:pic>
    </p:spTree>
    <p:extLst>
      <p:ext uri="{BB962C8B-B14F-4D97-AF65-F5344CB8AC3E}">
        <p14:creationId xmlns:p14="http://schemas.microsoft.com/office/powerpoint/2010/main" val="4042341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6248400" cy="1143000"/>
          </a:xfrm>
        </p:spPr>
        <p:txBody>
          <a:bodyPr>
            <a:normAutofit fontScale="90000"/>
          </a:bodyPr>
          <a:lstStyle/>
          <a:p>
            <a:r>
              <a:rPr lang="en-US" dirty="0"/>
              <a:t>Example</a:t>
            </a:r>
            <a:br>
              <a:rPr lang="en-US" dirty="0"/>
            </a:br>
            <a:r>
              <a:rPr lang="en-US" dirty="0"/>
              <a:t>(Corbett-Davies et al., 2017)</a:t>
            </a:r>
          </a:p>
        </p:txBody>
      </p:sp>
      <p:sp>
        <p:nvSpPr>
          <p:cNvPr id="3" name="Content Placeholder 2"/>
          <p:cNvSpPr>
            <a:spLocks noGrp="1"/>
          </p:cNvSpPr>
          <p:nvPr>
            <p:ph idx="1"/>
          </p:nvPr>
        </p:nvSpPr>
        <p:spPr/>
        <p:txBody>
          <a:bodyPr>
            <a:normAutofit fontScale="92500" lnSpcReduction="20000"/>
          </a:bodyPr>
          <a:lstStyle/>
          <a:p>
            <a:pPr fontAlgn="base"/>
            <a:r>
              <a:rPr lang="en-US" dirty="0"/>
              <a:t>For example, when </a:t>
            </a:r>
            <a:r>
              <a:rPr lang="en-US" dirty="0" err="1"/>
              <a:t>ProPublica</a:t>
            </a:r>
            <a:r>
              <a:rPr lang="en-US" dirty="0"/>
              <a:t> examined computer-generated risk scores in Broward County, Fla., in 2016, it found that black defendants were substantially more likely than whites to be rated a high risk of committing a violent crime if released. Even among defendants who ultimately were not re-arrested, blacks were more likely than whites to be deemed risky. These results elicited a visceral sense of injustice and prompted a chorus of warnings about the dangers of artificial intelligence.</a:t>
            </a:r>
          </a:p>
          <a:p>
            <a:endParaRPr lang="en-US" dirty="0"/>
          </a:p>
        </p:txBody>
      </p:sp>
    </p:spTree>
    <p:extLst>
      <p:ext uri="{BB962C8B-B14F-4D97-AF65-F5344CB8AC3E}">
        <p14:creationId xmlns:p14="http://schemas.microsoft.com/office/powerpoint/2010/main" val="2809796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3C3E0-EC59-486B-8C67-9760099F709A}"/>
              </a:ext>
            </a:extLst>
          </p:cNvPr>
          <p:cNvSpPr>
            <a:spLocks noGrp="1"/>
          </p:cNvSpPr>
          <p:nvPr>
            <p:ph type="title"/>
          </p:nvPr>
        </p:nvSpPr>
        <p:spPr/>
        <p:txBody>
          <a:bodyPr>
            <a:normAutofit fontScale="90000"/>
          </a:bodyPr>
          <a:lstStyle/>
          <a:p>
            <a:r>
              <a:rPr lang="en-US" dirty="0"/>
              <a:t>Assignment 3: </a:t>
            </a:r>
            <a:br>
              <a:rPr lang="en-US" dirty="0"/>
            </a:br>
            <a:r>
              <a:rPr lang="en-US" dirty="0"/>
              <a:t>Risks and Challenges</a:t>
            </a:r>
          </a:p>
        </p:txBody>
      </p:sp>
      <p:sp>
        <p:nvSpPr>
          <p:cNvPr id="3" name="Content Placeholder 2">
            <a:extLst>
              <a:ext uri="{FF2B5EF4-FFF2-40B4-BE49-F238E27FC236}">
                <a16:creationId xmlns:a16="http://schemas.microsoft.com/office/drawing/2014/main" id="{621C37FE-A4B1-4E33-BD75-8FDF38A798EF}"/>
              </a:ext>
            </a:extLst>
          </p:cNvPr>
          <p:cNvSpPr>
            <a:spLocks noGrp="1"/>
          </p:cNvSpPr>
          <p:nvPr>
            <p:ph idx="1"/>
          </p:nvPr>
        </p:nvSpPr>
        <p:spPr/>
        <p:txBody>
          <a:bodyPr/>
          <a:lstStyle/>
          <a:p>
            <a:r>
              <a:rPr lang="en-US" dirty="0"/>
              <a:t>Any questions on assignment?</a:t>
            </a:r>
          </a:p>
          <a:p>
            <a:endParaRPr lang="en-US" dirty="0"/>
          </a:p>
        </p:txBody>
      </p:sp>
    </p:spTree>
    <p:extLst>
      <p:ext uri="{BB962C8B-B14F-4D97-AF65-F5344CB8AC3E}">
        <p14:creationId xmlns:p14="http://schemas.microsoft.com/office/powerpoint/2010/main" val="1344819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 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55853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Corbett-Davies et al. (2017) argument</a:t>
            </a:r>
          </a:p>
        </p:txBody>
      </p:sp>
      <p:sp>
        <p:nvSpPr>
          <p:cNvPr id="3" name="Content Placeholder 2"/>
          <p:cNvSpPr>
            <a:spLocks noGrp="1"/>
          </p:cNvSpPr>
          <p:nvPr>
            <p:ph idx="1"/>
          </p:nvPr>
        </p:nvSpPr>
        <p:spPr/>
        <p:txBody>
          <a:bodyPr>
            <a:normAutofit fontScale="62500" lnSpcReduction="20000"/>
          </a:bodyPr>
          <a:lstStyle/>
          <a:p>
            <a:pPr fontAlgn="base"/>
            <a:r>
              <a:rPr lang="en-US" dirty="0"/>
              <a:t>Yet those results don’t prove the algorithm itself is biased against black defendants — a point we’ve made previously, including in peer-reviewed research. The Broward County classifications are based on recognized risk factors, like a documented history of violence. The classifications do not explicitly consider a defendant’s race.</a:t>
            </a:r>
          </a:p>
          <a:p>
            <a:pPr fontAlgn="base"/>
            <a:r>
              <a:rPr lang="en-US" dirty="0"/>
              <a:t>Because of complex social and economic causes, black defendants in Broward County are in reality more likely than whites to be arrested in connection with a violent crime after release, and so classifications designed to predict such outcomes necessarily identify more black defendants as risky. This would be true regardless of whether the judgments were made by a computer or by a human decision maker.</a:t>
            </a:r>
          </a:p>
          <a:p>
            <a:pPr fontAlgn="base"/>
            <a:r>
              <a:rPr lang="en-US" dirty="0"/>
              <a:t>It is not biased algorithms but broader societal inequalities that drive the troubling racial differences we see in Broward County and throughout the country. It is misleading and counterproductive to blame the algorithm for uncovering real statistical patterns. Ignoring these patterns would not resolve the underlying disparities.</a:t>
            </a:r>
            <a:br>
              <a:rPr lang="en-US" dirty="0"/>
            </a:br>
            <a:endParaRPr lang="en-US" dirty="0"/>
          </a:p>
        </p:txBody>
      </p:sp>
    </p:spTree>
    <p:extLst>
      <p:ext uri="{BB962C8B-B14F-4D97-AF65-F5344CB8AC3E}">
        <p14:creationId xmlns:p14="http://schemas.microsoft.com/office/powerpoint/2010/main" val="3204402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What are your thoughts on this argument?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23418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229646" y="207930"/>
            <a:ext cx="8520600" cy="572700"/>
          </a:xfrm>
          <a:prstGeom prst="rect">
            <a:avLst/>
          </a:prstGeom>
        </p:spPr>
        <p:txBody>
          <a:bodyPr spcFirstLastPara="1" vert="horz" wrap="square" lIns="91425" tIns="91425" rIns="91425" bIns="91425" rtlCol="0" anchor="t" anchorCtr="0">
            <a:normAutofit fontScale="90000"/>
          </a:bodyPr>
          <a:lstStyle/>
          <a:p>
            <a:pPr algn="l"/>
            <a:r>
              <a:rPr lang="en" dirty="0"/>
              <a:t>Where does algorithmic bias come from?</a:t>
            </a:r>
            <a:endParaRPr dirty="0"/>
          </a:p>
        </p:txBody>
      </p:sp>
      <p:sp>
        <p:nvSpPr>
          <p:cNvPr id="96" name="Google Shape;96;p18"/>
          <p:cNvSpPr/>
          <p:nvPr/>
        </p:nvSpPr>
        <p:spPr>
          <a:xfrm>
            <a:off x="4392200" y="226769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endParaRPr/>
          </a:p>
        </p:txBody>
      </p:sp>
      <p:grpSp>
        <p:nvGrpSpPr>
          <p:cNvPr id="97" name="Google Shape;97;p18"/>
          <p:cNvGrpSpPr/>
          <p:nvPr/>
        </p:nvGrpSpPr>
        <p:grpSpPr>
          <a:xfrm>
            <a:off x="6308750" y="1953650"/>
            <a:ext cx="2036800" cy="680372"/>
            <a:chOff x="5214050" y="851700"/>
            <a:chExt cx="2036800" cy="680372"/>
          </a:xfrm>
        </p:grpSpPr>
        <p:cxnSp>
          <p:nvCxnSpPr>
            <p:cNvPr id="98" name="Google Shape;98;p18"/>
            <p:cNvCxnSpPr/>
            <p:nvPr/>
          </p:nvCxnSpPr>
          <p:spPr>
            <a:xfrm flipH="1">
              <a:off x="5214050" y="1153772"/>
              <a:ext cx="273000" cy="378300"/>
            </a:xfrm>
            <a:prstGeom prst="straightConnector1">
              <a:avLst/>
            </a:prstGeom>
            <a:noFill/>
            <a:ln w="19050" cap="flat" cmpd="sng">
              <a:solidFill>
                <a:srgbClr val="551561"/>
              </a:solidFill>
              <a:prstDash val="solid"/>
              <a:round/>
              <a:headEnd type="oval" w="med" len="med"/>
              <a:tailEnd type="none" w="sm" len="sm"/>
            </a:ln>
          </p:spPr>
        </p:cxnSp>
        <p:sp>
          <p:nvSpPr>
            <p:cNvPr id="99" name="Google Shape;99;p18"/>
            <p:cNvSpPr txBox="1"/>
            <p:nvPr/>
          </p:nvSpPr>
          <p:spPr>
            <a:xfrm>
              <a:off x="5514150" y="851700"/>
              <a:ext cx="17367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Actual World</a:t>
              </a:r>
              <a:endParaRPr sz="1200" b="1">
                <a:latin typeface="Roboto"/>
                <a:ea typeface="Roboto"/>
                <a:cs typeface="Roboto"/>
                <a:sym typeface="Roboto"/>
              </a:endParaRPr>
            </a:p>
          </p:txBody>
        </p:sp>
      </p:grpSp>
      <p:grpSp>
        <p:nvGrpSpPr>
          <p:cNvPr id="100" name="Google Shape;100;p18"/>
          <p:cNvGrpSpPr/>
          <p:nvPr/>
        </p:nvGrpSpPr>
        <p:grpSpPr>
          <a:xfrm>
            <a:off x="2151925" y="1953650"/>
            <a:ext cx="2850736" cy="680372"/>
            <a:chOff x="1057225" y="851700"/>
            <a:chExt cx="2850736" cy="680372"/>
          </a:xfrm>
        </p:grpSpPr>
        <p:cxnSp>
          <p:nvCxnSpPr>
            <p:cNvPr id="101" name="Google Shape;101;p18"/>
            <p:cNvCxnSpPr/>
            <p:nvPr/>
          </p:nvCxnSpPr>
          <p:spPr>
            <a:xfrm>
              <a:off x="3634961" y="1153772"/>
              <a:ext cx="273000" cy="378300"/>
            </a:xfrm>
            <a:prstGeom prst="straightConnector1">
              <a:avLst/>
            </a:prstGeom>
            <a:noFill/>
            <a:ln w="19050" cap="flat" cmpd="sng">
              <a:solidFill>
                <a:srgbClr val="D686E4"/>
              </a:solidFill>
              <a:prstDash val="solid"/>
              <a:round/>
              <a:headEnd type="oval" w="med" len="med"/>
              <a:tailEnd type="none" w="sm" len="sm"/>
            </a:ln>
          </p:spPr>
        </p:cxnSp>
        <p:sp>
          <p:nvSpPr>
            <p:cNvPr id="102" name="Google Shape;102;p18"/>
            <p:cNvSpPr txBox="1"/>
            <p:nvPr/>
          </p:nvSpPr>
          <p:spPr>
            <a:xfrm>
              <a:off x="1057225" y="851700"/>
              <a:ext cx="2540100" cy="4884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Action/ Deployment</a:t>
              </a:r>
              <a:endParaRPr sz="800" b="1">
                <a:latin typeface="Roboto"/>
                <a:ea typeface="Roboto"/>
                <a:cs typeface="Roboto"/>
                <a:sym typeface="Roboto"/>
              </a:endParaRPr>
            </a:p>
          </p:txBody>
        </p:sp>
      </p:grpSp>
      <p:grpSp>
        <p:nvGrpSpPr>
          <p:cNvPr id="103" name="Google Shape;103;p18"/>
          <p:cNvGrpSpPr/>
          <p:nvPr/>
        </p:nvGrpSpPr>
        <p:grpSpPr>
          <a:xfrm>
            <a:off x="6720175" y="3803675"/>
            <a:ext cx="1937400" cy="409500"/>
            <a:chOff x="5625475" y="2701725"/>
            <a:chExt cx="1937400" cy="409500"/>
          </a:xfrm>
        </p:grpSpPr>
        <p:cxnSp>
          <p:nvCxnSpPr>
            <p:cNvPr id="104" name="Google Shape;104;p18"/>
            <p:cNvCxnSpPr/>
            <p:nvPr/>
          </p:nvCxnSpPr>
          <p:spPr>
            <a:xfrm rot="10800000">
              <a:off x="5625475" y="2771675"/>
              <a:ext cx="442200" cy="153300"/>
            </a:xfrm>
            <a:prstGeom prst="straightConnector1">
              <a:avLst/>
            </a:prstGeom>
            <a:noFill/>
            <a:ln w="19050" cap="flat" cmpd="sng">
              <a:solidFill>
                <a:srgbClr val="9225A5"/>
              </a:solidFill>
              <a:prstDash val="solid"/>
              <a:round/>
              <a:headEnd type="oval" w="med" len="med"/>
              <a:tailEnd type="none" w="sm" len="sm"/>
            </a:ln>
          </p:spPr>
        </p:cxnSp>
        <p:sp>
          <p:nvSpPr>
            <p:cNvPr id="105" name="Google Shape;105;p18"/>
            <p:cNvSpPr txBox="1"/>
            <p:nvPr/>
          </p:nvSpPr>
          <p:spPr>
            <a:xfrm>
              <a:off x="6067675" y="2701725"/>
              <a:ext cx="14952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The Task</a:t>
              </a:r>
              <a:endParaRPr sz="1200" b="1">
                <a:latin typeface="Roboto"/>
                <a:ea typeface="Roboto"/>
                <a:cs typeface="Roboto"/>
                <a:sym typeface="Roboto"/>
              </a:endParaRPr>
            </a:p>
          </p:txBody>
        </p:sp>
      </p:grpSp>
      <p:grpSp>
        <p:nvGrpSpPr>
          <p:cNvPr id="106" name="Google Shape;106;p18"/>
          <p:cNvGrpSpPr/>
          <p:nvPr/>
        </p:nvGrpSpPr>
        <p:grpSpPr>
          <a:xfrm>
            <a:off x="2338700" y="3719633"/>
            <a:ext cx="2265673" cy="485996"/>
            <a:chOff x="1244002" y="2635088"/>
            <a:chExt cx="2265673" cy="669600"/>
          </a:xfrm>
        </p:grpSpPr>
        <p:cxnSp>
          <p:nvCxnSpPr>
            <p:cNvPr id="107" name="Google Shape;107;p18"/>
            <p:cNvCxnSpPr/>
            <p:nvPr/>
          </p:nvCxnSpPr>
          <p:spPr>
            <a:xfrm rot="10800000" flipH="1">
              <a:off x="3059375" y="2771675"/>
              <a:ext cx="450300" cy="145200"/>
            </a:xfrm>
            <a:prstGeom prst="straightConnector1">
              <a:avLst/>
            </a:prstGeom>
            <a:noFill/>
            <a:ln w="19050" cap="flat" cmpd="sng">
              <a:solidFill>
                <a:srgbClr val="9225A5"/>
              </a:solidFill>
              <a:prstDash val="solid"/>
              <a:round/>
              <a:headEnd type="oval" w="med" len="med"/>
              <a:tailEnd type="none" w="sm" len="sm"/>
            </a:ln>
          </p:spPr>
        </p:cxnSp>
        <p:sp>
          <p:nvSpPr>
            <p:cNvPr id="108" name="Google Shape;108;p18"/>
            <p:cNvSpPr txBox="1"/>
            <p:nvPr/>
          </p:nvSpPr>
          <p:spPr>
            <a:xfrm>
              <a:off x="1244002" y="2635088"/>
              <a:ext cx="1805700" cy="6696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Model Learning</a:t>
              </a:r>
              <a:endParaRPr sz="800" b="1">
                <a:latin typeface="Roboto"/>
                <a:ea typeface="Roboto"/>
                <a:cs typeface="Roboto"/>
                <a:sym typeface="Roboto"/>
              </a:endParaRPr>
            </a:p>
          </p:txBody>
        </p:sp>
      </p:grpSp>
      <p:grpSp>
        <p:nvGrpSpPr>
          <p:cNvPr id="109" name="Google Shape;109;p18"/>
          <p:cNvGrpSpPr/>
          <p:nvPr/>
        </p:nvGrpSpPr>
        <p:grpSpPr>
          <a:xfrm>
            <a:off x="4040300" y="4631125"/>
            <a:ext cx="2540100" cy="1159200"/>
            <a:chOff x="3293350" y="3541000"/>
            <a:chExt cx="2540100" cy="1159200"/>
          </a:xfrm>
        </p:grpSpPr>
        <p:cxnSp>
          <p:nvCxnSpPr>
            <p:cNvPr id="110" name="Google Shape;110;p18"/>
            <p:cNvCxnSpPr/>
            <p:nvPr/>
          </p:nvCxnSpPr>
          <p:spPr>
            <a:xfrm rot="10800000">
              <a:off x="4563402" y="3541000"/>
              <a:ext cx="0" cy="489600"/>
            </a:xfrm>
            <a:prstGeom prst="straightConnector1">
              <a:avLst/>
            </a:prstGeom>
            <a:noFill/>
            <a:ln w="19050" cap="flat" cmpd="sng">
              <a:solidFill>
                <a:srgbClr val="551561"/>
              </a:solidFill>
              <a:prstDash val="solid"/>
              <a:round/>
              <a:headEnd type="oval" w="med" len="med"/>
              <a:tailEnd type="none" w="sm" len="sm"/>
            </a:ln>
          </p:spPr>
        </p:cxnSp>
        <p:sp>
          <p:nvSpPr>
            <p:cNvPr id="111" name="Google Shape;111;p18"/>
            <p:cNvSpPr txBox="1"/>
            <p:nvPr/>
          </p:nvSpPr>
          <p:spPr>
            <a:xfrm>
              <a:off x="3293350" y="4030600"/>
              <a:ext cx="2540100" cy="669600"/>
            </a:xfrm>
            <a:prstGeom prst="rect">
              <a:avLst/>
            </a:prstGeom>
            <a:noFill/>
            <a:ln>
              <a:noFill/>
            </a:ln>
          </p:spPr>
          <p:txBody>
            <a:bodyPr spcFirstLastPara="1" wrap="square" lIns="91425" tIns="91425" rIns="91425" bIns="91425" anchor="t" anchorCtr="0">
              <a:noAutofit/>
            </a:bodyPr>
            <a:lstStyle/>
            <a:p>
              <a:pPr algn="ctr">
                <a:lnSpc>
                  <a:spcPct val="115000"/>
                </a:lnSpc>
              </a:pPr>
              <a:r>
                <a:rPr lang="en" b="1">
                  <a:latin typeface="Roboto"/>
                  <a:ea typeface="Roboto"/>
                  <a:cs typeface="Roboto"/>
                  <a:sym typeface="Roboto"/>
                </a:rPr>
                <a:t>Measurement/Data</a:t>
              </a:r>
              <a:endParaRPr sz="800" b="1">
                <a:latin typeface="Roboto"/>
                <a:ea typeface="Roboto"/>
                <a:cs typeface="Roboto"/>
                <a:sym typeface="Roboto"/>
              </a:endParaRPr>
            </a:p>
          </p:txBody>
        </p:sp>
      </p:grpSp>
      <p:sp>
        <p:nvSpPr>
          <p:cNvPr id="112" name="Google Shape;112;p18"/>
          <p:cNvSpPr/>
          <p:nvPr/>
        </p:nvSpPr>
        <p:spPr>
          <a:xfrm rot="1800047">
            <a:off x="4314543" y="2188384"/>
            <a:ext cx="2690936" cy="2690936"/>
          </a:xfrm>
          <a:prstGeom prst="blockArc">
            <a:avLst>
              <a:gd name="adj1" fmla="val 14414370"/>
              <a:gd name="adj2" fmla="val 18998613"/>
              <a:gd name="adj3" fmla="val 8907"/>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3" name="Google Shape;113;p18"/>
          <p:cNvSpPr/>
          <p:nvPr/>
        </p:nvSpPr>
        <p:spPr>
          <a:xfrm rot="-9000757" flipH="1">
            <a:off x="4320416" y="2186758"/>
            <a:ext cx="2690226" cy="2690226"/>
          </a:xfrm>
          <a:prstGeom prst="blockArc">
            <a:avLst>
              <a:gd name="adj1" fmla="val 20178804"/>
              <a:gd name="adj2" fmla="val 2623923"/>
              <a:gd name="adj3" fmla="val 8858"/>
            </a:avLst>
          </a:prstGeom>
          <a:solidFill>
            <a:srgbClr val="9225A5"/>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4" name="Google Shape;114;p18"/>
          <p:cNvSpPr txBox="1"/>
          <p:nvPr/>
        </p:nvSpPr>
        <p:spPr>
          <a:xfrm>
            <a:off x="4815799" y="3132550"/>
            <a:ext cx="1690200" cy="804300"/>
          </a:xfrm>
          <a:prstGeom prst="rect">
            <a:avLst/>
          </a:prstGeom>
          <a:noFill/>
          <a:ln>
            <a:noFill/>
          </a:ln>
        </p:spPr>
        <p:txBody>
          <a:bodyPr spcFirstLastPara="1" wrap="square" lIns="91425" tIns="91425" rIns="91425" bIns="91425" anchor="ctr" anchorCtr="0">
            <a:noAutofit/>
          </a:bodyPr>
          <a:lstStyle/>
          <a:p>
            <a:pPr algn="ctr">
              <a:lnSpc>
                <a:spcPct val="115000"/>
              </a:lnSpc>
            </a:pPr>
            <a:r>
              <a:rPr lang="en" sz="1600" b="1">
                <a:solidFill>
                  <a:srgbClr val="020202"/>
                </a:solidFill>
                <a:latin typeface="Roboto"/>
                <a:ea typeface="Roboto"/>
                <a:cs typeface="Roboto"/>
                <a:sym typeface="Roboto"/>
              </a:rPr>
              <a:t>Machine Learning Lifecycle</a:t>
            </a:r>
            <a:endParaRPr sz="1600">
              <a:solidFill>
                <a:srgbClr val="020202"/>
              </a:solidFill>
            </a:endParaRPr>
          </a:p>
        </p:txBody>
      </p:sp>
      <p:sp>
        <p:nvSpPr>
          <p:cNvPr id="115" name="Google Shape;115;p18"/>
          <p:cNvSpPr/>
          <p:nvPr/>
        </p:nvSpPr>
        <p:spPr>
          <a:xfrm rot="-3781968">
            <a:off x="6651466" y="2959935"/>
            <a:ext cx="363191" cy="363191"/>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16" name="Google Shape;116;p18"/>
          <p:cNvSpPr/>
          <p:nvPr/>
        </p:nvSpPr>
        <p:spPr>
          <a:xfrm rot="-1800109" flipH="1">
            <a:off x="4309730" y="2184424"/>
            <a:ext cx="2696852" cy="2696852"/>
          </a:xfrm>
          <a:prstGeom prst="blockArc">
            <a:avLst>
              <a:gd name="adj1" fmla="val 14334136"/>
              <a:gd name="adj2" fmla="val 18854681"/>
              <a:gd name="adj3" fmla="val 8846"/>
            </a:avLst>
          </a:prstGeom>
          <a:solidFill>
            <a:srgbClr val="D686E4"/>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7" name="Google Shape;117;p18"/>
          <p:cNvSpPr/>
          <p:nvPr/>
        </p:nvSpPr>
        <p:spPr>
          <a:xfrm rot="9000757">
            <a:off x="4302132" y="2189583"/>
            <a:ext cx="2690226" cy="2690226"/>
          </a:xfrm>
          <a:prstGeom prst="blockArc">
            <a:avLst>
              <a:gd name="adj1" fmla="val 20184517"/>
              <a:gd name="adj2" fmla="val 3007258"/>
              <a:gd name="adj3" fmla="val 9336"/>
            </a:avLst>
          </a:prstGeom>
          <a:solidFill>
            <a:srgbClr val="9225A5"/>
          </a:solidFill>
          <a:ln w="9525" cap="flat" cmpd="sng">
            <a:solidFill>
              <a:srgbClr val="9225A5"/>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8" name="Google Shape;118;p18"/>
          <p:cNvSpPr/>
          <p:nvPr/>
        </p:nvSpPr>
        <p:spPr>
          <a:xfrm rot="-9000757" flipH="1">
            <a:off x="4302228" y="2191108"/>
            <a:ext cx="2690226" cy="2690226"/>
          </a:xfrm>
          <a:prstGeom prst="blockArc">
            <a:avLst>
              <a:gd name="adj1" fmla="val 15738599"/>
              <a:gd name="adj2" fmla="val 20008131"/>
              <a:gd name="adj3" fmla="val 9063"/>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9" name="Google Shape;119;p18"/>
          <p:cNvSpPr/>
          <p:nvPr/>
        </p:nvSpPr>
        <p:spPr>
          <a:xfrm rot="9240359">
            <a:off x="4308212" y="2959641"/>
            <a:ext cx="363469" cy="363469"/>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20" name="Google Shape;120;p18"/>
          <p:cNvSpPr/>
          <p:nvPr/>
        </p:nvSpPr>
        <p:spPr>
          <a:xfrm rot="476150">
            <a:off x="6214659" y="4341151"/>
            <a:ext cx="362875" cy="362875"/>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21" name="Google Shape;121;p18"/>
          <p:cNvSpPr/>
          <p:nvPr/>
        </p:nvSpPr>
        <p:spPr>
          <a:xfrm rot="4857950">
            <a:off x="4748424" y="4341102"/>
            <a:ext cx="363003" cy="363003"/>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22" name="Google Shape;122;p18"/>
          <p:cNvSpPr/>
          <p:nvPr/>
        </p:nvSpPr>
        <p:spPr>
          <a:xfrm rot="-8100000">
            <a:off x="5477415" y="2129343"/>
            <a:ext cx="363170" cy="363170"/>
          </a:xfrm>
          <a:prstGeom prst="rtTriangle">
            <a:avLst/>
          </a:prstGeom>
          <a:solidFill>
            <a:srgbClr val="D686E4"/>
          </a:solidFill>
          <a:ln>
            <a:noFill/>
          </a:ln>
        </p:spPr>
        <p:txBody>
          <a:bodyPr spcFirstLastPara="1" wrap="square" lIns="91425" tIns="91425" rIns="91425" bIns="91425" anchor="ctr" anchorCtr="0">
            <a:noAutofit/>
          </a:bodyPr>
          <a:lstStyle/>
          <a:p>
            <a:endParaRPr/>
          </a:p>
        </p:txBody>
      </p:sp>
      <p:sp>
        <p:nvSpPr>
          <p:cNvPr id="123" name="Google Shape;123;p18"/>
          <p:cNvSpPr txBox="1"/>
          <p:nvPr/>
        </p:nvSpPr>
        <p:spPr>
          <a:xfrm>
            <a:off x="61200" y="5528376"/>
            <a:ext cx="5475900" cy="738633"/>
          </a:xfrm>
          <a:prstGeom prst="rect">
            <a:avLst/>
          </a:prstGeom>
          <a:noFill/>
          <a:ln>
            <a:noFill/>
          </a:ln>
        </p:spPr>
        <p:txBody>
          <a:bodyPr spcFirstLastPara="1" wrap="square" lIns="91425" tIns="91425" rIns="91425" bIns="91425" anchor="t" anchorCtr="0">
            <a:spAutoFit/>
          </a:bodyPr>
          <a:lstStyle/>
          <a:p>
            <a:r>
              <a:rPr lang="en"/>
              <a:t>(Barocas et al., 2019; Cramer et al., 2019; Kizilcec &amp; Lee, 2020)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9" name="Google Shape;129;p19"/>
          <p:cNvSpPr/>
          <p:nvPr/>
        </p:nvSpPr>
        <p:spPr>
          <a:xfrm>
            <a:off x="4392200" y="226769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endParaRPr/>
          </a:p>
        </p:txBody>
      </p:sp>
      <p:grpSp>
        <p:nvGrpSpPr>
          <p:cNvPr id="130" name="Google Shape;130;p19"/>
          <p:cNvGrpSpPr/>
          <p:nvPr/>
        </p:nvGrpSpPr>
        <p:grpSpPr>
          <a:xfrm>
            <a:off x="6308750" y="1953650"/>
            <a:ext cx="2036800" cy="680372"/>
            <a:chOff x="5214050" y="851700"/>
            <a:chExt cx="2036800" cy="680372"/>
          </a:xfrm>
        </p:grpSpPr>
        <p:cxnSp>
          <p:nvCxnSpPr>
            <p:cNvPr id="131" name="Google Shape;131;p19"/>
            <p:cNvCxnSpPr/>
            <p:nvPr/>
          </p:nvCxnSpPr>
          <p:spPr>
            <a:xfrm flipH="1">
              <a:off x="5214050" y="1153772"/>
              <a:ext cx="273000" cy="378300"/>
            </a:xfrm>
            <a:prstGeom prst="straightConnector1">
              <a:avLst/>
            </a:prstGeom>
            <a:noFill/>
            <a:ln w="19050" cap="flat" cmpd="sng">
              <a:solidFill>
                <a:srgbClr val="551561"/>
              </a:solidFill>
              <a:prstDash val="solid"/>
              <a:round/>
              <a:headEnd type="oval" w="med" len="med"/>
              <a:tailEnd type="none" w="sm" len="sm"/>
            </a:ln>
          </p:spPr>
        </p:cxnSp>
        <p:sp>
          <p:nvSpPr>
            <p:cNvPr id="132" name="Google Shape;132;p19"/>
            <p:cNvSpPr txBox="1"/>
            <p:nvPr/>
          </p:nvSpPr>
          <p:spPr>
            <a:xfrm>
              <a:off x="5514150" y="851700"/>
              <a:ext cx="17367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Actual World</a:t>
              </a:r>
              <a:endParaRPr sz="1200" b="1">
                <a:latin typeface="Roboto"/>
                <a:ea typeface="Roboto"/>
                <a:cs typeface="Roboto"/>
                <a:sym typeface="Roboto"/>
              </a:endParaRPr>
            </a:p>
          </p:txBody>
        </p:sp>
      </p:grpSp>
      <p:grpSp>
        <p:nvGrpSpPr>
          <p:cNvPr id="133" name="Google Shape;133;p19"/>
          <p:cNvGrpSpPr/>
          <p:nvPr/>
        </p:nvGrpSpPr>
        <p:grpSpPr>
          <a:xfrm>
            <a:off x="2151925" y="1953650"/>
            <a:ext cx="2850736" cy="680372"/>
            <a:chOff x="1057225" y="851700"/>
            <a:chExt cx="2850736" cy="680372"/>
          </a:xfrm>
        </p:grpSpPr>
        <p:cxnSp>
          <p:nvCxnSpPr>
            <p:cNvPr id="134" name="Google Shape;134;p19"/>
            <p:cNvCxnSpPr/>
            <p:nvPr/>
          </p:nvCxnSpPr>
          <p:spPr>
            <a:xfrm>
              <a:off x="3634961" y="1153772"/>
              <a:ext cx="273000" cy="378300"/>
            </a:xfrm>
            <a:prstGeom prst="straightConnector1">
              <a:avLst/>
            </a:prstGeom>
            <a:noFill/>
            <a:ln w="19050" cap="flat" cmpd="sng">
              <a:solidFill>
                <a:srgbClr val="D686E4"/>
              </a:solidFill>
              <a:prstDash val="solid"/>
              <a:round/>
              <a:headEnd type="oval" w="med" len="med"/>
              <a:tailEnd type="none" w="sm" len="sm"/>
            </a:ln>
          </p:spPr>
        </p:cxnSp>
        <p:sp>
          <p:nvSpPr>
            <p:cNvPr id="135" name="Google Shape;135;p19"/>
            <p:cNvSpPr txBox="1"/>
            <p:nvPr/>
          </p:nvSpPr>
          <p:spPr>
            <a:xfrm>
              <a:off x="1057225" y="851700"/>
              <a:ext cx="2540100" cy="4884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Action/ Deployment</a:t>
              </a:r>
              <a:endParaRPr sz="800" b="1">
                <a:latin typeface="Roboto"/>
                <a:ea typeface="Roboto"/>
                <a:cs typeface="Roboto"/>
                <a:sym typeface="Roboto"/>
              </a:endParaRPr>
            </a:p>
          </p:txBody>
        </p:sp>
      </p:grpSp>
      <p:grpSp>
        <p:nvGrpSpPr>
          <p:cNvPr id="136" name="Google Shape;136;p19"/>
          <p:cNvGrpSpPr/>
          <p:nvPr/>
        </p:nvGrpSpPr>
        <p:grpSpPr>
          <a:xfrm>
            <a:off x="6720175" y="3803675"/>
            <a:ext cx="1937400" cy="409500"/>
            <a:chOff x="5625475" y="2701725"/>
            <a:chExt cx="1937400" cy="409500"/>
          </a:xfrm>
        </p:grpSpPr>
        <p:cxnSp>
          <p:nvCxnSpPr>
            <p:cNvPr id="137" name="Google Shape;137;p19"/>
            <p:cNvCxnSpPr/>
            <p:nvPr/>
          </p:nvCxnSpPr>
          <p:spPr>
            <a:xfrm rot="10800000">
              <a:off x="5625475" y="2771675"/>
              <a:ext cx="442200" cy="153300"/>
            </a:xfrm>
            <a:prstGeom prst="straightConnector1">
              <a:avLst/>
            </a:prstGeom>
            <a:noFill/>
            <a:ln w="19050" cap="flat" cmpd="sng">
              <a:solidFill>
                <a:srgbClr val="9225A5"/>
              </a:solidFill>
              <a:prstDash val="solid"/>
              <a:round/>
              <a:headEnd type="oval" w="med" len="med"/>
              <a:tailEnd type="none" w="sm" len="sm"/>
            </a:ln>
          </p:spPr>
        </p:cxnSp>
        <p:sp>
          <p:nvSpPr>
            <p:cNvPr id="138" name="Google Shape;138;p19"/>
            <p:cNvSpPr txBox="1"/>
            <p:nvPr/>
          </p:nvSpPr>
          <p:spPr>
            <a:xfrm>
              <a:off x="6067675" y="2701725"/>
              <a:ext cx="14952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The Task</a:t>
              </a:r>
              <a:endParaRPr sz="1200" b="1">
                <a:latin typeface="Roboto"/>
                <a:ea typeface="Roboto"/>
                <a:cs typeface="Roboto"/>
                <a:sym typeface="Roboto"/>
              </a:endParaRPr>
            </a:p>
          </p:txBody>
        </p:sp>
      </p:grpSp>
      <p:grpSp>
        <p:nvGrpSpPr>
          <p:cNvPr id="139" name="Google Shape;139;p19"/>
          <p:cNvGrpSpPr/>
          <p:nvPr/>
        </p:nvGrpSpPr>
        <p:grpSpPr>
          <a:xfrm>
            <a:off x="2338700" y="3719633"/>
            <a:ext cx="2265673" cy="485996"/>
            <a:chOff x="1244002" y="2635088"/>
            <a:chExt cx="2265673" cy="669600"/>
          </a:xfrm>
        </p:grpSpPr>
        <p:cxnSp>
          <p:nvCxnSpPr>
            <p:cNvPr id="140" name="Google Shape;140;p19"/>
            <p:cNvCxnSpPr/>
            <p:nvPr/>
          </p:nvCxnSpPr>
          <p:spPr>
            <a:xfrm rot="10800000" flipH="1">
              <a:off x="3059375" y="2771675"/>
              <a:ext cx="450300" cy="145200"/>
            </a:xfrm>
            <a:prstGeom prst="straightConnector1">
              <a:avLst/>
            </a:prstGeom>
            <a:noFill/>
            <a:ln w="19050" cap="flat" cmpd="sng">
              <a:solidFill>
                <a:srgbClr val="9225A5"/>
              </a:solidFill>
              <a:prstDash val="solid"/>
              <a:round/>
              <a:headEnd type="oval" w="med" len="med"/>
              <a:tailEnd type="none" w="sm" len="sm"/>
            </a:ln>
          </p:spPr>
        </p:cxnSp>
        <p:sp>
          <p:nvSpPr>
            <p:cNvPr id="141" name="Google Shape;141;p19"/>
            <p:cNvSpPr txBox="1"/>
            <p:nvPr/>
          </p:nvSpPr>
          <p:spPr>
            <a:xfrm>
              <a:off x="1244002" y="2635088"/>
              <a:ext cx="1805700" cy="6696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Model Learning</a:t>
              </a:r>
              <a:endParaRPr sz="800" b="1">
                <a:latin typeface="Roboto"/>
                <a:ea typeface="Roboto"/>
                <a:cs typeface="Roboto"/>
                <a:sym typeface="Roboto"/>
              </a:endParaRPr>
            </a:p>
          </p:txBody>
        </p:sp>
      </p:grpSp>
      <p:grpSp>
        <p:nvGrpSpPr>
          <p:cNvPr id="142" name="Google Shape;142;p19"/>
          <p:cNvGrpSpPr/>
          <p:nvPr/>
        </p:nvGrpSpPr>
        <p:grpSpPr>
          <a:xfrm>
            <a:off x="4040300" y="4631125"/>
            <a:ext cx="2540100" cy="1159200"/>
            <a:chOff x="3293350" y="3541000"/>
            <a:chExt cx="2540100" cy="1159200"/>
          </a:xfrm>
        </p:grpSpPr>
        <p:cxnSp>
          <p:nvCxnSpPr>
            <p:cNvPr id="143" name="Google Shape;143;p19"/>
            <p:cNvCxnSpPr/>
            <p:nvPr/>
          </p:nvCxnSpPr>
          <p:spPr>
            <a:xfrm rot="10800000">
              <a:off x="4563402" y="3541000"/>
              <a:ext cx="0" cy="489600"/>
            </a:xfrm>
            <a:prstGeom prst="straightConnector1">
              <a:avLst/>
            </a:prstGeom>
            <a:noFill/>
            <a:ln w="19050" cap="flat" cmpd="sng">
              <a:solidFill>
                <a:srgbClr val="551561"/>
              </a:solidFill>
              <a:prstDash val="solid"/>
              <a:round/>
              <a:headEnd type="oval" w="med" len="med"/>
              <a:tailEnd type="none" w="sm" len="sm"/>
            </a:ln>
          </p:spPr>
        </p:cxnSp>
        <p:sp>
          <p:nvSpPr>
            <p:cNvPr id="144" name="Google Shape;144;p19"/>
            <p:cNvSpPr txBox="1"/>
            <p:nvPr/>
          </p:nvSpPr>
          <p:spPr>
            <a:xfrm>
              <a:off x="3293350" y="4030600"/>
              <a:ext cx="2540100" cy="669600"/>
            </a:xfrm>
            <a:prstGeom prst="rect">
              <a:avLst/>
            </a:prstGeom>
            <a:noFill/>
            <a:ln>
              <a:noFill/>
            </a:ln>
          </p:spPr>
          <p:txBody>
            <a:bodyPr spcFirstLastPara="1" wrap="square" lIns="91425" tIns="91425" rIns="91425" bIns="91425" anchor="t" anchorCtr="0">
              <a:noAutofit/>
            </a:bodyPr>
            <a:lstStyle/>
            <a:p>
              <a:pPr algn="ctr">
                <a:lnSpc>
                  <a:spcPct val="115000"/>
                </a:lnSpc>
              </a:pPr>
              <a:r>
                <a:rPr lang="en" b="1">
                  <a:latin typeface="Roboto"/>
                  <a:ea typeface="Roboto"/>
                  <a:cs typeface="Roboto"/>
                  <a:sym typeface="Roboto"/>
                </a:rPr>
                <a:t>Measurement/Data</a:t>
              </a:r>
              <a:endParaRPr sz="800" b="1">
                <a:latin typeface="Roboto"/>
                <a:ea typeface="Roboto"/>
                <a:cs typeface="Roboto"/>
                <a:sym typeface="Roboto"/>
              </a:endParaRPr>
            </a:p>
          </p:txBody>
        </p:sp>
      </p:grpSp>
      <p:sp>
        <p:nvSpPr>
          <p:cNvPr id="145" name="Google Shape;145;p19"/>
          <p:cNvSpPr/>
          <p:nvPr/>
        </p:nvSpPr>
        <p:spPr>
          <a:xfrm rot="1800047">
            <a:off x="4314543" y="2188384"/>
            <a:ext cx="2690936" cy="2690936"/>
          </a:xfrm>
          <a:prstGeom prst="blockArc">
            <a:avLst>
              <a:gd name="adj1" fmla="val 14414370"/>
              <a:gd name="adj2" fmla="val 18998613"/>
              <a:gd name="adj3" fmla="val 8907"/>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46" name="Google Shape;146;p19"/>
          <p:cNvSpPr/>
          <p:nvPr/>
        </p:nvSpPr>
        <p:spPr>
          <a:xfrm rot="-9000757" flipH="1">
            <a:off x="4320416" y="2186758"/>
            <a:ext cx="2690226" cy="2690226"/>
          </a:xfrm>
          <a:prstGeom prst="blockArc">
            <a:avLst>
              <a:gd name="adj1" fmla="val 20178804"/>
              <a:gd name="adj2" fmla="val 2623923"/>
              <a:gd name="adj3" fmla="val 8858"/>
            </a:avLst>
          </a:prstGeom>
          <a:solidFill>
            <a:srgbClr val="9225A5"/>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47" name="Google Shape;147;p19"/>
          <p:cNvSpPr txBox="1"/>
          <p:nvPr/>
        </p:nvSpPr>
        <p:spPr>
          <a:xfrm>
            <a:off x="4815799" y="3132550"/>
            <a:ext cx="1690200" cy="804300"/>
          </a:xfrm>
          <a:prstGeom prst="rect">
            <a:avLst/>
          </a:prstGeom>
          <a:noFill/>
          <a:ln>
            <a:noFill/>
          </a:ln>
        </p:spPr>
        <p:txBody>
          <a:bodyPr spcFirstLastPara="1" wrap="square" lIns="91425" tIns="91425" rIns="91425" bIns="91425" anchor="ctr" anchorCtr="0">
            <a:noAutofit/>
          </a:bodyPr>
          <a:lstStyle/>
          <a:p>
            <a:pPr algn="ctr">
              <a:lnSpc>
                <a:spcPct val="115000"/>
              </a:lnSpc>
            </a:pPr>
            <a:r>
              <a:rPr lang="en" sz="1600" b="1">
                <a:solidFill>
                  <a:srgbClr val="020202"/>
                </a:solidFill>
                <a:latin typeface="Roboto"/>
                <a:ea typeface="Roboto"/>
                <a:cs typeface="Roboto"/>
                <a:sym typeface="Roboto"/>
              </a:rPr>
              <a:t>Machine Learning Lifecycle</a:t>
            </a:r>
            <a:endParaRPr sz="1600">
              <a:solidFill>
                <a:srgbClr val="020202"/>
              </a:solidFill>
            </a:endParaRPr>
          </a:p>
        </p:txBody>
      </p:sp>
      <p:sp>
        <p:nvSpPr>
          <p:cNvPr id="148" name="Google Shape;148;p19"/>
          <p:cNvSpPr/>
          <p:nvPr/>
        </p:nvSpPr>
        <p:spPr>
          <a:xfrm rot="-3781968">
            <a:off x="6651466" y="2959935"/>
            <a:ext cx="363191" cy="363191"/>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49" name="Google Shape;149;p19"/>
          <p:cNvSpPr/>
          <p:nvPr/>
        </p:nvSpPr>
        <p:spPr>
          <a:xfrm rot="-1800109" flipH="1">
            <a:off x="4309730" y="2184424"/>
            <a:ext cx="2696852" cy="2696852"/>
          </a:xfrm>
          <a:prstGeom prst="blockArc">
            <a:avLst>
              <a:gd name="adj1" fmla="val 14334136"/>
              <a:gd name="adj2" fmla="val 18854681"/>
              <a:gd name="adj3" fmla="val 8846"/>
            </a:avLst>
          </a:prstGeom>
          <a:solidFill>
            <a:srgbClr val="D686E4"/>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50" name="Google Shape;150;p19"/>
          <p:cNvSpPr/>
          <p:nvPr/>
        </p:nvSpPr>
        <p:spPr>
          <a:xfrm rot="9000757">
            <a:off x="4302132" y="2189583"/>
            <a:ext cx="2690226" cy="2690226"/>
          </a:xfrm>
          <a:prstGeom prst="blockArc">
            <a:avLst>
              <a:gd name="adj1" fmla="val 20184517"/>
              <a:gd name="adj2" fmla="val 3007258"/>
              <a:gd name="adj3" fmla="val 9336"/>
            </a:avLst>
          </a:prstGeom>
          <a:solidFill>
            <a:srgbClr val="9225A5"/>
          </a:solidFill>
          <a:ln w="9525" cap="flat" cmpd="sng">
            <a:solidFill>
              <a:srgbClr val="9225A5"/>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51" name="Google Shape;151;p19"/>
          <p:cNvSpPr/>
          <p:nvPr/>
        </p:nvSpPr>
        <p:spPr>
          <a:xfrm rot="-9000757" flipH="1">
            <a:off x="4302228" y="2191108"/>
            <a:ext cx="2690226" cy="2690226"/>
          </a:xfrm>
          <a:prstGeom prst="blockArc">
            <a:avLst>
              <a:gd name="adj1" fmla="val 15738599"/>
              <a:gd name="adj2" fmla="val 20008131"/>
              <a:gd name="adj3" fmla="val 9063"/>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52" name="Google Shape;152;p19"/>
          <p:cNvSpPr/>
          <p:nvPr/>
        </p:nvSpPr>
        <p:spPr>
          <a:xfrm rot="9240359">
            <a:off x="4308212" y="2959641"/>
            <a:ext cx="363469" cy="363469"/>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53" name="Google Shape;153;p19"/>
          <p:cNvSpPr/>
          <p:nvPr/>
        </p:nvSpPr>
        <p:spPr>
          <a:xfrm rot="476150">
            <a:off x="6214659" y="4341151"/>
            <a:ext cx="362875" cy="362875"/>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54" name="Google Shape;154;p19"/>
          <p:cNvSpPr/>
          <p:nvPr/>
        </p:nvSpPr>
        <p:spPr>
          <a:xfrm rot="4857950">
            <a:off x="4748424" y="4341102"/>
            <a:ext cx="363003" cy="363003"/>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55" name="Google Shape;155;p19"/>
          <p:cNvSpPr/>
          <p:nvPr/>
        </p:nvSpPr>
        <p:spPr>
          <a:xfrm rot="-8100000">
            <a:off x="5477415" y="2129343"/>
            <a:ext cx="363170" cy="363170"/>
          </a:xfrm>
          <a:prstGeom prst="rtTriangle">
            <a:avLst/>
          </a:prstGeom>
          <a:solidFill>
            <a:srgbClr val="D686E4"/>
          </a:solidFill>
          <a:ln>
            <a:noFill/>
          </a:ln>
        </p:spPr>
        <p:txBody>
          <a:bodyPr spcFirstLastPara="1" wrap="square" lIns="91425" tIns="91425" rIns="91425" bIns="91425" anchor="ctr" anchorCtr="0">
            <a:noAutofit/>
          </a:bodyPr>
          <a:lstStyle/>
          <a:p>
            <a:endParaRPr/>
          </a:p>
        </p:txBody>
      </p:sp>
      <p:sp>
        <p:nvSpPr>
          <p:cNvPr id="156" name="Google Shape;156;p19"/>
          <p:cNvSpPr/>
          <p:nvPr/>
        </p:nvSpPr>
        <p:spPr>
          <a:xfrm>
            <a:off x="2099250" y="3278475"/>
            <a:ext cx="2265600" cy="1352700"/>
          </a:xfrm>
          <a:prstGeom prst="ellipse">
            <a:avLst/>
          </a:prstGeom>
          <a:noFill/>
          <a:ln w="76200" cap="flat" cmpd="sng">
            <a:solidFill>
              <a:srgbClr val="4A86E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57" name="Google Shape;157;p19"/>
          <p:cNvSpPr txBox="1"/>
          <p:nvPr/>
        </p:nvSpPr>
        <p:spPr>
          <a:xfrm>
            <a:off x="391075" y="4631126"/>
            <a:ext cx="3771050" cy="461635"/>
          </a:xfrm>
          <a:prstGeom prst="rect">
            <a:avLst/>
          </a:prstGeom>
          <a:noFill/>
          <a:ln>
            <a:noFill/>
          </a:ln>
        </p:spPr>
        <p:txBody>
          <a:bodyPr spcFirstLastPara="1" wrap="square" lIns="91425" tIns="91425" rIns="91425" bIns="91425" anchor="t" anchorCtr="0">
            <a:spAutoFit/>
          </a:bodyPr>
          <a:lstStyle/>
          <a:p>
            <a:r>
              <a:rPr lang="en" dirty="0"/>
              <a:t>See review by Kizilcec &amp; Lee (2021)</a:t>
            </a:r>
            <a:endParaRPr dirty="0"/>
          </a:p>
        </p:txBody>
      </p:sp>
      <p:sp>
        <p:nvSpPr>
          <p:cNvPr id="34" name="Google Shape;95;p18">
            <a:extLst>
              <a:ext uri="{FF2B5EF4-FFF2-40B4-BE49-F238E27FC236}">
                <a16:creationId xmlns:a16="http://schemas.microsoft.com/office/drawing/2014/main" id="{FE7365AE-048C-4533-9689-49641C15AD1C}"/>
              </a:ext>
            </a:extLst>
          </p:cNvPr>
          <p:cNvSpPr txBox="1">
            <a:spLocks/>
          </p:cNvSpPr>
          <p:nvPr/>
        </p:nvSpPr>
        <p:spPr>
          <a:xfrm>
            <a:off x="229646" y="207930"/>
            <a:ext cx="8520600" cy="572700"/>
          </a:xfrm>
          <a:prstGeom prst="rect">
            <a:avLst/>
          </a:prstGeom>
        </p:spPr>
        <p:txBody>
          <a:bodyPr spcFirstLastPara="1" vert="horz" wrap="square" lIns="91425" tIns="91425" rIns="91425" bIns="91425" rtlCol="0" anchor="t" anchorCtr="0">
            <a:noAutofit/>
          </a:bodyPr>
          <a:lstStyle>
            <a:lvl1pPr lvl="0" algn="ctr" defTabSz="914400" rtl="0" eaLnBrk="1" latinLnBrk="0" hangingPunct="1">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l"/>
            <a:r>
              <a:rPr lang="en-US" sz="4000" dirty="0"/>
              <a:t>Where does algorithmic bias come from?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3" name="Google Shape;163;p20"/>
          <p:cNvSpPr/>
          <p:nvPr/>
        </p:nvSpPr>
        <p:spPr>
          <a:xfrm>
            <a:off x="4392200" y="226769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endParaRPr/>
          </a:p>
        </p:txBody>
      </p:sp>
      <p:grpSp>
        <p:nvGrpSpPr>
          <p:cNvPr id="164" name="Google Shape;164;p20"/>
          <p:cNvGrpSpPr/>
          <p:nvPr/>
        </p:nvGrpSpPr>
        <p:grpSpPr>
          <a:xfrm>
            <a:off x="6308750" y="1953650"/>
            <a:ext cx="2036800" cy="680372"/>
            <a:chOff x="5214050" y="851700"/>
            <a:chExt cx="2036800" cy="680372"/>
          </a:xfrm>
        </p:grpSpPr>
        <p:cxnSp>
          <p:nvCxnSpPr>
            <p:cNvPr id="165" name="Google Shape;165;p20"/>
            <p:cNvCxnSpPr/>
            <p:nvPr/>
          </p:nvCxnSpPr>
          <p:spPr>
            <a:xfrm flipH="1">
              <a:off x="5214050" y="1153772"/>
              <a:ext cx="273000" cy="378300"/>
            </a:xfrm>
            <a:prstGeom prst="straightConnector1">
              <a:avLst/>
            </a:prstGeom>
            <a:noFill/>
            <a:ln w="19050" cap="flat" cmpd="sng">
              <a:solidFill>
                <a:srgbClr val="551561"/>
              </a:solidFill>
              <a:prstDash val="solid"/>
              <a:round/>
              <a:headEnd type="oval" w="med" len="med"/>
              <a:tailEnd type="none" w="sm" len="sm"/>
            </a:ln>
          </p:spPr>
        </p:cxnSp>
        <p:sp>
          <p:nvSpPr>
            <p:cNvPr id="166" name="Google Shape;166;p20"/>
            <p:cNvSpPr txBox="1"/>
            <p:nvPr/>
          </p:nvSpPr>
          <p:spPr>
            <a:xfrm>
              <a:off x="5514150" y="851700"/>
              <a:ext cx="17367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Actual World</a:t>
              </a:r>
              <a:endParaRPr sz="1200" b="1">
                <a:latin typeface="Roboto"/>
                <a:ea typeface="Roboto"/>
                <a:cs typeface="Roboto"/>
                <a:sym typeface="Roboto"/>
              </a:endParaRPr>
            </a:p>
          </p:txBody>
        </p:sp>
      </p:grpSp>
      <p:grpSp>
        <p:nvGrpSpPr>
          <p:cNvPr id="167" name="Google Shape;167;p20"/>
          <p:cNvGrpSpPr/>
          <p:nvPr/>
        </p:nvGrpSpPr>
        <p:grpSpPr>
          <a:xfrm>
            <a:off x="2151925" y="1953650"/>
            <a:ext cx="2850736" cy="680372"/>
            <a:chOff x="1057225" y="851700"/>
            <a:chExt cx="2850736" cy="680372"/>
          </a:xfrm>
        </p:grpSpPr>
        <p:cxnSp>
          <p:nvCxnSpPr>
            <p:cNvPr id="168" name="Google Shape;168;p20"/>
            <p:cNvCxnSpPr/>
            <p:nvPr/>
          </p:nvCxnSpPr>
          <p:spPr>
            <a:xfrm>
              <a:off x="3634961" y="1153772"/>
              <a:ext cx="273000" cy="378300"/>
            </a:xfrm>
            <a:prstGeom prst="straightConnector1">
              <a:avLst/>
            </a:prstGeom>
            <a:noFill/>
            <a:ln w="19050" cap="flat" cmpd="sng">
              <a:solidFill>
                <a:srgbClr val="D686E4"/>
              </a:solidFill>
              <a:prstDash val="solid"/>
              <a:round/>
              <a:headEnd type="oval" w="med" len="med"/>
              <a:tailEnd type="none" w="sm" len="sm"/>
            </a:ln>
          </p:spPr>
        </p:cxnSp>
        <p:sp>
          <p:nvSpPr>
            <p:cNvPr id="169" name="Google Shape;169;p20"/>
            <p:cNvSpPr txBox="1"/>
            <p:nvPr/>
          </p:nvSpPr>
          <p:spPr>
            <a:xfrm>
              <a:off x="1057225" y="851700"/>
              <a:ext cx="2540100" cy="4884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Action/ Deployment</a:t>
              </a:r>
              <a:endParaRPr sz="800" b="1">
                <a:latin typeface="Roboto"/>
                <a:ea typeface="Roboto"/>
                <a:cs typeface="Roboto"/>
                <a:sym typeface="Roboto"/>
              </a:endParaRPr>
            </a:p>
          </p:txBody>
        </p:sp>
      </p:grpSp>
      <p:grpSp>
        <p:nvGrpSpPr>
          <p:cNvPr id="170" name="Google Shape;170;p20"/>
          <p:cNvGrpSpPr/>
          <p:nvPr/>
        </p:nvGrpSpPr>
        <p:grpSpPr>
          <a:xfrm>
            <a:off x="6720175" y="3803675"/>
            <a:ext cx="1937400" cy="409500"/>
            <a:chOff x="5625475" y="2701725"/>
            <a:chExt cx="1937400" cy="409500"/>
          </a:xfrm>
        </p:grpSpPr>
        <p:cxnSp>
          <p:nvCxnSpPr>
            <p:cNvPr id="171" name="Google Shape;171;p20"/>
            <p:cNvCxnSpPr/>
            <p:nvPr/>
          </p:nvCxnSpPr>
          <p:spPr>
            <a:xfrm rot="10800000">
              <a:off x="5625475" y="2771675"/>
              <a:ext cx="442200" cy="153300"/>
            </a:xfrm>
            <a:prstGeom prst="straightConnector1">
              <a:avLst/>
            </a:prstGeom>
            <a:noFill/>
            <a:ln w="19050" cap="flat" cmpd="sng">
              <a:solidFill>
                <a:srgbClr val="9225A5"/>
              </a:solidFill>
              <a:prstDash val="solid"/>
              <a:round/>
              <a:headEnd type="oval" w="med" len="med"/>
              <a:tailEnd type="none" w="sm" len="sm"/>
            </a:ln>
          </p:spPr>
        </p:cxnSp>
        <p:sp>
          <p:nvSpPr>
            <p:cNvPr id="172" name="Google Shape;172;p20"/>
            <p:cNvSpPr txBox="1"/>
            <p:nvPr/>
          </p:nvSpPr>
          <p:spPr>
            <a:xfrm>
              <a:off x="6067675" y="2701725"/>
              <a:ext cx="14952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The Task</a:t>
              </a:r>
              <a:endParaRPr sz="1200" b="1">
                <a:latin typeface="Roboto"/>
                <a:ea typeface="Roboto"/>
                <a:cs typeface="Roboto"/>
                <a:sym typeface="Roboto"/>
              </a:endParaRPr>
            </a:p>
          </p:txBody>
        </p:sp>
      </p:grpSp>
      <p:grpSp>
        <p:nvGrpSpPr>
          <p:cNvPr id="173" name="Google Shape;173;p20"/>
          <p:cNvGrpSpPr/>
          <p:nvPr/>
        </p:nvGrpSpPr>
        <p:grpSpPr>
          <a:xfrm>
            <a:off x="2338700" y="3719633"/>
            <a:ext cx="2265673" cy="485996"/>
            <a:chOff x="1244002" y="2635088"/>
            <a:chExt cx="2265673" cy="669600"/>
          </a:xfrm>
        </p:grpSpPr>
        <p:cxnSp>
          <p:nvCxnSpPr>
            <p:cNvPr id="174" name="Google Shape;174;p20"/>
            <p:cNvCxnSpPr/>
            <p:nvPr/>
          </p:nvCxnSpPr>
          <p:spPr>
            <a:xfrm rot="10800000" flipH="1">
              <a:off x="3059375" y="2771675"/>
              <a:ext cx="450300" cy="145200"/>
            </a:xfrm>
            <a:prstGeom prst="straightConnector1">
              <a:avLst/>
            </a:prstGeom>
            <a:noFill/>
            <a:ln w="19050" cap="flat" cmpd="sng">
              <a:solidFill>
                <a:srgbClr val="9225A5"/>
              </a:solidFill>
              <a:prstDash val="solid"/>
              <a:round/>
              <a:headEnd type="oval" w="med" len="med"/>
              <a:tailEnd type="none" w="sm" len="sm"/>
            </a:ln>
          </p:spPr>
        </p:cxnSp>
        <p:sp>
          <p:nvSpPr>
            <p:cNvPr id="175" name="Google Shape;175;p20"/>
            <p:cNvSpPr txBox="1"/>
            <p:nvPr/>
          </p:nvSpPr>
          <p:spPr>
            <a:xfrm>
              <a:off x="1244002" y="2635088"/>
              <a:ext cx="1805700" cy="6696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Model Learning</a:t>
              </a:r>
              <a:endParaRPr sz="800" b="1">
                <a:latin typeface="Roboto"/>
                <a:ea typeface="Roboto"/>
                <a:cs typeface="Roboto"/>
                <a:sym typeface="Roboto"/>
              </a:endParaRPr>
            </a:p>
          </p:txBody>
        </p:sp>
      </p:grpSp>
      <p:grpSp>
        <p:nvGrpSpPr>
          <p:cNvPr id="176" name="Google Shape;176;p20"/>
          <p:cNvGrpSpPr/>
          <p:nvPr/>
        </p:nvGrpSpPr>
        <p:grpSpPr>
          <a:xfrm>
            <a:off x="4040300" y="4631125"/>
            <a:ext cx="2540100" cy="1159200"/>
            <a:chOff x="3293350" y="3541000"/>
            <a:chExt cx="2540100" cy="1159200"/>
          </a:xfrm>
        </p:grpSpPr>
        <p:cxnSp>
          <p:nvCxnSpPr>
            <p:cNvPr id="177" name="Google Shape;177;p20"/>
            <p:cNvCxnSpPr/>
            <p:nvPr/>
          </p:nvCxnSpPr>
          <p:spPr>
            <a:xfrm rot="10800000">
              <a:off x="4563402" y="3541000"/>
              <a:ext cx="0" cy="489600"/>
            </a:xfrm>
            <a:prstGeom prst="straightConnector1">
              <a:avLst/>
            </a:prstGeom>
            <a:noFill/>
            <a:ln w="19050" cap="flat" cmpd="sng">
              <a:solidFill>
                <a:srgbClr val="551561"/>
              </a:solidFill>
              <a:prstDash val="solid"/>
              <a:round/>
              <a:headEnd type="oval" w="med" len="med"/>
              <a:tailEnd type="none" w="sm" len="sm"/>
            </a:ln>
          </p:spPr>
        </p:cxnSp>
        <p:sp>
          <p:nvSpPr>
            <p:cNvPr id="178" name="Google Shape;178;p20"/>
            <p:cNvSpPr txBox="1"/>
            <p:nvPr/>
          </p:nvSpPr>
          <p:spPr>
            <a:xfrm>
              <a:off x="3293350" y="4030600"/>
              <a:ext cx="2540100" cy="669600"/>
            </a:xfrm>
            <a:prstGeom prst="rect">
              <a:avLst/>
            </a:prstGeom>
            <a:noFill/>
            <a:ln>
              <a:noFill/>
            </a:ln>
          </p:spPr>
          <p:txBody>
            <a:bodyPr spcFirstLastPara="1" wrap="square" lIns="91425" tIns="91425" rIns="91425" bIns="91425" anchor="t" anchorCtr="0">
              <a:noAutofit/>
            </a:bodyPr>
            <a:lstStyle/>
            <a:p>
              <a:pPr algn="ctr">
                <a:lnSpc>
                  <a:spcPct val="115000"/>
                </a:lnSpc>
              </a:pPr>
              <a:r>
                <a:rPr lang="en" b="1">
                  <a:latin typeface="Roboto"/>
                  <a:ea typeface="Roboto"/>
                  <a:cs typeface="Roboto"/>
                  <a:sym typeface="Roboto"/>
                </a:rPr>
                <a:t>Measurement/Data</a:t>
              </a:r>
              <a:endParaRPr sz="800" b="1">
                <a:latin typeface="Roboto"/>
                <a:ea typeface="Roboto"/>
                <a:cs typeface="Roboto"/>
                <a:sym typeface="Roboto"/>
              </a:endParaRPr>
            </a:p>
          </p:txBody>
        </p:sp>
      </p:grpSp>
      <p:sp>
        <p:nvSpPr>
          <p:cNvPr id="179" name="Google Shape;179;p20"/>
          <p:cNvSpPr/>
          <p:nvPr/>
        </p:nvSpPr>
        <p:spPr>
          <a:xfrm rot="1800047">
            <a:off x="4314543" y="2188384"/>
            <a:ext cx="2690936" cy="2690936"/>
          </a:xfrm>
          <a:prstGeom prst="blockArc">
            <a:avLst>
              <a:gd name="adj1" fmla="val 14414370"/>
              <a:gd name="adj2" fmla="val 18998613"/>
              <a:gd name="adj3" fmla="val 8907"/>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0" name="Google Shape;180;p20"/>
          <p:cNvSpPr/>
          <p:nvPr/>
        </p:nvSpPr>
        <p:spPr>
          <a:xfrm rot="-9000757" flipH="1">
            <a:off x="4320416" y="2186758"/>
            <a:ext cx="2690226" cy="2690226"/>
          </a:xfrm>
          <a:prstGeom prst="blockArc">
            <a:avLst>
              <a:gd name="adj1" fmla="val 20178804"/>
              <a:gd name="adj2" fmla="val 2623923"/>
              <a:gd name="adj3" fmla="val 8858"/>
            </a:avLst>
          </a:prstGeom>
          <a:solidFill>
            <a:srgbClr val="9225A5"/>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1" name="Google Shape;181;p20"/>
          <p:cNvSpPr txBox="1"/>
          <p:nvPr/>
        </p:nvSpPr>
        <p:spPr>
          <a:xfrm>
            <a:off x="4815799" y="3132550"/>
            <a:ext cx="1690200" cy="804300"/>
          </a:xfrm>
          <a:prstGeom prst="rect">
            <a:avLst/>
          </a:prstGeom>
          <a:noFill/>
          <a:ln>
            <a:noFill/>
          </a:ln>
        </p:spPr>
        <p:txBody>
          <a:bodyPr spcFirstLastPara="1" wrap="square" lIns="91425" tIns="91425" rIns="91425" bIns="91425" anchor="ctr" anchorCtr="0">
            <a:noAutofit/>
          </a:bodyPr>
          <a:lstStyle/>
          <a:p>
            <a:pPr algn="ctr">
              <a:lnSpc>
                <a:spcPct val="115000"/>
              </a:lnSpc>
            </a:pPr>
            <a:r>
              <a:rPr lang="en" sz="1600" b="1">
                <a:solidFill>
                  <a:srgbClr val="020202"/>
                </a:solidFill>
                <a:latin typeface="Roboto"/>
                <a:ea typeface="Roboto"/>
                <a:cs typeface="Roboto"/>
                <a:sym typeface="Roboto"/>
              </a:rPr>
              <a:t>Machine Learning Lifecycle</a:t>
            </a:r>
            <a:endParaRPr sz="1600">
              <a:solidFill>
                <a:srgbClr val="020202"/>
              </a:solidFill>
            </a:endParaRPr>
          </a:p>
        </p:txBody>
      </p:sp>
      <p:sp>
        <p:nvSpPr>
          <p:cNvPr id="182" name="Google Shape;182;p20"/>
          <p:cNvSpPr/>
          <p:nvPr/>
        </p:nvSpPr>
        <p:spPr>
          <a:xfrm rot="-3781968">
            <a:off x="6651466" y="2959935"/>
            <a:ext cx="363191" cy="363191"/>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83" name="Google Shape;183;p20"/>
          <p:cNvSpPr/>
          <p:nvPr/>
        </p:nvSpPr>
        <p:spPr>
          <a:xfrm rot="-1800109" flipH="1">
            <a:off x="4309730" y="2184424"/>
            <a:ext cx="2696852" cy="2696852"/>
          </a:xfrm>
          <a:prstGeom prst="blockArc">
            <a:avLst>
              <a:gd name="adj1" fmla="val 14334136"/>
              <a:gd name="adj2" fmla="val 18854681"/>
              <a:gd name="adj3" fmla="val 8846"/>
            </a:avLst>
          </a:prstGeom>
          <a:solidFill>
            <a:srgbClr val="D686E4"/>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4" name="Google Shape;184;p20"/>
          <p:cNvSpPr/>
          <p:nvPr/>
        </p:nvSpPr>
        <p:spPr>
          <a:xfrm rot="9000757">
            <a:off x="4302132" y="2189583"/>
            <a:ext cx="2690226" cy="2690226"/>
          </a:xfrm>
          <a:prstGeom prst="blockArc">
            <a:avLst>
              <a:gd name="adj1" fmla="val 20184517"/>
              <a:gd name="adj2" fmla="val 3007258"/>
              <a:gd name="adj3" fmla="val 9336"/>
            </a:avLst>
          </a:prstGeom>
          <a:solidFill>
            <a:srgbClr val="9225A5"/>
          </a:solidFill>
          <a:ln w="9525" cap="flat" cmpd="sng">
            <a:solidFill>
              <a:srgbClr val="9225A5"/>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5" name="Google Shape;185;p20"/>
          <p:cNvSpPr/>
          <p:nvPr/>
        </p:nvSpPr>
        <p:spPr>
          <a:xfrm rot="-9000757" flipH="1">
            <a:off x="4302228" y="2191108"/>
            <a:ext cx="2690226" cy="2690226"/>
          </a:xfrm>
          <a:prstGeom prst="blockArc">
            <a:avLst>
              <a:gd name="adj1" fmla="val 15738599"/>
              <a:gd name="adj2" fmla="val 20008131"/>
              <a:gd name="adj3" fmla="val 9063"/>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6" name="Google Shape;186;p20"/>
          <p:cNvSpPr/>
          <p:nvPr/>
        </p:nvSpPr>
        <p:spPr>
          <a:xfrm rot="9240359">
            <a:off x="4308212" y="2959641"/>
            <a:ext cx="363469" cy="363469"/>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87" name="Google Shape;187;p20"/>
          <p:cNvSpPr/>
          <p:nvPr/>
        </p:nvSpPr>
        <p:spPr>
          <a:xfrm rot="476150">
            <a:off x="6214659" y="4341151"/>
            <a:ext cx="362875" cy="362875"/>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88" name="Google Shape;188;p20"/>
          <p:cNvSpPr/>
          <p:nvPr/>
        </p:nvSpPr>
        <p:spPr>
          <a:xfrm rot="4857950">
            <a:off x="4748424" y="4341102"/>
            <a:ext cx="363003" cy="363003"/>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89" name="Google Shape;189;p20"/>
          <p:cNvSpPr/>
          <p:nvPr/>
        </p:nvSpPr>
        <p:spPr>
          <a:xfrm rot="-8100000">
            <a:off x="5477415" y="2129343"/>
            <a:ext cx="363170" cy="363170"/>
          </a:xfrm>
          <a:prstGeom prst="rtTriangle">
            <a:avLst/>
          </a:prstGeom>
          <a:solidFill>
            <a:srgbClr val="D686E4"/>
          </a:solidFill>
          <a:ln>
            <a:noFill/>
          </a:ln>
        </p:spPr>
        <p:txBody>
          <a:bodyPr spcFirstLastPara="1" wrap="square" lIns="91425" tIns="91425" rIns="91425" bIns="91425" anchor="ctr" anchorCtr="0">
            <a:noAutofit/>
          </a:bodyPr>
          <a:lstStyle/>
          <a:p>
            <a:endParaRPr/>
          </a:p>
        </p:txBody>
      </p:sp>
      <p:sp>
        <p:nvSpPr>
          <p:cNvPr id="190" name="Google Shape;190;p20"/>
          <p:cNvSpPr/>
          <p:nvPr/>
        </p:nvSpPr>
        <p:spPr>
          <a:xfrm>
            <a:off x="4177550" y="4730350"/>
            <a:ext cx="2265600" cy="1159200"/>
          </a:xfrm>
          <a:prstGeom prst="ellipse">
            <a:avLst/>
          </a:prstGeom>
          <a:noFill/>
          <a:ln w="76200" cap="flat" cmpd="sng">
            <a:solidFill>
              <a:srgbClr val="4A86E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1" name="Google Shape;191;p20"/>
          <p:cNvSpPr txBox="1"/>
          <p:nvPr/>
        </p:nvSpPr>
        <p:spPr>
          <a:xfrm>
            <a:off x="6580400" y="5273950"/>
            <a:ext cx="1884300" cy="1015632"/>
          </a:xfrm>
          <a:prstGeom prst="rect">
            <a:avLst/>
          </a:prstGeom>
          <a:noFill/>
          <a:ln>
            <a:noFill/>
          </a:ln>
        </p:spPr>
        <p:txBody>
          <a:bodyPr spcFirstLastPara="1" wrap="square" lIns="91425" tIns="91425" rIns="91425" bIns="91425" anchor="t" anchorCtr="0">
            <a:spAutoFit/>
          </a:bodyPr>
          <a:lstStyle/>
          <a:p>
            <a:r>
              <a:rPr lang="en" dirty="0"/>
              <a:t>See review by </a:t>
            </a:r>
            <a:br>
              <a:rPr lang="en" dirty="0"/>
            </a:br>
            <a:r>
              <a:rPr lang="en" dirty="0"/>
              <a:t>Baker &amp; Hawn (2022)</a:t>
            </a:r>
            <a:endParaRPr dirty="0"/>
          </a:p>
        </p:txBody>
      </p:sp>
      <p:sp>
        <p:nvSpPr>
          <p:cNvPr id="32" name="Google Shape;95;p18">
            <a:extLst>
              <a:ext uri="{FF2B5EF4-FFF2-40B4-BE49-F238E27FC236}">
                <a16:creationId xmlns:a16="http://schemas.microsoft.com/office/drawing/2014/main" id="{F4CF0705-F509-4125-A2B6-17E3FBEE9670}"/>
              </a:ext>
            </a:extLst>
          </p:cNvPr>
          <p:cNvSpPr txBox="1">
            <a:spLocks/>
          </p:cNvSpPr>
          <p:nvPr/>
        </p:nvSpPr>
        <p:spPr>
          <a:xfrm>
            <a:off x="229646" y="207930"/>
            <a:ext cx="8520600" cy="572700"/>
          </a:xfrm>
          <a:prstGeom prst="rect">
            <a:avLst/>
          </a:prstGeom>
        </p:spPr>
        <p:txBody>
          <a:bodyPr spcFirstLastPara="1" vert="horz" wrap="square" lIns="91425" tIns="91425" rIns="91425" bIns="91425" rtlCol="0" anchor="t" anchorCtr="0">
            <a:noAutofit/>
          </a:bodyPr>
          <a:lstStyle>
            <a:lvl1pPr lvl="0" algn="ctr" defTabSz="914400" rtl="0" eaLnBrk="1" latinLnBrk="0" hangingPunct="1">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l"/>
            <a:r>
              <a:rPr lang="en-US" sz="4000" dirty="0"/>
              <a:t>Where does algorithmic bias come from?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1"/>
          <p:cNvSpPr txBox="1">
            <a:spLocks noGrp="1"/>
          </p:cNvSpPr>
          <p:nvPr>
            <p:ph type="title"/>
          </p:nvPr>
        </p:nvSpPr>
        <p:spPr>
          <a:xfrm>
            <a:off x="311700" y="304800"/>
            <a:ext cx="8520600" cy="572700"/>
          </a:xfrm>
          <a:prstGeom prst="rect">
            <a:avLst/>
          </a:prstGeom>
        </p:spPr>
        <p:txBody>
          <a:bodyPr spcFirstLastPara="1" vert="horz" wrap="square" lIns="91425" tIns="91425" rIns="91425" bIns="91425" rtlCol="0" anchor="t" anchorCtr="0">
            <a:normAutofit fontScale="90000"/>
          </a:bodyPr>
          <a:lstStyle/>
          <a:p>
            <a:pPr algn="l"/>
            <a:r>
              <a:rPr lang="en" dirty="0"/>
              <a:t>Bias from Measurement/Data Collection</a:t>
            </a:r>
            <a:endParaRPr dirty="0"/>
          </a:p>
        </p:txBody>
      </p:sp>
      <p:sp>
        <p:nvSpPr>
          <p:cNvPr id="197" name="Google Shape;197;p21"/>
          <p:cNvSpPr txBox="1">
            <a:spLocks noGrp="1"/>
          </p:cNvSpPr>
          <p:nvPr>
            <p:ph type="body" idx="1"/>
          </p:nvPr>
        </p:nvSpPr>
        <p:spPr>
          <a:xfrm>
            <a:off x="311700" y="2009725"/>
            <a:ext cx="8520600" cy="3416400"/>
          </a:xfrm>
          <a:prstGeom prst="rect">
            <a:avLst/>
          </a:prstGeom>
        </p:spPr>
        <p:txBody>
          <a:bodyPr spcFirstLastPara="1" vert="horz" wrap="square" lIns="91425" tIns="91425" rIns="91425" bIns="91425" rtlCol="0" anchor="t" anchorCtr="0">
            <a:normAutofit lnSpcReduction="10000"/>
          </a:bodyPr>
          <a:lstStyle/>
          <a:p>
            <a:pPr indent="-368300">
              <a:buSzPts val="2200"/>
            </a:pPr>
            <a:r>
              <a:rPr lang="en" sz="2800" dirty="0"/>
              <a:t>Representational Bias (Suresh &amp; Guttag, 2020)</a:t>
            </a:r>
            <a:endParaRPr sz="2800" dirty="0"/>
          </a:p>
          <a:p>
            <a:pPr lvl="1" indent="-355600">
              <a:spcBef>
                <a:spcPts val="1000"/>
              </a:spcBef>
              <a:buSzPts val="2000"/>
            </a:pPr>
            <a:r>
              <a:rPr lang="en" dirty="0"/>
              <a:t>Model performs less well for group less represented in training data </a:t>
            </a:r>
            <a:endParaRPr dirty="0"/>
          </a:p>
          <a:p>
            <a:pPr lvl="2" indent="-355600">
              <a:spcBef>
                <a:spcPts val="1000"/>
              </a:spcBef>
              <a:buSzPts val="2000"/>
            </a:pPr>
            <a:r>
              <a:rPr lang="en" sz="2800" dirty="0"/>
              <a:t>Suburban middle-class students ≠ Urban lower-income students</a:t>
            </a:r>
          </a:p>
          <a:p>
            <a:pPr lvl="2" indent="-355600">
              <a:spcBef>
                <a:spcPts val="1000"/>
              </a:spcBef>
              <a:spcAft>
                <a:spcPts val="1000"/>
              </a:spcAft>
              <a:buSzPts val="2000"/>
            </a:pPr>
            <a:r>
              <a:rPr lang="en" sz="2800" dirty="0"/>
              <a:t>Even a “complete” data set may not be enough if a group is rarely seen in the data set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2"/>
          <p:cNvSpPr txBox="1">
            <a:spLocks noGrp="1"/>
          </p:cNvSpPr>
          <p:nvPr>
            <p:ph type="title"/>
          </p:nvPr>
        </p:nvSpPr>
        <p:spPr>
          <a:xfrm>
            <a:off x="301761" y="228600"/>
            <a:ext cx="8520600" cy="572700"/>
          </a:xfrm>
          <a:prstGeom prst="rect">
            <a:avLst/>
          </a:prstGeom>
        </p:spPr>
        <p:txBody>
          <a:bodyPr spcFirstLastPara="1" vert="horz" wrap="square" lIns="91425" tIns="91425" rIns="91425" bIns="91425" rtlCol="0" anchor="t" anchorCtr="0">
            <a:normAutofit fontScale="90000"/>
          </a:bodyPr>
          <a:lstStyle/>
          <a:p>
            <a:pPr algn="l">
              <a:buClr>
                <a:schemeClr val="dk1"/>
              </a:buClr>
              <a:buSzPct val="39285"/>
            </a:pPr>
            <a:r>
              <a:rPr lang="en" dirty="0"/>
              <a:t>Bias from Measurement/Data Collection</a:t>
            </a:r>
            <a:endParaRPr dirty="0"/>
          </a:p>
          <a:p>
            <a:pPr algn="l"/>
            <a:endParaRPr dirty="0"/>
          </a:p>
        </p:txBody>
      </p:sp>
      <p:sp>
        <p:nvSpPr>
          <p:cNvPr id="203" name="Google Shape;203;p22"/>
          <p:cNvSpPr txBox="1">
            <a:spLocks noGrp="1"/>
          </p:cNvSpPr>
          <p:nvPr>
            <p:ph type="body" idx="1"/>
          </p:nvPr>
        </p:nvSpPr>
        <p:spPr>
          <a:xfrm>
            <a:off x="311700" y="2009725"/>
            <a:ext cx="8520600" cy="3416400"/>
          </a:xfrm>
          <a:prstGeom prst="rect">
            <a:avLst/>
          </a:prstGeom>
        </p:spPr>
        <p:txBody>
          <a:bodyPr spcFirstLastPara="1" vert="horz" wrap="square" lIns="91425" tIns="91425" rIns="91425" bIns="91425" rtlCol="0" anchor="t" anchorCtr="0">
            <a:normAutofit fontScale="92500"/>
          </a:bodyPr>
          <a:lstStyle/>
          <a:p>
            <a:pPr indent="-368300">
              <a:buSzPts val="2200"/>
            </a:pPr>
            <a:r>
              <a:rPr lang="en" sz="3600" dirty="0"/>
              <a:t>Measurement Bias </a:t>
            </a:r>
            <a:r>
              <a:rPr lang="en-US" sz="3600" dirty="0"/>
              <a:t>(Suresh &amp; </a:t>
            </a:r>
            <a:r>
              <a:rPr lang="en-US" sz="3600" dirty="0" err="1"/>
              <a:t>Guttag</a:t>
            </a:r>
            <a:r>
              <a:rPr lang="en-US" sz="3600" dirty="0"/>
              <a:t>, 2020)</a:t>
            </a:r>
            <a:endParaRPr sz="3600" dirty="0"/>
          </a:p>
          <a:p>
            <a:pPr lvl="1" indent="-355600">
              <a:spcBef>
                <a:spcPts val="1000"/>
              </a:spcBef>
              <a:buSzPts val="2000"/>
            </a:pPr>
            <a:r>
              <a:rPr lang="en" sz="3600" dirty="0"/>
              <a:t>Bias in Training Labels</a:t>
            </a:r>
            <a:endParaRPr sz="3600" dirty="0"/>
          </a:p>
          <a:p>
            <a:pPr lvl="1" indent="-355600">
              <a:spcBef>
                <a:spcPts val="1000"/>
              </a:spcBef>
              <a:buSzPts val="2000"/>
            </a:pPr>
            <a:r>
              <a:rPr lang="en" sz="3600" dirty="0"/>
              <a:t>Judgement by others</a:t>
            </a:r>
            <a:endParaRPr sz="3600" dirty="0"/>
          </a:p>
          <a:p>
            <a:pPr lvl="1" indent="-355600">
              <a:spcBef>
                <a:spcPts val="1000"/>
              </a:spcBef>
              <a:buSzPts val="2000"/>
            </a:pPr>
            <a:r>
              <a:rPr lang="en" sz="3600" dirty="0"/>
              <a:t>Judgement by self</a:t>
            </a:r>
            <a:endParaRPr sz="3600" dirty="0"/>
          </a:p>
          <a:p>
            <a:pPr lvl="1" indent="-355600">
              <a:spcBef>
                <a:spcPts val="1000"/>
              </a:spcBef>
              <a:spcAft>
                <a:spcPts val="1000"/>
              </a:spcAft>
              <a:buSzPts val="2000"/>
            </a:pPr>
            <a:r>
              <a:rPr lang="en" sz="3600" dirty="0"/>
              <a:t>Human coders</a:t>
            </a:r>
            <a:endParaRPr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nvPr>
        </p:nvSpPr>
        <p:spPr>
          <a:xfrm>
            <a:off x="311700" y="1302275"/>
            <a:ext cx="8520600" cy="572700"/>
          </a:xfrm>
          <a:prstGeom prst="rect">
            <a:avLst/>
          </a:prstGeom>
        </p:spPr>
        <p:txBody>
          <a:bodyPr spcFirstLastPara="1" vert="horz" wrap="square" lIns="91425" tIns="91425" rIns="91425" bIns="91425" rtlCol="0" anchor="t" anchorCtr="0">
            <a:normAutofit fontScale="90000"/>
          </a:bodyPr>
          <a:lstStyle/>
          <a:p>
            <a:pPr algn="l"/>
            <a:r>
              <a:rPr lang="en" dirty="0"/>
              <a:t>Taking a first step: What do we know?</a:t>
            </a:r>
            <a:br>
              <a:rPr lang="en" dirty="0"/>
            </a:br>
            <a:r>
              <a:rPr lang="en" dirty="0"/>
              <a:t>(Baker &amp; Hawn, 2022)</a:t>
            </a:r>
            <a:endParaRPr dirty="0"/>
          </a:p>
        </p:txBody>
      </p:sp>
      <p:sp>
        <p:nvSpPr>
          <p:cNvPr id="209" name="Google Shape;209;p23"/>
          <p:cNvSpPr txBox="1">
            <a:spLocks noGrp="1"/>
          </p:cNvSpPr>
          <p:nvPr>
            <p:ph type="body" idx="1"/>
          </p:nvPr>
        </p:nvSpPr>
        <p:spPr>
          <a:xfrm>
            <a:off x="363225" y="1945325"/>
            <a:ext cx="8520600" cy="3416400"/>
          </a:xfrm>
          <a:prstGeom prst="rect">
            <a:avLst/>
          </a:prstGeom>
        </p:spPr>
        <p:txBody>
          <a:bodyPr spcFirstLastPara="1" vert="horz" wrap="square" lIns="91425" tIns="91425" rIns="91425" bIns="91425" rtlCol="0" anchor="t" anchorCtr="0">
            <a:normAutofit/>
          </a:bodyPr>
          <a:lstStyle/>
          <a:p>
            <a:pPr marL="0" indent="0">
              <a:buNone/>
            </a:pPr>
            <a:endParaRPr/>
          </a:p>
          <a:p>
            <a:pPr marL="0" indent="0">
              <a:spcBef>
                <a:spcPts val="1200"/>
              </a:spcBef>
              <a:buNone/>
            </a:pPr>
            <a:endParaRPr/>
          </a:p>
          <a:p>
            <a:pPr marL="0" indent="0">
              <a:spcBef>
                <a:spcPts val="1200"/>
              </a:spcBef>
              <a:spcAft>
                <a:spcPts val="1200"/>
              </a:spcAft>
              <a:buNone/>
            </a:pPr>
            <a:endParaRPr/>
          </a:p>
        </p:txBody>
      </p:sp>
      <p:sp>
        <p:nvSpPr>
          <p:cNvPr id="210" name="Google Shape;210;p23"/>
          <p:cNvSpPr/>
          <p:nvPr/>
        </p:nvSpPr>
        <p:spPr>
          <a:xfrm>
            <a:off x="311700" y="2836500"/>
            <a:ext cx="1684500" cy="11850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r>
              <a:rPr lang="en" sz="1900" b="1"/>
              <a:t>Unknown Bias</a:t>
            </a:r>
            <a:endParaRPr sz="1900" b="1"/>
          </a:p>
        </p:txBody>
      </p:sp>
      <p:sp>
        <p:nvSpPr>
          <p:cNvPr id="211" name="Google Shape;211;p23"/>
          <p:cNvSpPr/>
          <p:nvPr/>
        </p:nvSpPr>
        <p:spPr>
          <a:xfrm>
            <a:off x="2586500" y="2836500"/>
            <a:ext cx="1684500" cy="11850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r>
              <a:rPr lang="en" sz="1900" b="1"/>
              <a:t>Known </a:t>
            </a:r>
            <a:endParaRPr sz="1900" b="1"/>
          </a:p>
          <a:p>
            <a:pPr algn="ctr"/>
            <a:r>
              <a:rPr lang="en" sz="1900" b="1"/>
              <a:t>Bias</a:t>
            </a:r>
            <a:endParaRPr sz="1900" b="1"/>
          </a:p>
        </p:txBody>
      </p:sp>
      <p:sp>
        <p:nvSpPr>
          <p:cNvPr id="212" name="Google Shape;212;p23"/>
          <p:cNvSpPr/>
          <p:nvPr/>
        </p:nvSpPr>
        <p:spPr>
          <a:xfrm>
            <a:off x="4861300" y="2836500"/>
            <a:ext cx="1684500" cy="1185000"/>
          </a:xfrm>
          <a:prstGeom prst="roundRect">
            <a:avLst>
              <a:gd name="adj" fmla="val 16667"/>
            </a:avLst>
          </a:prstGeom>
          <a:solidFill>
            <a:srgbClr val="F3F3F3"/>
          </a:solidFill>
          <a:ln w="9525" cap="flat" cmpd="sng">
            <a:solidFill>
              <a:srgbClr val="D9D9D9"/>
            </a:solidFill>
            <a:prstDash val="solid"/>
            <a:round/>
            <a:headEnd type="none" w="sm" len="sm"/>
            <a:tailEnd type="none" w="sm" len="sm"/>
          </a:ln>
        </p:spPr>
        <p:txBody>
          <a:bodyPr spcFirstLastPara="1" wrap="square" lIns="91425" tIns="91425" rIns="91425" bIns="91425" anchor="ctr" anchorCtr="0">
            <a:noAutofit/>
          </a:bodyPr>
          <a:lstStyle/>
          <a:p>
            <a:pPr algn="ctr"/>
            <a:r>
              <a:rPr lang="en" sz="1900" b="1">
                <a:solidFill>
                  <a:srgbClr val="D9D9D9"/>
                </a:solidFill>
              </a:rPr>
              <a:t>Fairness</a:t>
            </a:r>
            <a:endParaRPr sz="1900" b="1">
              <a:solidFill>
                <a:srgbClr val="D9D9D9"/>
              </a:solidFill>
            </a:endParaRPr>
          </a:p>
        </p:txBody>
      </p:sp>
      <p:sp>
        <p:nvSpPr>
          <p:cNvPr id="213" name="Google Shape;213;p23"/>
          <p:cNvSpPr/>
          <p:nvPr/>
        </p:nvSpPr>
        <p:spPr>
          <a:xfrm>
            <a:off x="7136100" y="2836500"/>
            <a:ext cx="1684500" cy="1185000"/>
          </a:xfrm>
          <a:prstGeom prst="roundRect">
            <a:avLst>
              <a:gd name="adj" fmla="val 16667"/>
            </a:avLst>
          </a:prstGeom>
          <a:solidFill>
            <a:srgbClr val="F3F3F3"/>
          </a:solidFill>
          <a:ln w="9525" cap="flat" cmpd="sng">
            <a:solidFill>
              <a:srgbClr val="D9D9D9"/>
            </a:solidFill>
            <a:prstDash val="solid"/>
            <a:round/>
            <a:headEnd type="none" w="sm" len="sm"/>
            <a:tailEnd type="none" w="sm" len="sm"/>
          </a:ln>
        </p:spPr>
        <p:txBody>
          <a:bodyPr spcFirstLastPara="1" wrap="square" lIns="91425" tIns="91425" rIns="91425" bIns="91425" anchor="ctr" anchorCtr="0">
            <a:noAutofit/>
          </a:bodyPr>
          <a:lstStyle/>
          <a:p>
            <a:pPr algn="ctr"/>
            <a:r>
              <a:rPr lang="en" sz="1900" b="1">
                <a:solidFill>
                  <a:srgbClr val="D9D9D9"/>
                </a:solidFill>
              </a:rPr>
              <a:t>Equity</a:t>
            </a:r>
            <a:endParaRPr sz="1900" b="1">
              <a:solidFill>
                <a:srgbClr val="D9D9D9"/>
              </a:solidFill>
            </a:endParaRPr>
          </a:p>
        </p:txBody>
      </p:sp>
      <p:cxnSp>
        <p:nvCxnSpPr>
          <p:cNvPr id="214" name="Google Shape;214;p23"/>
          <p:cNvCxnSpPr>
            <a:stCxn id="210" idx="3"/>
            <a:endCxn id="211" idx="1"/>
          </p:cNvCxnSpPr>
          <p:nvPr/>
        </p:nvCxnSpPr>
        <p:spPr>
          <a:xfrm>
            <a:off x="1996200" y="3429000"/>
            <a:ext cx="590400" cy="0"/>
          </a:xfrm>
          <a:prstGeom prst="straightConnector1">
            <a:avLst/>
          </a:prstGeom>
          <a:noFill/>
          <a:ln w="38100" cap="flat" cmpd="sng">
            <a:solidFill>
              <a:schemeClr val="dk2"/>
            </a:solidFill>
            <a:prstDash val="solid"/>
            <a:round/>
            <a:headEnd type="none" w="med" len="med"/>
            <a:tailEnd type="triangle" w="med" len="med"/>
          </a:ln>
        </p:spPr>
      </p:cxnSp>
      <p:cxnSp>
        <p:nvCxnSpPr>
          <p:cNvPr id="215" name="Google Shape;215;p23"/>
          <p:cNvCxnSpPr/>
          <p:nvPr/>
        </p:nvCxnSpPr>
        <p:spPr>
          <a:xfrm>
            <a:off x="4270950" y="3429000"/>
            <a:ext cx="590400" cy="0"/>
          </a:xfrm>
          <a:prstGeom prst="straightConnector1">
            <a:avLst/>
          </a:prstGeom>
          <a:noFill/>
          <a:ln w="38100" cap="flat" cmpd="sng">
            <a:solidFill>
              <a:schemeClr val="dk2"/>
            </a:solidFill>
            <a:prstDash val="solid"/>
            <a:round/>
            <a:headEnd type="none" w="med" len="med"/>
            <a:tailEnd type="triangle" w="med" len="med"/>
          </a:ln>
        </p:spPr>
      </p:cxnSp>
      <p:cxnSp>
        <p:nvCxnSpPr>
          <p:cNvPr id="216" name="Google Shape;216;p23"/>
          <p:cNvCxnSpPr/>
          <p:nvPr/>
        </p:nvCxnSpPr>
        <p:spPr>
          <a:xfrm>
            <a:off x="6545700" y="3429000"/>
            <a:ext cx="590400" cy="0"/>
          </a:xfrm>
          <a:prstGeom prst="straightConnector1">
            <a:avLst/>
          </a:prstGeom>
          <a:noFill/>
          <a:ln w="38100" cap="flat" cmpd="sng">
            <a:solidFill>
              <a:schemeClr val="dk2"/>
            </a:solidFill>
            <a:prstDash val="solid"/>
            <a:round/>
            <a:headEnd type="none" w="med" len="med"/>
            <a:tailEnd type="triangle" w="med" len="med"/>
          </a:ln>
        </p:spPr>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4"/>
          <p:cNvSpPr txBox="1">
            <a:spLocks noGrp="1"/>
          </p:cNvSpPr>
          <p:nvPr>
            <p:ph type="title"/>
          </p:nvPr>
        </p:nvSpPr>
        <p:spPr>
          <a:xfrm>
            <a:off x="278570" y="304800"/>
            <a:ext cx="8520600" cy="902100"/>
          </a:xfrm>
          <a:prstGeom prst="rect">
            <a:avLst/>
          </a:prstGeom>
        </p:spPr>
        <p:txBody>
          <a:bodyPr spcFirstLastPara="1" vert="horz" wrap="square" lIns="91425" tIns="91425" rIns="91425" bIns="91425" rtlCol="0" anchor="t" anchorCtr="0">
            <a:normAutofit fontScale="90000"/>
          </a:bodyPr>
          <a:lstStyle/>
          <a:p>
            <a:pPr algn="l"/>
            <a:r>
              <a:rPr lang="en" dirty="0"/>
              <a:t>What do we know about bias impacting learners in common demographic categories?</a:t>
            </a:r>
            <a:endParaRPr dirty="0"/>
          </a:p>
        </p:txBody>
      </p:sp>
      <p:sp>
        <p:nvSpPr>
          <p:cNvPr id="223" name="Google Shape;223;p24"/>
          <p:cNvSpPr txBox="1">
            <a:spLocks noGrp="1"/>
          </p:cNvSpPr>
          <p:nvPr>
            <p:ph type="body" idx="1"/>
          </p:nvPr>
        </p:nvSpPr>
        <p:spPr>
          <a:xfrm>
            <a:off x="311700" y="2483350"/>
            <a:ext cx="8520600" cy="2942700"/>
          </a:xfrm>
          <a:prstGeom prst="rect">
            <a:avLst/>
          </a:prstGeom>
        </p:spPr>
        <p:txBody>
          <a:bodyPr spcFirstLastPara="1" vert="horz" wrap="square" lIns="91425" tIns="91425" rIns="91425" bIns="91425" rtlCol="0" anchor="t" anchorCtr="0">
            <a:normAutofit fontScale="77500" lnSpcReduction="20000"/>
          </a:bodyPr>
          <a:lstStyle/>
          <a:p>
            <a:r>
              <a:rPr lang="en" dirty="0"/>
              <a:t>“[Industrial] Teams often struggled to anticipate which subpopulations and forms of unfairness they need to consider for specific kinds of ML applications.” (Holstein et al., 2019)</a:t>
            </a:r>
            <a:endParaRPr dirty="0"/>
          </a:p>
          <a:p>
            <a:pPr marL="0" indent="0">
              <a:spcBef>
                <a:spcPts val="1200"/>
              </a:spcBef>
              <a:buNone/>
            </a:pPr>
            <a:endParaRPr dirty="0"/>
          </a:p>
          <a:p>
            <a:pPr>
              <a:spcBef>
                <a:spcPts val="1200"/>
              </a:spcBef>
            </a:pPr>
            <a:r>
              <a:rPr lang="en" dirty="0"/>
              <a:t>Most educational data mining research does not even mention learner demographics, much less research it (Paquette et al., 2020)</a:t>
            </a:r>
            <a:endParaRPr dirty="0"/>
          </a:p>
          <a:p>
            <a:pPr marL="0" indent="0">
              <a:spcBef>
                <a:spcPts val="1200"/>
              </a:spcBef>
              <a:spcAft>
                <a:spcPts val="1200"/>
              </a:spcAft>
              <a:buClr>
                <a:schemeClr val="dk1"/>
              </a:buClr>
              <a:buSzPts val="1100"/>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Discrimination and the </a:t>
            </a:r>
            <a:br>
              <a:rPr lang="en-US" dirty="0"/>
            </a:br>
            <a:r>
              <a:rPr lang="en-US" dirty="0"/>
              <a:t>Perpetuation of Bias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557693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4"/>
          <p:cNvSpPr txBox="1">
            <a:spLocks noGrp="1"/>
          </p:cNvSpPr>
          <p:nvPr>
            <p:ph type="title"/>
          </p:nvPr>
        </p:nvSpPr>
        <p:spPr>
          <a:xfrm>
            <a:off x="278570" y="304800"/>
            <a:ext cx="8520600" cy="902100"/>
          </a:xfrm>
          <a:prstGeom prst="rect">
            <a:avLst/>
          </a:prstGeom>
        </p:spPr>
        <p:txBody>
          <a:bodyPr spcFirstLastPara="1" vert="horz" wrap="square" lIns="91425" tIns="91425" rIns="91425" bIns="91425" rtlCol="0" anchor="t" anchorCtr="0">
            <a:normAutofit/>
          </a:bodyPr>
          <a:lstStyle/>
          <a:p>
            <a:pPr algn="l"/>
            <a:r>
              <a:rPr lang="en" dirty="0"/>
              <a:t>Up-to-date summary</a:t>
            </a:r>
            <a:endParaRPr dirty="0"/>
          </a:p>
        </p:txBody>
      </p:sp>
      <p:sp>
        <p:nvSpPr>
          <p:cNvPr id="223" name="Google Shape;223;p24"/>
          <p:cNvSpPr txBox="1">
            <a:spLocks noGrp="1"/>
          </p:cNvSpPr>
          <p:nvPr>
            <p:ph type="body" idx="1"/>
          </p:nvPr>
        </p:nvSpPr>
        <p:spPr>
          <a:xfrm>
            <a:off x="311700" y="2483350"/>
            <a:ext cx="8520600" cy="2942700"/>
          </a:xfrm>
          <a:prstGeom prst="rect">
            <a:avLst/>
          </a:prstGeom>
        </p:spPr>
        <p:txBody>
          <a:bodyPr spcFirstLastPara="1" vert="horz" wrap="square" lIns="91425" tIns="91425" rIns="91425" bIns="91425" rtlCol="0" anchor="t" anchorCtr="0">
            <a:normAutofit/>
          </a:bodyPr>
          <a:lstStyle/>
          <a:p>
            <a:r>
              <a:rPr lang="en-US" dirty="0"/>
              <a:t>https://www.pcla.wiki/index.php/Algorithmic_Bias_in_Education</a:t>
            </a:r>
            <a:endParaRPr dirty="0"/>
          </a:p>
        </p:txBody>
      </p:sp>
    </p:spTree>
    <p:extLst>
      <p:ext uri="{BB962C8B-B14F-4D97-AF65-F5344CB8AC3E}">
        <p14:creationId xmlns:p14="http://schemas.microsoft.com/office/powerpoint/2010/main" val="12569871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a:bodyPr>
          <a:lstStyle/>
          <a:p>
            <a:r>
              <a:rPr lang="en-US" dirty="0"/>
              <a:t>Race/ethnicity</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fontScale="92500"/>
          </a:bodyPr>
          <a:lstStyle/>
          <a:p>
            <a:pPr marL="457200" lvl="0" indent="-342900" algn="l" rtl="0">
              <a:spcBef>
                <a:spcPts val="0"/>
              </a:spcBef>
              <a:spcAft>
                <a:spcPts val="0"/>
              </a:spcAft>
              <a:buSzPts val="1800"/>
              <a:buChar char="●"/>
            </a:pPr>
            <a:r>
              <a:rPr lang="en" sz="2400" dirty="0"/>
              <a:t>Several papers show that educational prediction algorithms perform worse for African-American students and Latino students </a:t>
            </a:r>
            <a:br>
              <a:rPr lang="en" sz="2400" dirty="0"/>
            </a:br>
            <a:r>
              <a:rPr lang="en" sz="2400" dirty="0"/>
              <a:t>(Hu &amp; Rangwala, 2020; Anderson et al., 2019; Lee &amp; Kizilcec, 2020)</a:t>
            </a:r>
          </a:p>
          <a:p>
            <a:pPr marL="457200" lvl="0" indent="-342900" algn="l" rtl="0">
              <a:spcBef>
                <a:spcPts val="0"/>
              </a:spcBef>
              <a:spcAft>
                <a:spcPts val="0"/>
              </a:spcAft>
              <a:buSzPts val="1800"/>
              <a:buChar char="●"/>
            </a:pPr>
            <a:endParaRPr lang="en" sz="2400" dirty="0"/>
          </a:p>
          <a:p>
            <a:pPr marL="457200" lvl="0" indent="-342900" algn="l" rtl="0">
              <a:spcBef>
                <a:spcPts val="0"/>
              </a:spcBef>
              <a:spcAft>
                <a:spcPts val="0"/>
              </a:spcAft>
              <a:buSzPts val="1800"/>
              <a:buChar char="●"/>
            </a:pPr>
            <a:r>
              <a:rPr lang="en" sz="2400" dirty="0"/>
              <a:t>Including prediction of grades, course failure, graduation, dropout </a:t>
            </a:r>
          </a:p>
          <a:p>
            <a:pPr marL="457200" lvl="0" indent="-342900" algn="l" rtl="0">
              <a:spcBef>
                <a:spcPts val="0"/>
              </a:spcBef>
              <a:spcAft>
                <a:spcPts val="0"/>
              </a:spcAft>
              <a:buSzPts val="1800"/>
              <a:buChar char="●"/>
            </a:pPr>
            <a:endParaRPr lang="en" sz="2400" dirty="0"/>
          </a:p>
          <a:p>
            <a:pPr marL="457200" lvl="0" indent="-342900" algn="l" rtl="0">
              <a:spcBef>
                <a:spcPts val="0"/>
              </a:spcBef>
              <a:spcAft>
                <a:spcPts val="0"/>
              </a:spcAft>
              <a:buSzPts val="1800"/>
              <a:buChar char="●"/>
            </a:pPr>
            <a:r>
              <a:rPr lang="en" sz="2400" dirty="0"/>
              <a:t>However, automated essay scoring and self-regulated learning detection found to be largely unbiased (Litman et al., 2021; Zhang et al., 2022)</a:t>
            </a:r>
          </a:p>
          <a:p>
            <a:pPr marL="457200" lvl="0" indent="-342900" algn="l" rtl="0">
              <a:spcBef>
                <a:spcPts val="0"/>
              </a:spcBef>
              <a:spcAft>
                <a:spcPts val="0"/>
              </a:spcAft>
              <a:buSzPts val="1800"/>
              <a:buChar char="●"/>
            </a:pPr>
            <a:endParaRPr lang="en" sz="2400" dirty="0"/>
          </a:p>
          <a:p>
            <a:r>
              <a:rPr lang="en-US" sz="2400" dirty="0"/>
              <a:t>Almost never enough data to test for biases impacting Native American learners (but see Christie et al., 2019)</a:t>
            </a:r>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781647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a:bodyPr>
          <a:lstStyle/>
          <a:p>
            <a:r>
              <a:rPr lang="en-US" dirty="0"/>
              <a:t>Race/ethnicity</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a:xfrm>
            <a:off x="612648" y="1600200"/>
            <a:ext cx="8153400" cy="5105400"/>
          </a:xfrm>
        </p:spPr>
        <p:txBody>
          <a:bodyPr>
            <a:normAutofit fontScale="92500" lnSpcReduction="20000"/>
          </a:bodyPr>
          <a:lstStyle/>
          <a:p>
            <a:pPr marL="457200" lvl="0" indent="-342900" algn="l" rtl="0">
              <a:buSzPts val="1800"/>
              <a:buChar char="●"/>
            </a:pPr>
            <a:r>
              <a:rPr lang="en" dirty="0"/>
              <a:t>Import</a:t>
            </a:r>
            <a:r>
              <a:rPr lang="en-US" dirty="0"/>
              <a:t>an</a:t>
            </a:r>
            <a:r>
              <a:rPr lang="en" dirty="0"/>
              <a:t>t note: many argue for predicting explicitly based on race, but doing so:</a:t>
            </a:r>
          </a:p>
          <a:p>
            <a:pPr lvl="1" indent="-342900">
              <a:buSzPts val="1800"/>
              <a:buChar char="●"/>
            </a:pPr>
            <a:r>
              <a:rPr lang="en" dirty="0"/>
              <a:t>Can actually make model less accurate (Yu et al., 2020, 2021) </a:t>
            </a:r>
          </a:p>
          <a:p>
            <a:pPr lvl="1" indent="-342900">
              <a:buSzPts val="1800"/>
              <a:buChar char="●"/>
            </a:pPr>
            <a:r>
              <a:rPr lang="en" dirty="0"/>
              <a:t>Can replicate bias in decisions being made by instructors (i.e. Wolff et al., 2017) – we’ll talk about this example a bit later</a:t>
            </a:r>
          </a:p>
          <a:p>
            <a:pPr lvl="1" indent="-342900">
              <a:buSzPts val="1800"/>
              <a:buChar char="●"/>
            </a:pPr>
            <a:r>
              <a:rPr lang="en" dirty="0"/>
              <a:t>Can lead to blatantly discriminatory algorithms that make prediction almost entirely based on race (Feathers, 2022)</a:t>
            </a:r>
          </a:p>
          <a:p>
            <a:pPr lvl="1" indent="-342900">
              <a:buSzPts val="1800"/>
              <a:buChar char="●"/>
            </a:pPr>
            <a:endParaRPr lang="en" dirty="0"/>
          </a:p>
          <a:p>
            <a:pPr lvl="1" indent="-342900">
              <a:buSzPts val="1800"/>
              <a:buChar char="●"/>
            </a:pPr>
            <a:r>
              <a:rPr lang="en" dirty="0"/>
              <a:t>For an (unbalanced) in-depth discussion of issue, see (Baker, Esbensahade, Vitale, &amp; Karumbaiah, 2023)</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1718097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E8954-7A24-7845-282A-033D64E63E53}"/>
              </a:ext>
            </a:extLst>
          </p:cNvPr>
          <p:cNvSpPr>
            <a:spLocks noGrp="1"/>
          </p:cNvSpPr>
          <p:nvPr>
            <p:ph type="title"/>
          </p:nvPr>
        </p:nvSpPr>
        <p:spPr/>
        <p:txBody>
          <a:bodyPr/>
          <a:lstStyle/>
          <a:p>
            <a:r>
              <a:rPr lang="en-US" dirty="0"/>
              <a:t>Additional Note</a:t>
            </a:r>
          </a:p>
        </p:txBody>
      </p:sp>
      <p:sp>
        <p:nvSpPr>
          <p:cNvPr id="3" name="Content Placeholder 2">
            <a:extLst>
              <a:ext uri="{FF2B5EF4-FFF2-40B4-BE49-F238E27FC236}">
                <a16:creationId xmlns:a16="http://schemas.microsoft.com/office/drawing/2014/main" id="{6F25490E-D55F-3364-D6E1-58BA73B535D7}"/>
              </a:ext>
            </a:extLst>
          </p:cNvPr>
          <p:cNvSpPr>
            <a:spLocks noGrp="1"/>
          </p:cNvSpPr>
          <p:nvPr>
            <p:ph sz="quarter" idx="1"/>
          </p:nvPr>
        </p:nvSpPr>
        <p:spPr/>
        <p:txBody>
          <a:bodyPr/>
          <a:lstStyle/>
          <a:p>
            <a:r>
              <a:rPr lang="en-US" dirty="0"/>
              <a:t>Not including demographic variables as predictors is sometimes referred to as </a:t>
            </a:r>
            <a:r>
              <a:rPr lang="en-US" i="1" dirty="0"/>
              <a:t>fairness through unawareness</a:t>
            </a:r>
          </a:p>
          <a:p>
            <a:endParaRPr lang="en-US" i="1" dirty="0"/>
          </a:p>
          <a:p>
            <a:r>
              <a:rPr lang="en-US" dirty="0"/>
              <a:t>However, other variables can secretly act as proxies for demographic variables</a:t>
            </a:r>
          </a:p>
          <a:p>
            <a:r>
              <a:rPr lang="en-US" dirty="0"/>
              <a:t>So fairness through unawareness is by itself insufficient</a:t>
            </a:r>
          </a:p>
        </p:txBody>
      </p:sp>
    </p:spTree>
    <p:extLst>
      <p:ext uri="{BB962C8B-B14F-4D97-AF65-F5344CB8AC3E}">
        <p14:creationId xmlns:p14="http://schemas.microsoft.com/office/powerpoint/2010/main" val="2532975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a:bodyPr>
          <a:lstStyle/>
          <a:p>
            <a:r>
              <a:rPr lang="en-US" dirty="0"/>
              <a:t>Gender</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fontScale="85000" lnSpcReduction="10000"/>
          </a:bodyPr>
          <a:lstStyle/>
          <a:p>
            <a:pPr marL="457200" lvl="0" indent="-342900" algn="l" rtl="0">
              <a:lnSpc>
                <a:spcPct val="115000"/>
              </a:lnSpc>
              <a:spcBef>
                <a:spcPts val="0"/>
              </a:spcBef>
              <a:spcAft>
                <a:spcPts val="0"/>
              </a:spcAft>
              <a:buSzPts val="1800"/>
              <a:buChar char="●"/>
            </a:pPr>
            <a:r>
              <a:rPr lang="en" dirty="0"/>
              <a:t>Mixed complicated results for gender – has been studied several times</a:t>
            </a:r>
          </a:p>
          <a:p>
            <a:pPr marL="457200" lvl="0" indent="-342900" algn="l" rtl="0">
              <a:lnSpc>
                <a:spcPct val="115000"/>
              </a:lnSpc>
              <a:spcBef>
                <a:spcPts val="0"/>
              </a:spcBef>
              <a:spcAft>
                <a:spcPts val="0"/>
              </a:spcAft>
              <a:buSzPts val="1800"/>
              <a:buChar char="●"/>
            </a:pPr>
            <a:endParaRPr lang="en" dirty="0"/>
          </a:p>
          <a:p>
            <a:pPr marL="457200" lvl="0" indent="-342900" algn="l" rtl="0">
              <a:lnSpc>
                <a:spcPct val="115000"/>
              </a:lnSpc>
              <a:spcBef>
                <a:spcPts val="0"/>
              </a:spcBef>
              <a:spcAft>
                <a:spcPts val="0"/>
              </a:spcAft>
              <a:buSzPts val="1800"/>
              <a:buChar char="●"/>
            </a:pPr>
            <a:r>
              <a:rPr lang="en" dirty="0"/>
              <a:t>But sometimes models seem to be biased against female students (Gardner et al., 2019; Yu et al., 2020, 2021; Verdugo et al., 2022)</a:t>
            </a:r>
          </a:p>
          <a:p>
            <a:pPr marL="457200" lvl="0" indent="-342900" algn="l" rtl="0">
              <a:lnSpc>
                <a:spcPct val="115000"/>
              </a:lnSpc>
              <a:spcBef>
                <a:spcPts val="0"/>
              </a:spcBef>
              <a:spcAft>
                <a:spcPts val="0"/>
              </a:spcAft>
              <a:buSzPts val="1800"/>
              <a:buChar char="●"/>
            </a:pPr>
            <a:endParaRPr lang="en" dirty="0"/>
          </a:p>
          <a:p>
            <a:r>
              <a:rPr lang="en" dirty="0"/>
              <a:t>And sometimes models seem to be biased against male students </a:t>
            </a:r>
            <a:r>
              <a:rPr lang="en-US" dirty="0"/>
              <a:t>(Hu &amp; </a:t>
            </a:r>
            <a:r>
              <a:rPr lang="en-US" dirty="0" err="1"/>
              <a:t>Rangwala</a:t>
            </a:r>
            <a:r>
              <a:rPr lang="en-US" dirty="0"/>
              <a:t>, 2020; Anderson et al., 2019; Lee &amp; </a:t>
            </a:r>
            <a:r>
              <a:rPr lang="en-US" dirty="0" err="1"/>
              <a:t>Kizilcec</a:t>
            </a:r>
            <a:r>
              <a:rPr lang="en-US" dirty="0"/>
              <a:t>, 2020; Yu et al., 2021) </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1963208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6"/>
          <p:cNvSpPr txBox="1">
            <a:spLocks noGrp="1"/>
          </p:cNvSpPr>
          <p:nvPr>
            <p:ph type="title"/>
          </p:nvPr>
        </p:nvSpPr>
        <p:spPr>
          <a:xfrm>
            <a:off x="623400" y="189300"/>
            <a:ext cx="8520600" cy="572700"/>
          </a:xfrm>
          <a:prstGeom prst="rect">
            <a:avLst/>
          </a:prstGeom>
        </p:spPr>
        <p:txBody>
          <a:bodyPr spcFirstLastPara="1" vert="horz" wrap="square" lIns="91425" tIns="91425" rIns="91425" bIns="91425" anchor="t" anchorCtr="0">
            <a:normAutofit fontScale="90000"/>
          </a:bodyPr>
          <a:lstStyle/>
          <a:p>
            <a:r>
              <a:rPr lang="en" dirty="0"/>
              <a:t>Nationality</a:t>
            </a:r>
            <a:endParaRPr dirty="0"/>
          </a:p>
        </p:txBody>
      </p:sp>
      <p:sp>
        <p:nvSpPr>
          <p:cNvPr id="235" name="Google Shape;235;p26"/>
          <p:cNvSpPr txBox="1">
            <a:spLocks noGrp="1"/>
          </p:cNvSpPr>
          <p:nvPr>
            <p:ph type="body" idx="1"/>
          </p:nvPr>
        </p:nvSpPr>
        <p:spPr>
          <a:xfrm>
            <a:off x="311700" y="1981200"/>
            <a:ext cx="8520600" cy="4695875"/>
          </a:xfrm>
          <a:prstGeom prst="rect">
            <a:avLst/>
          </a:prstGeom>
        </p:spPr>
        <p:txBody>
          <a:bodyPr spcFirstLastPara="1" vert="horz" wrap="square" lIns="91425" tIns="91425" rIns="91425" bIns="91425" anchor="t" anchorCtr="0">
            <a:normAutofit fontScale="77500" lnSpcReduction="20000"/>
          </a:bodyPr>
          <a:lstStyle/>
          <a:p>
            <a:pPr>
              <a:lnSpc>
                <a:spcPct val="95000"/>
              </a:lnSpc>
            </a:pPr>
            <a:r>
              <a:rPr lang="en" dirty="0"/>
              <a:t>On a test of foreign language proficiency, one system inaccurately gave Arabic and Hindi-speaking students lower scores than human essay raters. (Bridgeman et al., 2012)</a:t>
            </a:r>
            <a:endParaRPr dirty="0"/>
          </a:p>
          <a:p>
            <a:pPr>
              <a:lnSpc>
                <a:spcPct val="95000"/>
              </a:lnSpc>
              <a:spcBef>
                <a:spcPts val="1000"/>
              </a:spcBef>
            </a:pPr>
            <a:r>
              <a:rPr lang="en" dirty="0"/>
              <a:t>Models of help-seeking built using data from learners in the Philippines, Costa Rica, and the United States were each more accurate on students from their own countries than for students from other countries. (Ogan et al., 2015)</a:t>
            </a:r>
          </a:p>
          <a:p>
            <a:pPr>
              <a:lnSpc>
                <a:spcPct val="95000"/>
              </a:lnSpc>
              <a:spcBef>
                <a:spcPts val="1000"/>
              </a:spcBef>
            </a:pPr>
            <a:r>
              <a:rPr lang="en" dirty="0"/>
              <a:t>Models predicting standardized examination scores trained on data from the USA were more accurate for students in economically developed countries than students in less economically developed countries (Li et al., 2021)</a:t>
            </a:r>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fontScale="90000"/>
          </a:bodyPr>
          <a:lstStyle/>
          <a:p>
            <a:r>
              <a:rPr lang="en-US" dirty="0"/>
              <a:t>Also evidence for algorithmic bias in education in terms of</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fontScale="92500" lnSpcReduction="10000"/>
          </a:bodyPr>
          <a:lstStyle/>
          <a:p>
            <a:r>
              <a:rPr lang="en-US" dirty="0"/>
              <a:t>Socioeconomic status (</a:t>
            </a:r>
            <a:r>
              <a:rPr lang="en-US" dirty="0" err="1"/>
              <a:t>Yudelson</a:t>
            </a:r>
            <a:r>
              <a:rPr lang="en-US" dirty="0"/>
              <a:t> et al., 2014; Yu et al., 2020)</a:t>
            </a:r>
          </a:p>
          <a:p>
            <a:r>
              <a:rPr lang="en-US" dirty="0"/>
              <a:t>Native language (Naismith et al., 2018; Sha et al., 2021)</a:t>
            </a:r>
          </a:p>
          <a:p>
            <a:r>
              <a:rPr lang="en-US" dirty="0"/>
              <a:t>Disabilities (</a:t>
            </a:r>
            <a:r>
              <a:rPr lang="en-US" dirty="0" err="1"/>
              <a:t>Loukina</a:t>
            </a:r>
            <a:r>
              <a:rPr lang="en-US" dirty="0"/>
              <a:t> et al., 2018; </a:t>
            </a:r>
            <a:r>
              <a:rPr lang="en-US" dirty="0" err="1"/>
              <a:t>Riazy</a:t>
            </a:r>
            <a:r>
              <a:rPr lang="en-US" dirty="0"/>
              <a:t> et al., 2020)</a:t>
            </a:r>
          </a:p>
          <a:p>
            <a:r>
              <a:rPr lang="en-US" dirty="0"/>
              <a:t>Urbanicity (</a:t>
            </a:r>
            <a:r>
              <a:rPr lang="en-US" dirty="0" err="1"/>
              <a:t>Ocumpaugh</a:t>
            </a:r>
            <a:r>
              <a:rPr lang="en-US" dirty="0"/>
              <a:t> et al., 2014)</a:t>
            </a:r>
          </a:p>
          <a:p>
            <a:r>
              <a:rPr lang="en-US" dirty="0"/>
              <a:t>Parental Educational Background (Kai et al., 2017)</a:t>
            </a:r>
          </a:p>
          <a:p>
            <a:r>
              <a:rPr lang="en-US" dirty="0"/>
              <a:t>Parent in military (Baker et al., 2020)</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117988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fontScale="90000"/>
          </a:bodyPr>
          <a:lstStyle/>
          <a:p>
            <a:r>
              <a:rPr lang="en" dirty="0"/>
              <a:t>What do we know about bias impacting other groups?</a:t>
            </a:r>
            <a:endParaRPr lang="en-US" dirty="0"/>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a:bodyPr>
          <a:lstStyle/>
          <a:p>
            <a:pPr marL="457200" lvl="0" indent="-342900" algn="l" rtl="0">
              <a:spcBef>
                <a:spcPts val="0"/>
              </a:spcBef>
              <a:spcAft>
                <a:spcPts val="0"/>
              </a:spcAft>
              <a:buSzPts val="1800"/>
              <a:buChar char="●"/>
            </a:pPr>
            <a:r>
              <a:rPr lang="en-US" dirty="0"/>
              <a:t>Insufficient research -- there needs to be more</a:t>
            </a:r>
          </a:p>
          <a:p>
            <a:pPr marL="457200" lvl="0" indent="-342900" algn="l" rtl="0">
              <a:spcBef>
                <a:spcPts val="1000"/>
              </a:spcBef>
              <a:spcAft>
                <a:spcPts val="1000"/>
              </a:spcAft>
              <a:buSzPts val="1800"/>
              <a:buChar char="●"/>
            </a:pPr>
            <a:r>
              <a:rPr lang="en-US" dirty="0"/>
              <a:t>Do we even know about all the groups that are impacted?</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568983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fontScale="90000"/>
          </a:bodyPr>
          <a:lstStyle/>
          <a:p>
            <a:r>
              <a:rPr lang="en" dirty="0"/>
              <a:t>What do we know about bias impacting other groups?</a:t>
            </a:r>
            <a:endParaRPr lang="en-US" dirty="0"/>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a:xfrm>
            <a:off x="457200" y="1600200"/>
            <a:ext cx="8229600" cy="4983162"/>
          </a:xfrm>
        </p:spPr>
        <p:txBody>
          <a:bodyPr>
            <a:normAutofit fontScale="92500" lnSpcReduction="10000"/>
          </a:bodyPr>
          <a:lstStyle/>
          <a:p>
            <a:pPr marL="457200" lvl="0" indent="-342900" algn="l" rtl="0">
              <a:spcBef>
                <a:spcPts val="0"/>
              </a:spcBef>
              <a:spcAft>
                <a:spcPts val="0"/>
              </a:spcAft>
              <a:buSzPts val="1800"/>
              <a:buChar char="●"/>
            </a:pPr>
            <a:r>
              <a:rPr lang="en-US" dirty="0"/>
              <a:t>Insufficient research -- there needs to be more</a:t>
            </a:r>
          </a:p>
          <a:p>
            <a:pPr marL="457200" lvl="0" indent="-342900" algn="l" rtl="0">
              <a:spcBef>
                <a:spcPts val="1000"/>
              </a:spcBef>
              <a:spcAft>
                <a:spcPts val="1000"/>
              </a:spcAft>
              <a:buSzPts val="1800"/>
              <a:buChar char="●"/>
            </a:pPr>
            <a:r>
              <a:rPr lang="en-US" dirty="0"/>
              <a:t>Do we even know about all the groups that are impacted?</a:t>
            </a:r>
          </a:p>
          <a:p>
            <a:pPr marL="457200" lvl="0" indent="-342900" algn="l" rtl="0">
              <a:spcBef>
                <a:spcPts val="1000"/>
              </a:spcBef>
              <a:spcAft>
                <a:spcPts val="1000"/>
              </a:spcAft>
              <a:buSzPts val="1800"/>
              <a:buChar char="●"/>
            </a:pPr>
            <a:endParaRPr lang="en-US" dirty="0"/>
          </a:p>
          <a:p>
            <a:pPr marL="457200" lvl="0" indent="-342900" algn="l" rtl="0">
              <a:spcBef>
                <a:spcPts val="1000"/>
              </a:spcBef>
              <a:spcAft>
                <a:spcPts val="1000"/>
              </a:spcAft>
              <a:buSzPts val="1800"/>
              <a:buChar char="●"/>
            </a:pPr>
            <a:r>
              <a:rPr lang="en-US" dirty="0"/>
              <a:t>Majority of empirical evidence for algorithmic bias in education published by researchers in USA (Baker, Hawn, &amp; Lee, 2023)</a:t>
            </a:r>
          </a:p>
          <a:p>
            <a:pPr marL="457200" lvl="0" indent="-342900" algn="l" rtl="0">
              <a:spcBef>
                <a:spcPts val="1000"/>
              </a:spcBef>
              <a:spcAft>
                <a:spcPts val="1000"/>
              </a:spcAft>
              <a:buSzPts val="1800"/>
              <a:buChar char="●"/>
            </a:pPr>
            <a:r>
              <a:rPr lang="en-US" dirty="0"/>
              <a:t>We need to learn more about algorithmic bias worldwide</a:t>
            </a: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3609845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5F7F4-BE11-0783-9CA2-04C8DA71A8EF}"/>
              </a:ext>
            </a:extLst>
          </p:cNvPr>
          <p:cNvSpPr>
            <a:spLocks noGrp="1"/>
          </p:cNvSpPr>
          <p:nvPr>
            <p:ph type="title"/>
          </p:nvPr>
        </p:nvSpPr>
        <p:spPr/>
        <p:txBody>
          <a:bodyPr/>
          <a:lstStyle/>
          <a:p>
            <a:r>
              <a:rPr lang="en-US" dirty="0"/>
              <a:t>Other takeaways</a:t>
            </a:r>
          </a:p>
        </p:txBody>
      </p:sp>
      <p:sp>
        <p:nvSpPr>
          <p:cNvPr id="3" name="Content Placeholder 2">
            <a:extLst>
              <a:ext uri="{FF2B5EF4-FFF2-40B4-BE49-F238E27FC236}">
                <a16:creationId xmlns:a16="http://schemas.microsoft.com/office/drawing/2014/main" id="{C764C5D9-3BA9-F669-7530-A46C255C5C90}"/>
              </a:ext>
            </a:extLst>
          </p:cNvPr>
          <p:cNvSpPr>
            <a:spLocks noGrp="1"/>
          </p:cNvSpPr>
          <p:nvPr>
            <p:ph idx="1"/>
          </p:nvPr>
        </p:nvSpPr>
        <p:spPr/>
        <p:txBody>
          <a:bodyPr>
            <a:normAutofit fontScale="92500"/>
          </a:bodyPr>
          <a:lstStyle/>
          <a:p>
            <a:pPr marL="457200" lvl="0" indent="-342900" algn="l" rtl="0">
              <a:spcBef>
                <a:spcPts val="0"/>
              </a:spcBef>
              <a:spcAft>
                <a:spcPts val="0"/>
              </a:spcAft>
              <a:buSzPts val="1800"/>
              <a:buChar char="●"/>
            </a:pPr>
            <a:r>
              <a:rPr lang="en-US" dirty="0"/>
              <a:t>Models trained on one group of learners generally perform more poorly for new groups.</a:t>
            </a:r>
          </a:p>
          <a:p>
            <a:pPr marL="457200" lvl="0" indent="-342900" algn="l" rtl="0">
              <a:spcBef>
                <a:spcPts val="1000"/>
              </a:spcBef>
              <a:spcAft>
                <a:spcPts val="0"/>
              </a:spcAft>
              <a:buSzPts val="1800"/>
              <a:buChar char="●"/>
            </a:pPr>
            <a:r>
              <a:rPr lang="en-US" dirty="0"/>
              <a:t>Investigation of bias for many groups still needed, e.g. indigenous learners, non-standard dialects, specific disabilities, non-binary and transgender learners, religious minorities.</a:t>
            </a:r>
          </a:p>
          <a:p>
            <a:pPr marL="457200" lvl="0" indent="-342900" algn="l" rtl="0">
              <a:spcBef>
                <a:spcPts val="1000"/>
              </a:spcBef>
              <a:spcAft>
                <a:spcPts val="0"/>
              </a:spcAft>
              <a:buSzPts val="1800"/>
              <a:buChar char="●"/>
            </a:pPr>
            <a:r>
              <a:rPr lang="en-US" dirty="0"/>
              <a:t>Collecting and training on a diverse sample of students can help.</a:t>
            </a:r>
          </a:p>
          <a:p>
            <a:endParaRPr lang="en-US" dirty="0"/>
          </a:p>
        </p:txBody>
      </p:sp>
    </p:spTree>
    <p:extLst>
      <p:ext uri="{BB962C8B-B14F-4D97-AF65-F5344CB8AC3E}">
        <p14:creationId xmlns:p14="http://schemas.microsoft.com/office/powerpoint/2010/main" val="1330055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Algorithmic Bias</a:t>
            </a:r>
            <a:br>
              <a:rPr lang="en-US" dirty="0"/>
            </a:br>
            <a:r>
              <a:rPr lang="en-US" dirty="0"/>
              <a:t>(Garcia, 2016)</a:t>
            </a:r>
          </a:p>
        </p:txBody>
      </p:sp>
      <p:sp>
        <p:nvSpPr>
          <p:cNvPr id="3" name="Content Placeholder 2"/>
          <p:cNvSpPr>
            <a:spLocks noGrp="1"/>
          </p:cNvSpPr>
          <p:nvPr>
            <p:ph idx="1"/>
          </p:nvPr>
        </p:nvSpPr>
        <p:spPr/>
        <p:txBody>
          <a:bodyPr/>
          <a:lstStyle/>
          <a:p>
            <a:r>
              <a:rPr lang="en-US" dirty="0"/>
              <a:t>Nothing to do with the “bias-variance trade-off”, if you’ve ever heard of that</a:t>
            </a:r>
          </a:p>
          <a:p>
            <a:endParaRPr lang="en-US" dirty="0"/>
          </a:p>
          <a:p>
            <a:r>
              <a:rPr lang="en-US" dirty="0"/>
              <a:t>(And if you haven’t don’t worry about it)</a:t>
            </a:r>
          </a:p>
        </p:txBody>
      </p:sp>
    </p:spTree>
    <p:extLst>
      <p:ext uri="{BB962C8B-B14F-4D97-AF65-F5344CB8AC3E}">
        <p14:creationId xmlns:p14="http://schemas.microsoft.com/office/powerpoint/2010/main" val="14785905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AB336-BD75-BC16-3F18-DE50FA2C6C7A}"/>
              </a:ext>
            </a:extLst>
          </p:cNvPr>
          <p:cNvSpPr>
            <a:spLocks noGrp="1"/>
          </p:cNvSpPr>
          <p:nvPr>
            <p:ph type="title"/>
          </p:nvPr>
        </p:nvSpPr>
        <p:spPr/>
        <p:txBody>
          <a:bodyPr/>
          <a:lstStyle/>
          <a:p>
            <a:r>
              <a:rPr lang="en-US" dirty="0"/>
              <a:t>Thoughts? Questions?</a:t>
            </a:r>
          </a:p>
        </p:txBody>
      </p:sp>
      <p:sp>
        <p:nvSpPr>
          <p:cNvPr id="3" name="Content Placeholder 2">
            <a:extLst>
              <a:ext uri="{FF2B5EF4-FFF2-40B4-BE49-F238E27FC236}">
                <a16:creationId xmlns:a16="http://schemas.microsoft.com/office/drawing/2014/main" id="{1D480931-7618-A4E3-192B-C94DF9A065D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247090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Steps towards preventing </a:t>
            </a:r>
            <a:br>
              <a:rPr lang="en-US" dirty="0"/>
            </a:br>
            <a:r>
              <a:rPr lang="en-US" dirty="0"/>
              <a:t>algorithmic bias </a:t>
            </a:r>
          </a:p>
        </p:txBody>
      </p:sp>
      <p:sp>
        <p:nvSpPr>
          <p:cNvPr id="3" name="Content Placeholder 2"/>
          <p:cNvSpPr>
            <a:spLocks noGrp="1"/>
          </p:cNvSpPr>
          <p:nvPr>
            <p:ph idx="1"/>
          </p:nvPr>
        </p:nvSpPr>
        <p:spPr/>
        <p:txBody>
          <a:bodyPr>
            <a:normAutofit/>
          </a:bodyPr>
          <a:lstStyle/>
          <a:p>
            <a:r>
              <a:rPr lang="en-US" dirty="0"/>
              <a:t>Actually look for it (Paquette et al., 2020)</a:t>
            </a:r>
          </a:p>
          <a:p>
            <a:r>
              <a:rPr lang="en-US" dirty="0"/>
              <a:t>Depends on collecting the necessary data (Baker &amp; Hawn, 2022)</a:t>
            </a:r>
          </a:p>
          <a:p>
            <a:endParaRPr lang="en-US" dirty="0"/>
          </a:p>
          <a:p>
            <a:endParaRPr lang="en-US" dirty="0"/>
          </a:p>
        </p:txBody>
      </p:sp>
    </p:spTree>
    <p:extLst>
      <p:ext uri="{BB962C8B-B14F-4D97-AF65-F5344CB8AC3E}">
        <p14:creationId xmlns:p14="http://schemas.microsoft.com/office/powerpoint/2010/main" val="42434289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Steps towards preventing </a:t>
            </a:r>
            <a:br>
              <a:rPr lang="en-US" dirty="0"/>
            </a:br>
            <a:r>
              <a:rPr lang="en-US" dirty="0"/>
              <a:t>algorithmic bias </a:t>
            </a:r>
          </a:p>
        </p:txBody>
      </p:sp>
      <p:sp>
        <p:nvSpPr>
          <p:cNvPr id="3" name="Content Placeholder 2"/>
          <p:cNvSpPr>
            <a:spLocks noGrp="1"/>
          </p:cNvSpPr>
          <p:nvPr>
            <p:ph idx="1"/>
          </p:nvPr>
        </p:nvSpPr>
        <p:spPr/>
        <p:txBody>
          <a:bodyPr>
            <a:normAutofit/>
          </a:bodyPr>
          <a:lstStyle/>
          <a:p>
            <a:r>
              <a:rPr lang="en-US" dirty="0"/>
              <a:t>Make sure data sets are actually representative</a:t>
            </a:r>
          </a:p>
          <a:p>
            <a:endParaRPr lang="en-US" dirty="0"/>
          </a:p>
        </p:txBody>
      </p:sp>
    </p:spTree>
    <p:extLst>
      <p:ext uri="{BB962C8B-B14F-4D97-AF65-F5344CB8AC3E}">
        <p14:creationId xmlns:p14="http://schemas.microsoft.com/office/powerpoint/2010/main" val="103363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Steps towards preventing </a:t>
            </a:r>
            <a:br>
              <a:rPr lang="en-US" dirty="0"/>
            </a:br>
            <a:r>
              <a:rPr lang="en-US" dirty="0"/>
              <a:t>algorithmic bias </a:t>
            </a:r>
          </a:p>
        </p:txBody>
      </p:sp>
      <p:sp>
        <p:nvSpPr>
          <p:cNvPr id="3" name="Content Placeholder 2"/>
          <p:cNvSpPr>
            <a:spLocks noGrp="1"/>
          </p:cNvSpPr>
          <p:nvPr>
            <p:ph idx="1"/>
          </p:nvPr>
        </p:nvSpPr>
        <p:spPr/>
        <p:txBody>
          <a:bodyPr>
            <a:normAutofit/>
          </a:bodyPr>
          <a:lstStyle/>
          <a:p>
            <a:r>
              <a:rPr lang="en-US" dirty="0"/>
              <a:t>Avoid using demographic variables as predictors (GPDR)</a:t>
            </a:r>
          </a:p>
          <a:p>
            <a:r>
              <a:rPr lang="en-US" dirty="0"/>
              <a:t>Broaden the community of people developing models (Garcia, 2016)</a:t>
            </a:r>
          </a:p>
          <a:p>
            <a:r>
              <a:rPr lang="en-US" dirty="0"/>
              <a:t>Predict outcomes that are not biased – example given of predicting violent crime (less biased) instead of predicting all crime (more biased) (Corbett-Davies et al., 2017)</a:t>
            </a:r>
          </a:p>
          <a:p>
            <a:endParaRPr lang="en-US" dirty="0"/>
          </a:p>
        </p:txBody>
      </p:sp>
    </p:spTree>
    <p:extLst>
      <p:ext uri="{BB962C8B-B14F-4D97-AF65-F5344CB8AC3E}">
        <p14:creationId xmlns:p14="http://schemas.microsoft.com/office/powerpoint/2010/main" val="23888984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Steps towards preventing </a:t>
            </a:r>
            <a:br>
              <a:rPr lang="en-US" dirty="0"/>
            </a:br>
            <a:r>
              <a:rPr lang="en-US" dirty="0"/>
              <a:t>algorithmic bias </a:t>
            </a:r>
          </a:p>
        </p:txBody>
      </p:sp>
      <p:sp>
        <p:nvSpPr>
          <p:cNvPr id="3" name="Content Placeholder 2"/>
          <p:cNvSpPr>
            <a:spLocks noGrp="1"/>
          </p:cNvSpPr>
          <p:nvPr>
            <p:ph idx="1"/>
          </p:nvPr>
        </p:nvSpPr>
        <p:spPr/>
        <p:txBody>
          <a:bodyPr>
            <a:normAutofit/>
          </a:bodyPr>
          <a:lstStyle/>
          <a:p>
            <a:r>
              <a:rPr lang="en-US" dirty="0"/>
              <a:t>“Right to explanation” (GPDR)</a:t>
            </a:r>
          </a:p>
          <a:p>
            <a:r>
              <a:rPr lang="en-US" dirty="0"/>
              <a:t>Inspect model outcomes for bias</a:t>
            </a:r>
          </a:p>
          <a:p>
            <a:pPr lvl="1"/>
            <a:r>
              <a:rPr lang="en-US" dirty="0"/>
              <a:t>Do visibly biased outcomes result? (Garcia, 2016)</a:t>
            </a:r>
          </a:p>
          <a:p>
            <a:pPr lvl="1"/>
            <a:r>
              <a:rPr lang="en-US" dirty="0"/>
              <a:t>Is the model more biased than its training data? </a:t>
            </a:r>
          </a:p>
          <a:p>
            <a:r>
              <a:rPr lang="en-US" dirty="0"/>
              <a:t>Openness as to model internals and predictions (Garcia, 2016)</a:t>
            </a:r>
          </a:p>
          <a:p>
            <a:endParaRPr lang="en-US" dirty="0"/>
          </a:p>
        </p:txBody>
      </p:sp>
    </p:spTree>
    <p:extLst>
      <p:ext uri="{BB962C8B-B14F-4D97-AF65-F5344CB8AC3E}">
        <p14:creationId xmlns:p14="http://schemas.microsoft.com/office/powerpoint/2010/main" val="22591843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Steps towards preventing </a:t>
            </a:r>
            <a:br>
              <a:rPr lang="en-US" dirty="0"/>
            </a:br>
            <a:r>
              <a:rPr lang="en-US" dirty="0"/>
              <a:t>algorithmic bias </a:t>
            </a:r>
          </a:p>
        </p:txBody>
      </p:sp>
      <p:sp>
        <p:nvSpPr>
          <p:cNvPr id="3" name="Content Placeholder 2"/>
          <p:cNvSpPr>
            <a:spLocks noGrp="1"/>
          </p:cNvSpPr>
          <p:nvPr>
            <p:ph idx="1"/>
          </p:nvPr>
        </p:nvSpPr>
        <p:spPr/>
        <p:txBody>
          <a:bodyPr>
            <a:normAutofit/>
          </a:bodyPr>
          <a:lstStyle/>
          <a:p>
            <a:r>
              <a:rPr lang="en-US" dirty="0"/>
              <a:t>Create guidelines for demonstrating a technology is not biased </a:t>
            </a:r>
          </a:p>
          <a:p>
            <a:pPr lvl="1"/>
            <a:r>
              <a:rPr lang="en-US" dirty="0"/>
              <a:t>During publication</a:t>
            </a:r>
          </a:p>
          <a:p>
            <a:pPr lvl="1"/>
            <a:r>
              <a:rPr lang="en-US" dirty="0"/>
              <a:t>Prior to use by school district</a:t>
            </a:r>
          </a:p>
          <a:p>
            <a:endParaRPr lang="en-US" dirty="0"/>
          </a:p>
        </p:txBody>
      </p:sp>
    </p:spTree>
    <p:extLst>
      <p:ext uri="{BB962C8B-B14F-4D97-AF65-F5344CB8AC3E}">
        <p14:creationId xmlns:p14="http://schemas.microsoft.com/office/powerpoint/2010/main" val="31273342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Steps towards preventing </a:t>
            </a:r>
            <a:br>
              <a:rPr lang="en-US" dirty="0"/>
            </a:br>
            <a:r>
              <a:rPr lang="en-US" dirty="0"/>
              <a:t>algorithmic bias </a:t>
            </a:r>
          </a:p>
        </p:txBody>
      </p:sp>
      <p:sp>
        <p:nvSpPr>
          <p:cNvPr id="3" name="Content Placeholder 2"/>
          <p:cNvSpPr>
            <a:spLocks noGrp="1"/>
          </p:cNvSpPr>
          <p:nvPr>
            <p:ph idx="1"/>
          </p:nvPr>
        </p:nvSpPr>
        <p:spPr/>
        <p:txBody>
          <a:bodyPr>
            <a:normAutofit/>
          </a:bodyPr>
          <a:lstStyle/>
          <a:p>
            <a:r>
              <a:rPr lang="en-US" dirty="0"/>
              <a:t>Tools for conducting analyses on full data including demographics while preventing download of PII</a:t>
            </a:r>
          </a:p>
          <a:p>
            <a:endParaRPr lang="en-US" dirty="0"/>
          </a:p>
        </p:txBody>
      </p:sp>
    </p:spTree>
    <p:extLst>
      <p:ext uri="{BB962C8B-B14F-4D97-AF65-F5344CB8AC3E}">
        <p14:creationId xmlns:p14="http://schemas.microsoft.com/office/powerpoint/2010/main" val="11022325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Steps towards preventing </a:t>
            </a:r>
            <a:br>
              <a:rPr lang="en-US" dirty="0"/>
            </a:br>
            <a:r>
              <a:rPr lang="en-US" dirty="0"/>
              <a:t>algorithmic bias </a:t>
            </a:r>
          </a:p>
        </p:txBody>
      </p:sp>
      <p:sp>
        <p:nvSpPr>
          <p:cNvPr id="3" name="Content Placeholder 2"/>
          <p:cNvSpPr>
            <a:spLocks noGrp="1"/>
          </p:cNvSpPr>
          <p:nvPr>
            <p:ph idx="1"/>
          </p:nvPr>
        </p:nvSpPr>
        <p:spPr/>
        <p:txBody>
          <a:bodyPr>
            <a:normAutofit/>
          </a:bodyPr>
          <a:lstStyle/>
          <a:p>
            <a:r>
              <a:rPr lang="en-US" dirty="0"/>
              <a:t>If the data is present, and the willingness is present</a:t>
            </a:r>
          </a:p>
          <a:p>
            <a:r>
              <a:rPr lang="en-US" dirty="0"/>
              <a:t>The technical aspects of fixing algorithmic bias actually aren’t that difficult – lots of good technical methods (</a:t>
            </a:r>
            <a:r>
              <a:rPr lang="en-US" dirty="0" err="1"/>
              <a:t>Kizilcec</a:t>
            </a:r>
            <a:r>
              <a:rPr lang="en-US" dirty="0"/>
              <a:t> &amp; Lee, 2021; Yu et al., 2024)</a:t>
            </a:r>
          </a:p>
          <a:p>
            <a:endParaRPr lang="en-US" dirty="0"/>
          </a:p>
        </p:txBody>
      </p:sp>
    </p:spTree>
    <p:extLst>
      <p:ext uri="{BB962C8B-B14F-4D97-AF65-F5344CB8AC3E}">
        <p14:creationId xmlns:p14="http://schemas.microsoft.com/office/powerpoint/2010/main" val="19103512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of these steps are practically feasible in learning analytics?</a:t>
            </a:r>
          </a:p>
        </p:txBody>
      </p:sp>
      <p:sp>
        <p:nvSpPr>
          <p:cNvPr id="3" name="Content Placeholder 2"/>
          <p:cNvSpPr>
            <a:spLocks noGrp="1"/>
          </p:cNvSpPr>
          <p:nvPr>
            <p:ph idx="1"/>
          </p:nvPr>
        </p:nvSpPr>
        <p:spPr>
          <a:xfrm>
            <a:off x="457200" y="1981200"/>
            <a:ext cx="8229600" cy="4525963"/>
          </a:xfrm>
        </p:spPr>
        <p:txBody>
          <a:bodyPr/>
          <a:lstStyle/>
          <a:p>
            <a:r>
              <a:rPr lang="en-US" dirty="0"/>
              <a:t>And which aren’t? </a:t>
            </a:r>
          </a:p>
          <a:p>
            <a:endParaRPr lang="en-US" dirty="0"/>
          </a:p>
          <a:p>
            <a:r>
              <a:rPr lang="en-US" dirty="0"/>
              <a:t>Why/why not?</a:t>
            </a:r>
          </a:p>
        </p:txBody>
      </p:sp>
    </p:spTree>
    <p:extLst>
      <p:ext uri="{BB962C8B-B14F-4D97-AF65-F5344CB8AC3E}">
        <p14:creationId xmlns:p14="http://schemas.microsoft.com/office/powerpoint/2010/main" val="25515746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University UK situation</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9537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9C4EB-5ACD-4E3B-83ED-DFA1D3E9F1AC}"/>
              </a:ext>
            </a:extLst>
          </p:cNvPr>
          <p:cNvSpPr>
            <a:spLocks noGrp="1"/>
          </p:cNvSpPr>
          <p:nvPr>
            <p:ph type="title"/>
          </p:nvPr>
        </p:nvSpPr>
        <p:spPr/>
        <p:txBody>
          <a:bodyPr/>
          <a:lstStyle/>
          <a:p>
            <a:r>
              <a:rPr lang="en-US" dirty="0"/>
              <a:t>What is algorithmic bias?</a:t>
            </a:r>
          </a:p>
        </p:txBody>
      </p:sp>
      <p:sp>
        <p:nvSpPr>
          <p:cNvPr id="3" name="Content Placeholder 2">
            <a:extLst>
              <a:ext uri="{FF2B5EF4-FFF2-40B4-BE49-F238E27FC236}">
                <a16:creationId xmlns:a16="http://schemas.microsoft.com/office/drawing/2014/main" id="{4F48A4FD-0EA9-4B68-8A49-3D9B319BDAE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016637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University UK situation</a:t>
            </a:r>
          </a:p>
        </p:txBody>
      </p:sp>
      <p:sp>
        <p:nvSpPr>
          <p:cNvPr id="3" name="Content Placeholder 2"/>
          <p:cNvSpPr>
            <a:spLocks noGrp="1"/>
          </p:cNvSpPr>
          <p:nvPr>
            <p:ph idx="1"/>
          </p:nvPr>
        </p:nvSpPr>
        <p:spPr/>
        <p:txBody>
          <a:bodyPr/>
          <a:lstStyle/>
          <a:p>
            <a:r>
              <a:rPr lang="en-US" dirty="0"/>
              <a:t>How should they have addressed the problem?</a:t>
            </a:r>
          </a:p>
        </p:txBody>
      </p:sp>
    </p:spTree>
    <p:extLst>
      <p:ext uri="{BB962C8B-B14F-4D97-AF65-F5344CB8AC3E}">
        <p14:creationId xmlns:p14="http://schemas.microsoft.com/office/powerpoint/2010/main" val="21019012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B87E5-3D1F-4882-9D5E-2AF7DF1394AD}"/>
              </a:ext>
            </a:extLst>
          </p:cNvPr>
          <p:cNvSpPr>
            <a:spLocks noGrp="1"/>
          </p:cNvSpPr>
          <p:nvPr>
            <p:ph type="title"/>
          </p:nvPr>
        </p:nvSpPr>
        <p:spPr/>
        <p:txBody>
          <a:bodyPr/>
          <a:lstStyle/>
          <a:p>
            <a:r>
              <a:rPr lang="en-US" dirty="0"/>
              <a:t>Comments? </a:t>
            </a:r>
            <a:r>
              <a:rPr lang="en-US"/>
              <a:t>Questions?</a:t>
            </a:r>
          </a:p>
        </p:txBody>
      </p:sp>
      <p:sp>
        <p:nvSpPr>
          <p:cNvPr id="3" name="Content Placeholder 2">
            <a:extLst>
              <a:ext uri="{FF2B5EF4-FFF2-40B4-BE49-F238E27FC236}">
                <a16:creationId xmlns:a16="http://schemas.microsoft.com/office/drawing/2014/main" id="{441A4153-4CDF-4F6D-A982-8FCB435D4C4A}"/>
              </a:ext>
            </a:extLst>
          </p:cNvPr>
          <p:cNvSpPr>
            <a:spLocks noGrp="1"/>
          </p:cNvSpPr>
          <p:nvPr>
            <p:ph idx="1"/>
          </p:nvPr>
        </p:nvSpPr>
        <p:spPr/>
        <p:txBody>
          <a:bodyPr/>
          <a:lstStyle/>
          <a:p>
            <a:r>
              <a:rPr lang="en-US" dirty="0"/>
              <a:t>In a minute, we are going to switch to a group activity, and we’ll end the class with that</a:t>
            </a:r>
          </a:p>
          <a:p>
            <a:endParaRPr lang="en-US" dirty="0"/>
          </a:p>
          <a:p>
            <a:r>
              <a:rPr lang="en-US" dirty="0"/>
              <a:t>Are there any comments/questions before we do that?</a:t>
            </a:r>
          </a:p>
        </p:txBody>
      </p:sp>
    </p:spTree>
    <p:extLst>
      <p:ext uri="{BB962C8B-B14F-4D97-AF65-F5344CB8AC3E}">
        <p14:creationId xmlns:p14="http://schemas.microsoft.com/office/powerpoint/2010/main" val="10633530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Assemble into pairs from different project groups</a:t>
            </a:r>
          </a:p>
        </p:txBody>
      </p:sp>
      <p:sp>
        <p:nvSpPr>
          <p:cNvPr id="3" name="Content Placeholder 2"/>
          <p:cNvSpPr>
            <a:spLocks noGrp="1"/>
          </p:cNvSpPr>
          <p:nvPr>
            <p:ph idx="1"/>
          </p:nvPr>
        </p:nvSpPr>
        <p:spPr/>
        <p:txBody>
          <a:bodyPr>
            <a:normAutofit fontScale="85000" lnSpcReduction="10000"/>
          </a:bodyPr>
          <a:lstStyle/>
          <a:p>
            <a:r>
              <a:rPr lang="en-US" dirty="0"/>
              <a:t>Ten minutes per project</a:t>
            </a:r>
          </a:p>
          <a:p>
            <a:endParaRPr lang="en-US" dirty="0"/>
          </a:p>
          <a:p>
            <a:r>
              <a:rPr lang="en-US" dirty="0"/>
              <a:t>Briefly remind your conversation partner of your semester project</a:t>
            </a:r>
          </a:p>
          <a:p>
            <a:endParaRPr lang="en-US" dirty="0"/>
          </a:p>
          <a:p>
            <a:r>
              <a:rPr lang="en-US" dirty="0"/>
              <a:t>Discuss how could your proposed innovation become problematic or damaged due to algorithmic bias</a:t>
            </a:r>
          </a:p>
          <a:p>
            <a:pPr lvl="1"/>
            <a:r>
              <a:rPr lang="en-US" dirty="0"/>
              <a:t>Either actual or perceived?</a:t>
            </a:r>
          </a:p>
          <a:p>
            <a:pPr lvl="1"/>
            <a:endParaRPr lang="en-US" dirty="0"/>
          </a:p>
          <a:p>
            <a:r>
              <a:rPr lang="en-US" dirty="0"/>
              <a:t>What, if anything, could you do to mitigate that risk?</a:t>
            </a:r>
          </a:p>
        </p:txBody>
      </p:sp>
    </p:spTree>
    <p:extLst>
      <p:ext uri="{BB962C8B-B14F-4D97-AF65-F5344CB8AC3E}">
        <p14:creationId xmlns:p14="http://schemas.microsoft.com/office/powerpoint/2010/main" val="41576558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1C3D8-D4C5-F5E0-FF61-686FFAAE3A75}"/>
              </a:ext>
            </a:extLst>
          </p:cNvPr>
          <p:cNvSpPr>
            <a:spLocks noGrp="1"/>
          </p:cNvSpPr>
          <p:nvPr>
            <p:ph type="title"/>
          </p:nvPr>
        </p:nvSpPr>
        <p:spPr/>
        <p:txBody>
          <a:bodyPr/>
          <a:lstStyle/>
          <a:p>
            <a:r>
              <a:rPr lang="en-US" dirty="0"/>
              <a:t>Upcoming sessions</a:t>
            </a:r>
          </a:p>
        </p:txBody>
      </p:sp>
      <p:sp>
        <p:nvSpPr>
          <p:cNvPr id="3" name="Content Placeholder 2">
            <a:extLst>
              <a:ext uri="{FF2B5EF4-FFF2-40B4-BE49-F238E27FC236}">
                <a16:creationId xmlns:a16="http://schemas.microsoft.com/office/drawing/2014/main" id="{32A77710-4514-D816-D978-1525BFEC94C4}"/>
              </a:ext>
            </a:extLst>
          </p:cNvPr>
          <p:cNvSpPr>
            <a:spLocks noGrp="1"/>
          </p:cNvSpPr>
          <p:nvPr>
            <p:ph idx="1"/>
          </p:nvPr>
        </p:nvSpPr>
        <p:spPr>
          <a:xfrm>
            <a:off x="457200" y="1600200"/>
            <a:ext cx="8229600" cy="5257800"/>
          </a:xfrm>
        </p:spPr>
        <p:txBody>
          <a:bodyPr>
            <a:normAutofit lnSpcReduction="10000"/>
          </a:bodyPr>
          <a:lstStyle/>
          <a:p>
            <a:r>
              <a:rPr lang="en-US" dirty="0"/>
              <a:t>Apr 4 Implementation Fidelity</a:t>
            </a:r>
          </a:p>
          <a:p>
            <a:r>
              <a:rPr lang="en-US" dirty="0"/>
              <a:t>Apr 5 Project Assignment 3 first draft due</a:t>
            </a:r>
          </a:p>
          <a:p>
            <a:r>
              <a:rPr lang="en-US" dirty="0"/>
              <a:t>Apr 8 VIVI-SD 4 due</a:t>
            </a:r>
          </a:p>
          <a:p>
            <a:r>
              <a:rPr lang="en-US" dirty="0"/>
              <a:t>Apr 11 Student Privacy</a:t>
            </a:r>
          </a:p>
          <a:p>
            <a:r>
              <a:rPr lang="en-US" dirty="0"/>
              <a:t>Apr 12 Project Assignment 3 final version due</a:t>
            </a:r>
          </a:p>
          <a:p>
            <a:r>
              <a:rPr lang="en-US" dirty="0"/>
              <a:t>Apr 15 VIVI-SD 5 due</a:t>
            </a:r>
          </a:p>
          <a:p>
            <a:r>
              <a:rPr lang="en-US" dirty="0"/>
              <a:t>Apr 18 Interpretability (both sections virtual)</a:t>
            </a:r>
          </a:p>
          <a:p>
            <a:r>
              <a:rPr lang="en-US" dirty="0"/>
              <a:t>Apr 22 VIVI-SD 6 due</a:t>
            </a:r>
          </a:p>
          <a:p>
            <a:r>
              <a:rPr lang="en-US" dirty="0"/>
              <a:t>Apr 25 Beneficence</a:t>
            </a:r>
          </a:p>
          <a:p>
            <a:endParaRPr lang="en-US" dirty="0"/>
          </a:p>
        </p:txBody>
      </p:sp>
    </p:spTree>
    <p:extLst>
      <p:ext uri="{BB962C8B-B14F-4D97-AF65-F5344CB8AC3E}">
        <p14:creationId xmlns:p14="http://schemas.microsoft.com/office/powerpoint/2010/main" val="1194588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 in Garcia (2016)</a:t>
            </a:r>
          </a:p>
        </p:txBody>
      </p:sp>
      <p:sp>
        <p:nvSpPr>
          <p:cNvPr id="3" name="Content Placeholder 2"/>
          <p:cNvSpPr>
            <a:spLocks noGrp="1"/>
          </p:cNvSpPr>
          <p:nvPr>
            <p:ph idx="1"/>
          </p:nvPr>
        </p:nvSpPr>
        <p:spPr/>
        <p:txBody>
          <a:bodyPr/>
          <a:lstStyle/>
          <a:p>
            <a:r>
              <a:rPr lang="en-US" dirty="0"/>
              <a:t>When a prediction model implicitly discovers bias in existing decision-making and then perpetuates/</a:t>
            </a:r>
            <a:r>
              <a:rPr lang="en-US" dirty="0" err="1"/>
              <a:t>systematicizes</a:t>
            </a:r>
            <a:r>
              <a:rPr lang="en-US" dirty="0"/>
              <a:t>/extends it</a:t>
            </a:r>
          </a:p>
        </p:txBody>
      </p:sp>
    </p:spTree>
    <p:extLst>
      <p:ext uri="{BB962C8B-B14F-4D97-AF65-F5344CB8AC3E}">
        <p14:creationId xmlns:p14="http://schemas.microsoft.com/office/powerpoint/2010/main" val="1598568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3A5C3-C8ED-423F-BFAF-76D01CB45029}"/>
              </a:ext>
            </a:extLst>
          </p:cNvPr>
          <p:cNvSpPr>
            <a:spLocks noGrp="1"/>
          </p:cNvSpPr>
          <p:nvPr>
            <p:ph type="title"/>
          </p:nvPr>
        </p:nvSpPr>
        <p:spPr/>
        <p:txBody>
          <a:bodyPr>
            <a:normAutofit fontScale="90000"/>
          </a:bodyPr>
          <a:lstStyle/>
          <a:p>
            <a:r>
              <a:rPr lang="en-US" dirty="0"/>
              <a:t>Definition in Friedman &amp; Nussbaum (1996)</a:t>
            </a:r>
          </a:p>
        </p:txBody>
      </p:sp>
      <p:sp>
        <p:nvSpPr>
          <p:cNvPr id="3" name="Content Placeholder 2">
            <a:extLst>
              <a:ext uri="{FF2B5EF4-FFF2-40B4-BE49-F238E27FC236}">
                <a16:creationId xmlns:a16="http://schemas.microsoft.com/office/drawing/2014/main" id="{101366E4-487A-4864-B288-4257AAC7BF24}"/>
              </a:ext>
            </a:extLst>
          </p:cNvPr>
          <p:cNvSpPr>
            <a:spLocks noGrp="1"/>
          </p:cNvSpPr>
          <p:nvPr>
            <p:ph idx="1"/>
          </p:nvPr>
        </p:nvSpPr>
        <p:spPr/>
        <p:txBody>
          <a:bodyPr/>
          <a:lstStyle/>
          <a:p>
            <a:r>
              <a:rPr lang="en-US" dirty="0"/>
              <a:t>Biased computer systems “</a:t>
            </a:r>
            <a:r>
              <a:rPr lang="en-US" i="1" dirty="0"/>
              <a:t>systematically</a:t>
            </a:r>
            <a:r>
              <a:rPr lang="en-US" dirty="0"/>
              <a:t> and </a:t>
            </a:r>
            <a:r>
              <a:rPr lang="en-US" i="1" dirty="0"/>
              <a:t>unfairly discriminate</a:t>
            </a:r>
            <a:r>
              <a:rPr lang="en-US" dirty="0"/>
              <a:t> against individuals or groups of individuals in favor of others.</a:t>
            </a:r>
          </a:p>
          <a:p>
            <a:endParaRPr lang="en-US" dirty="0"/>
          </a:p>
        </p:txBody>
      </p:sp>
    </p:spTree>
    <p:extLst>
      <p:ext uri="{BB962C8B-B14F-4D97-AF65-F5344CB8AC3E}">
        <p14:creationId xmlns:p14="http://schemas.microsoft.com/office/powerpoint/2010/main" val="939928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705A0-7A6E-4C13-89E9-BE0CABBC136B}"/>
              </a:ext>
            </a:extLst>
          </p:cNvPr>
          <p:cNvSpPr>
            <a:spLocks noGrp="1"/>
          </p:cNvSpPr>
          <p:nvPr>
            <p:ph type="title"/>
          </p:nvPr>
        </p:nvSpPr>
        <p:spPr/>
        <p:txBody>
          <a:bodyPr/>
          <a:lstStyle/>
          <a:p>
            <a:r>
              <a:rPr lang="en-US" dirty="0"/>
              <a:t>Definition in Baker &amp; Hawn (2022)</a:t>
            </a:r>
          </a:p>
        </p:txBody>
      </p:sp>
      <p:sp>
        <p:nvSpPr>
          <p:cNvPr id="3" name="Content Placeholder 2">
            <a:extLst>
              <a:ext uri="{FF2B5EF4-FFF2-40B4-BE49-F238E27FC236}">
                <a16:creationId xmlns:a16="http://schemas.microsoft.com/office/drawing/2014/main" id="{1C41F101-053C-4732-A29E-61533CF098F2}"/>
              </a:ext>
            </a:extLst>
          </p:cNvPr>
          <p:cNvSpPr>
            <a:spLocks noGrp="1"/>
          </p:cNvSpPr>
          <p:nvPr>
            <p:ph idx="1"/>
          </p:nvPr>
        </p:nvSpPr>
        <p:spPr/>
        <p:txBody>
          <a:bodyPr/>
          <a:lstStyle/>
          <a:p>
            <a:r>
              <a:rPr lang="en-US" dirty="0"/>
              <a:t>Cases where model performance is substantially better or worse across mutually exclusive groups, separated by non-malleable factors</a:t>
            </a:r>
          </a:p>
          <a:p>
            <a:endParaRPr lang="en-US" dirty="0"/>
          </a:p>
        </p:txBody>
      </p:sp>
    </p:spTree>
    <p:extLst>
      <p:ext uri="{BB962C8B-B14F-4D97-AF65-F5344CB8AC3E}">
        <p14:creationId xmlns:p14="http://schemas.microsoft.com/office/powerpoint/2010/main" val="1846225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C508B-8FD5-475F-AE24-0A875EAEFFD1}"/>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335A330E-DA12-5305-1F5C-70C55E01282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48559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1189</TotalTime>
  <Words>2261</Words>
  <Application>Microsoft Office PowerPoint</Application>
  <PresentationFormat>On-screen Show (4:3)</PresentationFormat>
  <Paragraphs>225</Paragraphs>
  <Slides>53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Roboto</vt:lpstr>
      <vt:lpstr>Office Theme</vt:lpstr>
      <vt:lpstr>Big Data, Education, and Society</vt:lpstr>
      <vt:lpstr>Assignment 3:  Risks and Challenges</vt:lpstr>
      <vt:lpstr>Discrimination and the  Perpetuation of Bias</vt:lpstr>
      <vt:lpstr>Algorithmic Bias (Garcia, 2016)</vt:lpstr>
      <vt:lpstr>What is algorithmic bias?</vt:lpstr>
      <vt:lpstr>Definition in Garcia (2016)</vt:lpstr>
      <vt:lpstr>Definition in Friedman &amp; Nussbaum (1996)</vt:lpstr>
      <vt:lpstr>Definition in Baker &amp; Hawn (2022)</vt:lpstr>
      <vt:lpstr>Comments? Questions?</vt:lpstr>
      <vt:lpstr>Key difference between definitions</vt:lpstr>
      <vt:lpstr>Is it a problem?</vt:lpstr>
      <vt:lpstr>Is it a problem?</vt:lpstr>
      <vt:lpstr>Is it a problem?</vt:lpstr>
      <vt:lpstr>Another differentiation</vt:lpstr>
      <vt:lpstr>Is it a problem?</vt:lpstr>
      <vt:lpstr>Algorithmic Bias has a long history</vt:lpstr>
      <vt:lpstr>Example (Garcia, 2016)</vt:lpstr>
      <vt:lpstr>Example (Garcia, 2016)</vt:lpstr>
      <vt:lpstr>Example (Corbett-Davies et al., 2017)</vt:lpstr>
      <vt:lpstr>Comments? Questions?</vt:lpstr>
      <vt:lpstr>Corbett-Davies et al. (2017) argument</vt:lpstr>
      <vt:lpstr>What are your thoughts on this argument?</vt:lpstr>
      <vt:lpstr>Where does algorithmic bias come from?</vt:lpstr>
      <vt:lpstr>PowerPoint Presentation</vt:lpstr>
      <vt:lpstr>PowerPoint Presentation</vt:lpstr>
      <vt:lpstr>Bias from Measurement/Data Collection</vt:lpstr>
      <vt:lpstr>Bias from Measurement/Data Collection </vt:lpstr>
      <vt:lpstr>Taking a first step: What do we know? (Baker &amp; Hawn, 2022)</vt:lpstr>
      <vt:lpstr>What do we know about bias impacting learners in common demographic categories?</vt:lpstr>
      <vt:lpstr>Up-to-date summary</vt:lpstr>
      <vt:lpstr>Race/ethnicity</vt:lpstr>
      <vt:lpstr>Race/ethnicity</vt:lpstr>
      <vt:lpstr>Additional Note</vt:lpstr>
      <vt:lpstr>Gender</vt:lpstr>
      <vt:lpstr>Nationality</vt:lpstr>
      <vt:lpstr>Also evidence for algorithmic bias in education in terms of</vt:lpstr>
      <vt:lpstr>What do we know about bias impacting other groups?</vt:lpstr>
      <vt:lpstr>What do we know about bias impacting other groups?</vt:lpstr>
      <vt:lpstr>Other takeaways</vt:lpstr>
      <vt:lpstr>Thoughts? Questions?</vt:lpstr>
      <vt:lpstr>Steps towards preventing  algorithmic bias </vt:lpstr>
      <vt:lpstr>Steps towards preventing  algorithmic bias </vt:lpstr>
      <vt:lpstr>Steps towards preventing  algorithmic bias </vt:lpstr>
      <vt:lpstr>Steps towards preventing  algorithmic bias </vt:lpstr>
      <vt:lpstr>Steps towards preventing  algorithmic bias </vt:lpstr>
      <vt:lpstr>Steps towards preventing  algorithmic bias </vt:lpstr>
      <vt:lpstr>Steps towards preventing  algorithmic bias </vt:lpstr>
      <vt:lpstr>Which of these steps are practically feasible in learning analytics?</vt:lpstr>
      <vt:lpstr>Open University UK situation</vt:lpstr>
      <vt:lpstr>Open University UK situation</vt:lpstr>
      <vt:lpstr>Comments? Questions?</vt:lpstr>
      <vt:lpstr>Assemble into pairs from different project groups</vt:lpstr>
      <vt:lpstr>Upcoming sessions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Ryan</cp:lastModifiedBy>
  <cp:revision>195</cp:revision>
  <dcterms:created xsi:type="dcterms:W3CDTF">2013-08-27T11:33:40Z</dcterms:created>
  <dcterms:modified xsi:type="dcterms:W3CDTF">2024-03-14T11:44:04Z</dcterms:modified>
</cp:coreProperties>
</file>