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508" r:id="rId3"/>
    <p:sldId id="509" r:id="rId4"/>
    <p:sldId id="510" r:id="rId5"/>
    <p:sldId id="450" r:id="rId6"/>
    <p:sldId id="451" r:id="rId7"/>
    <p:sldId id="452" r:id="rId8"/>
    <p:sldId id="504" r:id="rId9"/>
    <p:sldId id="505" r:id="rId10"/>
    <p:sldId id="506" r:id="rId11"/>
    <p:sldId id="485" r:id="rId12"/>
    <p:sldId id="484" r:id="rId13"/>
    <p:sldId id="487" r:id="rId14"/>
    <p:sldId id="486" r:id="rId15"/>
    <p:sldId id="429" r:id="rId16"/>
    <p:sldId id="501" r:id="rId17"/>
    <p:sldId id="502" r:id="rId18"/>
    <p:sldId id="489" r:id="rId19"/>
    <p:sldId id="498" r:id="rId20"/>
    <p:sldId id="491" r:id="rId21"/>
    <p:sldId id="492" r:id="rId22"/>
    <p:sldId id="493" r:id="rId23"/>
    <p:sldId id="507" r:id="rId24"/>
    <p:sldId id="495" r:id="rId25"/>
    <p:sldId id="497" r:id="rId26"/>
    <p:sldId id="503" r:id="rId27"/>
    <p:sldId id="496" r:id="rId28"/>
    <p:sldId id="488" r:id="rId29"/>
    <p:sldId id="540" r:id="rId30"/>
    <p:sldId id="539" r:id="rId31"/>
    <p:sldId id="53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77865" autoAdjust="0"/>
  </p:normalViewPr>
  <p:slideViewPr>
    <p:cSldViewPr>
      <p:cViewPr varScale="1">
        <p:scale>
          <a:sx n="64" d="100"/>
          <a:sy n="64" d="100"/>
        </p:scale>
        <p:origin x="557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381FA-03DF-4612-AD5C-DBD9F115DD8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07B25-3290-4178-974E-215991888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9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07B25-3290-4178-974E-2159918888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07B25-3290-4178-974E-2159918888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69075" y="1625600"/>
            <a:ext cx="3960421" cy="4706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Supporting Picture goes here preferably transparent background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95750" y="1625600"/>
            <a:ext cx="4102925" cy="470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rgbClr val="1FB4D3"/>
                </a:solidFill>
                <a:latin typeface="Avenir Black" charset="0"/>
                <a:ea typeface="Avenir Black" charset="0"/>
                <a:cs typeface="Avenir Black" charset="0"/>
              </a:defRPr>
            </a:lvl1pPr>
            <a:lvl2pPr marL="457200" indent="0">
              <a:buNone/>
              <a:defRPr sz="1800" b="1" i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>
              <a:buNone/>
              <a:defRPr sz="1400" i="1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/>
              <a:t>HEADER STYLE</a:t>
            </a:r>
          </a:p>
          <a:p>
            <a:pPr lvl="1"/>
            <a:r>
              <a:rPr lang="en-US" dirty="0"/>
              <a:t>Body Copy Sub Style [try to keep at this font size minimum]</a:t>
            </a:r>
          </a:p>
          <a:p>
            <a:pPr lvl="2"/>
            <a:r>
              <a:rPr lang="en-US" dirty="0"/>
              <a:t>Body Copy </a:t>
            </a:r>
          </a:p>
          <a:p>
            <a:pPr lvl="3"/>
            <a:r>
              <a:rPr lang="en-US" dirty="0"/>
              <a:t>Small Body Copy</a:t>
            </a:r>
          </a:p>
          <a:p>
            <a:pPr lvl="4"/>
            <a:r>
              <a:rPr lang="en-US" dirty="0"/>
              <a:t>Small Body Copy Details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9075" y="0"/>
            <a:ext cx="8674924" cy="87245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</a:t>
            </a:r>
            <a:r>
              <a:rPr lang="en-US" dirty="0" err="1"/>
              <a:t>Avenir</a:t>
            </a:r>
            <a:r>
              <a:rPr lang="en-US" dirty="0"/>
              <a:t> 32pt</a:t>
            </a:r>
          </a:p>
        </p:txBody>
      </p:sp>
    </p:spTree>
    <p:extLst>
      <p:ext uri="{BB962C8B-B14F-4D97-AF65-F5344CB8AC3E}">
        <p14:creationId xmlns:p14="http://schemas.microsoft.com/office/powerpoint/2010/main" val="387570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6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B9B1-4A60-4497-8B0C-3BFC9FCCD21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Big Data, Education, and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1, 2024</a:t>
            </a:r>
          </a:p>
        </p:txBody>
      </p:sp>
    </p:spTree>
    <p:extLst>
      <p:ext uri="{BB962C8B-B14F-4D97-AF65-F5344CB8AC3E}">
        <p14:creationId xmlns:p14="http://schemas.microsoft.com/office/powerpoint/2010/main" val="25728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F383-144F-6DEB-8648-2B09EBBF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D1444-92B9-58F3-7971-A9F401903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009FD-3B73-96A5-4D3B-E8BF2459A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84" y="647459"/>
            <a:ext cx="7757832" cy="55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4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Civitas</a:t>
            </a:r>
            <a:r>
              <a:rPr lang="en-US" dirty="0"/>
              <a:t>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7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62" y="0"/>
            <a:ext cx="5569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1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Purdue-&gt;</a:t>
            </a:r>
            <a:r>
              <a:rPr lang="en-US" dirty="0" err="1"/>
              <a:t>Ellucian</a:t>
            </a:r>
            <a:r>
              <a:rPr lang="en-US" dirty="0"/>
              <a:t> Course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https://blogischnl.files.wordpress.com/2016/09/coursesign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7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00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 for reduced rate of failure/dropout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(Arnold, 2010; Arnold &amp; </a:t>
            </a:r>
            <a:r>
              <a:rPr lang="en-US" dirty="0" err="1"/>
              <a:t>Pistilli</a:t>
            </a:r>
            <a:r>
              <a:rPr lang="en-US" dirty="0"/>
              <a:t>, 2012)</a:t>
            </a:r>
          </a:p>
          <a:p>
            <a:pPr lvl="1"/>
            <a:r>
              <a:rPr lang="en-US" dirty="0"/>
              <a:t>Some debate on this (e.g. Essa, 2013)</a:t>
            </a:r>
          </a:p>
          <a:p>
            <a:r>
              <a:rPr lang="en-US" dirty="0"/>
              <a:t>(</a:t>
            </a:r>
            <a:r>
              <a:rPr lang="en-US" dirty="0" err="1"/>
              <a:t>Milliron</a:t>
            </a:r>
            <a:r>
              <a:rPr lang="en-US" dirty="0"/>
              <a:t> et al., 2014)</a:t>
            </a:r>
          </a:p>
          <a:p>
            <a:r>
              <a:rPr lang="en-US" dirty="0"/>
              <a:t>(</a:t>
            </a:r>
            <a:r>
              <a:rPr lang="en-US" dirty="0" err="1"/>
              <a:t>Hlosta</a:t>
            </a:r>
            <a:r>
              <a:rPr lang="en-US" dirty="0"/>
              <a:t> et al., 2021)</a:t>
            </a:r>
          </a:p>
          <a:p>
            <a:endParaRPr lang="en-US" dirty="0"/>
          </a:p>
          <a:p>
            <a:r>
              <a:rPr lang="en-US" dirty="0"/>
              <a:t>Often depends on how you look at the data and what variables are controlled for </a:t>
            </a:r>
            <a:br>
              <a:rPr lang="en-US" dirty="0"/>
            </a:br>
            <a:r>
              <a:rPr lang="en-US" dirty="0"/>
              <a:t>(Dawson et al., 2017)</a:t>
            </a:r>
          </a:p>
          <a:p>
            <a:endParaRPr lang="en-US" dirty="0"/>
          </a:p>
          <a:p>
            <a:r>
              <a:rPr lang="en-US" dirty="0"/>
              <a:t>Review argues that more rigorous and large-scale evidence needed (</a:t>
            </a:r>
            <a:r>
              <a:rPr lang="en-US" dirty="0" err="1"/>
              <a:t>Ifenthaler</a:t>
            </a:r>
            <a:r>
              <a:rPr lang="en-US" dirty="0"/>
              <a:t> &amp; Yau, 2020)</a:t>
            </a:r>
          </a:p>
        </p:txBody>
      </p:sp>
    </p:spTree>
    <p:extLst>
      <p:ext uri="{BB962C8B-B14F-4D97-AF65-F5344CB8AC3E}">
        <p14:creationId xmlns:p14="http://schemas.microsoft.com/office/powerpoint/2010/main" val="75134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71CA-9014-4196-A41C-25B29942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83166-D484-4F61-AC2A-D1EA53CB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Relatively sophisticated machine learning algorithms used in the real world (Christie et al., 2019; Coleman et al., 2019; Coleman, 2021)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5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71CA-9014-4196-A41C-25B29942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83166-D484-4F61-AC2A-D1EA53CB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Increased attention to whether there is presence of </a:t>
            </a:r>
            <a:r>
              <a:rPr lang="en-US" i="1" dirty="0"/>
              <a:t>algorithmic bias – </a:t>
            </a:r>
            <a:r>
              <a:rPr lang="en-US" dirty="0"/>
              <a:t>algorithms that are less effective for historically underrepresented learners (Christie et al., 2019; Coleman, 2021)</a:t>
            </a:r>
          </a:p>
          <a:p>
            <a:pPr lvl="1"/>
            <a:r>
              <a:rPr lang="en-US" dirty="0"/>
              <a:t>We will discuss this issue in detail on Mar. 28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Using demographic variables as predictors </a:t>
            </a:r>
            <a:r>
              <a:rPr lang="en-US" i="1" dirty="0"/>
              <a:t> can worsen algorithmic bias </a:t>
            </a:r>
            <a:r>
              <a:rPr lang="en-US" dirty="0"/>
              <a:t>(Baker et al., 2023)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5589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potential predictors that a student is at-risk? </a:t>
            </a:r>
            <a:br>
              <a:rPr lang="en-US" dirty="0"/>
            </a:br>
            <a:r>
              <a:rPr lang="en-US" dirty="0"/>
              <a:t>(K-12 or college)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5257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90291" y="1600200"/>
            <a:ext cx="3810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F85519-E636-467F-B414-4996CF2FFC2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30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8C36-64C7-46F8-82AC-6766FEE9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review these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96811-DE53-4011-AA29-4F0550A36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2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CD6A-4933-9868-E5E7-E588B268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Vivi-SD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1EB6-B418-6A85-A938-40A7A45EC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hopefully we’ve sorted out groups a little better</a:t>
            </a:r>
          </a:p>
          <a:p>
            <a:r>
              <a:rPr lang="en-US" dirty="0"/>
              <a:t>How did it work for you?</a:t>
            </a:r>
          </a:p>
          <a:p>
            <a:endParaRPr lang="en-US" dirty="0"/>
          </a:p>
          <a:p>
            <a:r>
              <a:rPr lang="en-US" dirty="0"/>
              <a:t>Next Vivi-SD: different groups but hopefully less chaos?</a:t>
            </a:r>
          </a:p>
          <a:p>
            <a:r>
              <a:rPr lang="en-US" dirty="0"/>
              <a:t>Thanks for your patience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4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of these indicators are creepy?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2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these indicators are actionable?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43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these indicators are </a:t>
            </a:r>
            <a:br>
              <a:rPr lang="en-US" dirty="0"/>
            </a:br>
            <a:r>
              <a:rPr lang="en-US" dirty="0"/>
              <a:t>readily feasible to obtain?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2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6363-1096-A003-CDB5-89347B9A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broadly…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F6EFB-0EFB-86A7-E06D-59BA1A0A1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06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ways we could use an at-risk prediction?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33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other types of risk in education that we could predict?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6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A9A7-5738-40A2-948F-E8C43E67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get into groups of ~3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50948-7149-4FFA-ABB1-18653B7C9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10 minutes</a:t>
            </a:r>
          </a:p>
          <a:p>
            <a:endParaRPr lang="en-US" dirty="0"/>
          </a:p>
          <a:p>
            <a:r>
              <a:rPr lang="en-US" dirty="0"/>
              <a:t>What are the benefits and risks of using </a:t>
            </a:r>
            <a:br>
              <a:rPr lang="en-US" dirty="0"/>
            </a:br>
            <a:r>
              <a:rPr lang="en-US" dirty="0"/>
              <a:t>at-risk prediction?</a:t>
            </a:r>
          </a:p>
        </p:txBody>
      </p:sp>
    </p:spTree>
    <p:extLst>
      <p:ext uri="{BB962C8B-B14F-4D97-AF65-F5344CB8AC3E}">
        <p14:creationId xmlns:p14="http://schemas.microsoft.com/office/powerpoint/2010/main" val="2448705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Any thoughts you’d like to bubble </a:t>
            </a:r>
            <a:br>
              <a:rPr lang="en-US" dirty="0"/>
            </a:br>
            <a:r>
              <a:rPr lang="en-US" dirty="0"/>
              <a:t>up to the full group?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your discussion</a:t>
            </a:r>
          </a:p>
        </p:txBody>
      </p:sp>
    </p:spTree>
    <p:extLst>
      <p:ext uri="{BB962C8B-B14F-4D97-AF65-F5344CB8AC3E}">
        <p14:creationId xmlns:p14="http://schemas.microsoft.com/office/powerpoint/2010/main" val="2609364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Questions? Comments?</a:t>
            </a:r>
            <a:br>
              <a:rPr lang="en-US" dirty="0"/>
            </a:br>
            <a:r>
              <a:rPr lang="en-US" dirty="0"/>
              <a:t>Further thoughts?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57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52AB-B315-04AB-6F69-825664B6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 comments or </a:t>
            </a:r>
            <a:r>
              <a:rPr lang="en-US"/>
              <a:t>questions </a:t>
            </a:r>
            <a:br>
              <a:rPr lang="en-US"/>
            </a:br>
            <a:r>
              <a:rPr lang="en-US"/>
              <a:t>about the readings?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5CCF-489E-B66D-3C38-C9EDB195D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D88D-0611-A496-7FDC-3EB1A7E9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D290-765B-7F24-9CBE-C378A490A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anybody not have a group yet?</a:t>
            </a:r>
          </a:p>
        </p:txBody>
      </p:sp>
    </p:spTree>
    <p:extLst>
      <p:ext uri="{BB962C8B-B14F-4D97-AF65-F5344CB8AC3E}">
        <p14:creationId xmlns:p14="http://schemas.microsoft.com/office/powerpoint/2010/main" val="1378270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F7B2-B8F7-151D-C0F9-23F37F43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 or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B88B-B9D9-713A-C18F-F2D50129B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80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C3D8-D4C5-F5E0-FF61-686FFAAE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77710-4514-D816-D978-1525BFEC9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Feb 8 VIRTUAL. Reports for School Personnel </a:t>
            </a:r>
          </a:p>
          <a:p>
            <a:r>
              <a:rPr lang="en-US" dirty="0"/>
              <a:t>Feb 12 VIVI-SD 2 Due</a:t>
            </a:r>
          </a:p>
          <a:p>
            <a:r>
              <a:rPr lang="en-US" dirty="0"/>
              <a:t>Feb 15. Reports for Parents</a:t>
            </a:r>
          </a:p>
          <a:p>
            <a:r>
              <a:rPr lang="en-US" dirty="0"/>
              <a:t>Feb 16 Project Assignment 1 due</a:t>
            </a:r>
          </a:p>
          <a:p>
            <a:r>
              <a:rPr lang="en-US" dirty="0"/>
              <a:t>Feb 19 Project Assignment 1 posts due</a:t>
            </a:r>
          </a:p>
          <a:p>
            <a:r>
              <a:rPr lang="en-US" dirty="0"/>
              <a:t>Feb 22 VIRTUAL. Automated Intervention</a:t>
            </a:r>
          </a:p>
          <a:p>
            <a:r>
              <a:rPr lang="en-US" dirty="0"/>
              <a:t>Feb 26 VIVI-SD 3 Due</a:t>
            </a:r>
          </a:p>
          <a:p>
            <a:r>
              <a:rPr lang="en-US" dirty="0"/>
              <a:t>Feb 29 Validity</a:t>
            </a:r>
          </a:p>
          <a:p>
            <a:r>
              <a:rPr lang="en-US" dirty="0"/>
              <a:t>Mar 7 NO CLASS SPRING BREAK</a:t>
            </a:r>
          </a:p>
        </p:txBody>
      </p:sp>
    </p:spTree>
    <p:extLst>
      <p:ext uri="{BB962C8B-B14F-4D97-AF65-F5344CB8AC3E}">
        <p14:creationId xmlns:p14="http://schemas.microsoft.com/office/powerpoint/2010/main" val="119458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D88D-0611-A496-7FDC-3EB1A7E9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D290-765B-7F24-9CBE-C378A490A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questions? Concerns?</a:t>
            </a:r>
          </a:p>
        </p:txBody>
      </p:sp>
    </p:spTree>
    <p:extLst>
      <p:ext uri="{BB962C8B-B14F-4D97-AF65-F5344CB8AC3E}">
        <p14:creationId xmlns:p14="http://schemas.microsoft.com/office/powerpoint/2010/main" val="345143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At-Risk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1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Use (at scale)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Civitas</a:t>
            </a:r>
            <a:r>
              <a:rPr lang="en-US" dirty="0"/>
              <a:t>, Course Signals, </a:t>
            </a:r>
            <a:r>
              <a:rPr lang="en-US" dirty="0" err="1"/>
              <a:t>Zogotech</a:t>
            </a:r>
            <a:r>
              <a:rPr lang="en-US" dirty="0"/>
              <a:t> – At-risk prediction models used to provide actionable information to instructors and academic advisors</a:t>
            </a:r>
          </a:p>
          <a:p>
            <a:pPr lvl="1"/>
            <a:r>
              <a:rPr lang="en-US" dirty="0"/>
              <a:t>Who is likely to fail a course or drop out, and why</a:t>
            </a:r>
          </a:p>
          <a:p>
            <a:endParaRPr lang="en-US" dirty="0"/>
          </a:p>
          <a:p>
            <a:r>
              <a:rPr lang="en-US" dirty="0"/>
              <a:t>College</a:t>
            </a:r>
          </a:p>
        </p:txBody>
      </p:sp>
    </p:spTree>
    <p:extLst>
      <p:ext uri="{BB962C8B-B14F-4D97-AF65-F5344CB8AC3E}">
        <p14:creationId xmlns:p14="http://schemas.microsoft.com/office/powerpoint/2010/main" val="44435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Use (at scale)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(</a:t>
            </a:r>
            <a:r>
              <a:rPr lang="en-US" dirty="0" err="1"/>
              <a:t>BrightBytes</a:t>
            </a:r>
            <a:r>
              <a:rPr lang="en-US" dirty="0"/>
              <a:t>), Clever, Infinite Campus, Chicago School Consortium – At-risk prediction models used to predict which students will drop out instead of graduate, to inform interventions by teachers and guidance counselors</a:t>
            </a:r>
          </a:p>
          <a:p>
            <a:endParaRPr lang="en-US" dirty="0"/>
          </a:p>
          <a:p>
            <a:r>
              <a:rPr lang="en-US" dirty="0"/>
              <a:t>High School</a:t>
            </a:r>
          </a:p>
        </p:txBody>
      </p:sp>
    </p:spTree>
    <p:extLst>
      <p:ext uri="{BB962C8B-B14F-4D97-AF65-F5344CB8AC3E}">
        <p14:creationId xmlns:p14="http://schemas.microsoft.com/office/powerpoint/2010/main" val="18035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2E18-0D42-89B9-50E9-5215C717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BrightBytes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41075-1C57-56D4-F705-7AC819D53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5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2E18-0D42-89B9-50E9-5215C717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BrightBytes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41075-1C57-56D4-F705-7AC819D53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A576F-E030-CCD3-01F0-94946B0B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288" y="274638"/>
            <a:ext cx="6279424" cy="63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22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522</Words>
  <Application>Microsoft Office PowerPoint</Application>
  <PresentationFormat>On-screen Show (4:3)</PresentationFormat>
  <Paragraphs>71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Avenir Black</vt:lpstr>
      <vt:lpstr>Avenir Book</vt:lpstr>
      <vt:lpstr>Arial</vt:lpstr>
      <vt:lpstr>Calibri</vt:lpstr>
      <vt:lpstr>Office Theme</vt:lpstr>
      <vt:lpstr>Big Data, Education, and Society</vt:lpstr>
      <vt:lpstr>Vivi-SD</vt:lpstr>
      <vt:lpstr>Project Proposal</vt:lpstr>
      <vt:lpstr>Project Proposal</vt:lpstr>
      <vt:lpstr>At-Risk Predictions</vt:lpstr>
      <vt:lpstr>Examples of Use (at scale)</vt:lpstr>
      <vt:lpstr>Examples of Use (at scale)</vt:lpstr>
      <vt:lpstr>BrightBytes</vt:lpstr>
      <vt:lpstr>BrightBytes</vt:lpstr>
      <vt:lpstr>PowerPoint Presentation</vt:lpstr>
      <vt:lpstr>Civitas Learning</vt:lpstr>
      <vt:lpstr>PowerPoint Presentation</vt:lpstr>
      <vt:lpstr>Purdue-&gt;Ellucian Course Signals</vt:lpstr>
      <vt:lpstr>PowerPoint Presentation</vt:lpstr>
      <vt:lpstr>Evidence for reduced rate of failure/dropout</vt:lpstr>
      <vt:lpstr>Real-world use</vt:lpstr>
      <vt:lpstr>Recent work</vt:lpstr>
      <vt:lpstr>What are some potential predictors that a student is at-risk?  (K-12 or college)</vt:lpstr>
      <vt:lpstr>Let’s review these indicators</vt:lpstr>
      <vt:lpstr>Which of these indicators are creepy?</vt:lpstr>
      <vt:lpstr>Which of these indicators are actionable?</vt:lpstr>
      <vt:lpstr>Which of these indicators are  readily feasible to obtain?</vt:lpstr>
      <vt:lpstr>More broadly…</vt:lpstr>
      <vt:lpstr>What are some ways we could use an at-risk prediction?</vt:lpstr>
      <vt:lpstr>What are some other types of risk in education that we could predict?</vt:lpstr>
      <vt:lpstr>Let’s get into groups of ~3</vt:lpstr>
      <vt:lpstr>Any thoughts you’d like to bubble  up to the full group?</vt:lpstr>
      <vt:lpstr>Other Questions? Comments? Further thoughts?</vt:lpstr>
      <vt:lpstr>Any comments or questions  about the readings?</vt:lpstr>
      <vt:lpstr>Final thoughts or questions?</vt:lpstr>
      <vt:lpstr>Upcoming sessions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Engineering Studio</dc:title>
  <dc:creator>Baker, Ryan Shaun</dc:creator>
  <cp:lastModifiedBy>Ryan Baker</cp:lastModifiedBy>
  <cp:revision>159</cp:revision>
  <dcterms:created xsi:type="dcterms:W3CDTF">2013-08-27T11:33:40Z</dcterms:created>
  <dcterms:modified xsi:type="dcterms:W3CDTF">2024-01-29T19:52:51Z</dcterms:modified>
</cp:coreProperties>
</file>