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560" r:id="rId3"/>
    <p:sldId id="989" r:id="rId4"/>
    <p:sldId id="582" r:id="rId5"/>
    <p:sldId id="583" r:id="rId6"/>
    <p:sldId id="607" r:id="rId7"/>
    <p:sldId id="599" r:id="rId8"/>
    <p:sldId id="608" r:id="rId9"/>
    <p:sldId id="609" r:id="rId10"/>
    <p:sldId id="610" r:id="rId11"/>
    <p:sldId id="611" r:id="rId12"/>
    <p:sldId id="612" r:id="rId13"/>
    <p:sldId id="621" r:id="rId14"/>
    <p:sldId id="613" r:id="rId15"/>
    <p:sldId id="614" r:id="rId16"/>
    <p:sldId id="585" r:id="rId17"/>
    <p:sldId id="615" r:id="rId18"/>
    <p:sldId id="586" r:id="rId19"/>
    <p:sldId id="587" r:id="rId20"/>
    <p:sldId id="588" r:id="rId21"/>
    <p:sldId id="990" r:id="rId22"/>
    <p:sldId id="616" r:id="rId23"/>
    <p:sldId id="589" r:id="rId24"/>
    <p:sldId id="590" r:id="rId25"/>
    <p:sldId id="591" r:id="rId26"/>
    <p:sldId id="593" r:id="rId27"/>
    <p:sldId id="594" r:id="rId28"/>
    <p:sldId id="618" r:id="rId29"/>
    <p:sldId id="605" r:id="rId30"/>
    <p:sldId id="595" r:id="rId31"/>
    <p:sldId id="597" r:id="rId32"/>
    <p:sldId id="598" r:id="rId33"/>
    <p:sldId id="604" r:id="rId34"/>
    <p:sldId id="602" r:id="rId35"/>
    <p:sldId id="617" r:id="rId36"/>
    <p:sldId id="622" r:id="rId37"/>
    <p:sldId id="623" r:id="rId38"/>
    <p:sldId id="986" r:id="rId39"/>
    <p:sldId id="561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73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381FA-03DF-4612-AD5C-DBD9F115DD8B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07B25-3290-4178-974E-2159918888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9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37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27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39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77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0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06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6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3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82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2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41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5B9B1-4A60-4497-8B0C-3BFC9FCCD213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59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Big Data, Education, and Society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21, 2024</a:t>
            </a:r>
          </a:p>
        </p:txBody>
      </p:sp>
    </p:spTree>
    <p:extLst>
      <p:ext uri="{BB962C8B-B14F-4D97-AF65-F5344CB8AC3E}">
        <p14:creationId xmlns:p14="http://schemas.microsoft.com/office/powerpoint/2010/main" val="257289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A2052-7A7B-46BB-B04B-5D5073EAF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(thanks to Lalitha Agnihotri)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1AAE8CF-2546-4DE8-A430-562647E75F81}"/>
              </a:ext>
            </a:extLst>
          </p:cNvPr>
          <p:cNvSpPr/>
          <p:nvPr/>
        </p:nvSpPr>
        <p:spPr>
          <a:xfrm>
            <a:off x="1295400" y="49299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1F46798-498A-4312-97CA-FC0967D1879E}"/>
              </a:ext>
            </a:extLst>
          </p:cNvPr>
          <p:cNvSpPr/>
          <p:nvPr/>
        </p:nvSpPr>
        <p:spPr>
          <a:xfrm>
            <a:off x="1981200" y="55395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CE63D39-F582-4B77-9057-80BFFBF0925C}"/>
              </a:ext>
            </a:extLst>
          </p:cNvPr>
          <p:cNvSpPr/>
          <p:nvPr/>
        </p:nvSpPr>
        <p:spPr>
          <a:xfrm>
            <a:off x="6019800" y="2709633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5FF9CE6-A4D5-4DF9-87CE-1A7CEE72E5F0}"/>
              </a:ext>
            </a:extLst>
          </p:cNvPr>
          <p:cNvSpPr/>
          <p:nvPr/>
        </p:nvSpPr>
        <p:spPr>
          <a:xfrm>
            <a:off x="2667000" y="44727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555255F-BF45-41F4-9415-D6CB7449A026}"/>
              </a:ext>
            </a:extLst>
          </p:cNvPr>
          <p:cNvSpPr/>
          <p:nvPr/>
        </p:nvSpPr>
        <p:spPr>
          <a:xfrm>
            <a:off x="5410200" y="3657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1DE6E70-2DBA-4EF1-960D-7E0268D17283}"/>
              </a:ext>
            </a:extLst>
          </p:cNvPr>
          <p:cNvSpPr/>
          <p:nvPr/>
        </p:nvSpPr>
        <p:spPr>
          <a:xfrm>
            <a:off x="3429000" y="526375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41FBEEA-FC2B-401D-8B60-B8B01D1C65BA}"/>
              </a:ext>
            </a:extLst>
          </p:cNvPr>
          <p:cNvSpPr/>
          <p:nvPr/>
        </p:nvSpPr>
        <p:spPr>
          <a:xfrm>
            <a:off x="4191000" y="43584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0AB286B-4630-476D-855C-29C49B4A8EAF}"/>
              </a:ext>
            </a:extLst>
          </p:cNvPr>
          <p:cNvSpPr/>
          <p:nvPr/>
        </p:nvSpPr>
        <p:spPr>
          <a:xfrm>
            <a:off x="7467600" y="3409682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60A2241-BAE6-41C0-9FEC-2EBD4D817DCC}"/>
              </a:ext>
            </a:extLst>
          </p:cNvPr>
          <p:cNvSpPr/>
          <p:nvPr/>
        </p:nvSpPr>
        <p:spPr>
          <a:xfrm>
            <a:off x="695459" y="2781837"/>
            <a:ext cx="6980349" cy="3013656"/>
          </a:xfrm>
          <a:custGeom>
            <a:avLst/>
            <a:gdLst>
              <a:gd name="connsiteX0" fmla="*/ 0 w 6980349"/>
              <a:gd name="connsiteY0" fmla="*/ 3013656 h 3013656"/>
              <a:gd name="connsiteX1" fmla="*/ 154547 w 6980349"/>
              <a:gd name="connsiteY1" fmla="*/ 2717442 h 3013656"/>
              <a:gd name="connsiteX2" fmla="*/ 218941 w 6980349"/>
              <a:gd name="connsiteY2" fmla="*/ 2614411 h 3013656"/>
              <a:gd name="connsiteX3" fmla="*/ 231820 w 6980349"/>
              <a:gd name="connsiteY3" fmla="*/ 2575774 h 3013656"/>
              <a:gd name="connsiteX4" fmla="*/ 399245 w 6980349"/>
              <a:gd name="connsiteY4" fmla="*/ 2382591 h 3013656"/>
              <a:gd name="connsiteX5" fmla="*/ 450761 w 6980349"/>
              <a:gd name="connsiteY5" fmla="*/ 2343955 h 3013656"/>
              <a:gd name="connsiteX6" fmla="*/ 566671 w 6980349"/>
              <a:gd name="connsiteY6" fmla="*/ 2240924 h 3013656"/>
              <a:gd name="connsiteX7" fmla="*/ 669702 w 6980349"/>
              <a:gd name="connsiteY7" fmla="*/ 2215166 h 3013656"/>
              <a:gd name="connsiteX8" fmla="*/ 798490 w 6980349"/>
              <a:gd name="connsiteY8" fmla="*/ 2228045 h 3013656"/>
              <a:gd name="connsiteX9" fmla="*/ 901521 w 6980349"/>
              <a:gd name="connsiteY9" fmla="*/ 2356833 h 3013656"/>
              <a:gd name="connsiteX10" fmla="*/ 927279 w 6980349"/>
              <a:gd name="connsiteY10" fmla="*/ 2395470 h 3013656"/>
              <a:gd name="connsiteX11" fmla="*/ 953037 w 6980349"/>
              <a:gd name="connsiteY11" fmla="*/ 2434107 h 3013656"/>
              <a:gd name="connsiteX12" fmla="*/ 1004552 w 6980349"/>
              <a:gd name="connsiteY12" fmla="*/ 2537138 h 3013656"/>
              <a:gd name="connsiteX13" fmla="*/ 1030310 w 6980349"/>
              <a:gd name="connsiteY13" fmla="*/ 2588653 h 3013656"/>
              <a:gd name="connsiteX14" fmla="*/ 1081826 w 6980349"/>
              <a:gd name="connsiteY14" fmla="*/ 2614411 h 3013656"/>
              <a:gd name="connsiteX15" fmla="*/ 1159099 w 6980349"/>
              <a:gd name="connsiteY15" fmla="*/ 2691684 h 3013656"/>
              <a:gd name="connsiteX16" fmla="*/ 1236372 w 6980349"/>
              <a:gd name="connsiteY16" fmla="*/ 2743200 h 3013656"/>
              <a:gd name="connsiteX17" fmla="*/ 1313645 w 6980349"/>
              <a:gd name="connsiteY17" fmla="*/ 2794715 h 3013656"/>
              <a:gd name="connsiteX18" fmla="*/ 1429555 w 6980349"/>
              <a:gd name="connsiteY18" fmla="*/ 2781836 h 3013656"/>
              <a:gd name="connsiteX19" fmla="*/ 1468192 w 6980349"/>
              <a:gd name="connsiteY19" fmla="*/ 2756078 h 3013656"/>
              <a:gd name="connsiteX20" fmla="*/ 1558344 w 6980349"/>
              <a:gd name="connsiteY20" fmla="*/ 2640169 h 3013656"/>
              <a:gd name="connsiteX21" fmla="*/ 1596980 w 6980349"/>
              <a:gd name="connsiteY21" fmla="*/ 2601532 h 3013656"/>
              <a:gd name="connsiteX22" fmla="*/ 1609859 w 6980349"/>
              <a:gd name="connsiteY22" fmla="*/ 2550017 h 3013656"/>
              <a:gd name="connsiteX23" fmla="*/ 1635617 w 6980349"/>
              <a:gd name="connsiteY23" fmla="*/ 2511380 h 3013656"/>
              <a:gd name="connsiteX24" fmla="*/ 1661375 w 6980349"/>
              <a:gd name="connsiteY24" fmla="*/ 2446986 h 3013656"/>
              <a:gd name="connsiteX25" fmla="*/ 1712890 w 6980349"/>
              <a:gd name="connsiteY25" fmla="*/ 2292439 h 3013656"/>
              <a:gd name="connsiteX26" fmla="*/ 1738648 w 6980349"/>
              <a:gd name="connsiteY26" fmla="*/ 2215166 h 3013656"/>
              <a:gd name="connsiteX27" fmla="*/ 1751527 w 6980349"/>
              <a:gd name="connsiteY27" fmla="*/ 2163650 h 3013656"/>
              <a:gd name="connsiteX28" fmla="*/ 1803042 w 6980349"/>
              <a:gd name="connsiteY28" fmla="*/ 2086377 h 3013656"/>
              <a:gd name="connsiteX29" fmla="*/ 1828800 w 6980349"/>
              <a:gd name="connsiteY29" fmla="*/ 2047740 h 3013656"/>
              <a:gd name="connsiteX30" fmla="*/ 1867437 w 6980349"/>
              <a:gd name="connsiteY30" fmla="*/ 1970467 h 3013656"/>
              <a:gd name="connsiteX31" fmla="*/ 1906073 w 6980349"/>
              <a:gd name="connsiteY31" fmla="*/ 1931831 h 3013656"/>
              <a:gd name="connsiteX32" fmla="*/ 1996226 w 6980349"/>
              <a:gd name="connsiteY32" fmla="*/ 1803042 h 3013656"/>
              <a:gd name="connsiteX33" fmla="*/ 2112135 w 6980349"/>
              <a:gd name="connsiteY33" fmla="*/ 1738648 h 3013656"/>
              <a:gd name="connsiteX34" fmla="*/ 2189409 w 6980349"/>
              <a:gd name="connsiteY34" fmla="*/ 1751526 h 3013656"/>
              <a:gd name="connsiteX35" fmla="*/ 2266682 w 6980349"/>
              <a:gd name="connsiteY35" fmla="*/ 1815921 h 3013656"/>
              <a:gd name="connsiteX36" fmla="*/ 2331076 w 6980349"/>
              <a:gd name="connsiteY36" fmla="*/ 1854557 h 3013656"/>
              <a:gd name="connsiteX37" fmla="*/ 2472744 w 6980349"/>
              <a:gd name="connsiteY37" fmla="*/ 1970467 h 3013656"/>
              <a:gd name="connsiteX38" fmla="*/ 2524259 w 6980349"/>
              <a:gd name="connsiteY38" fmla="*/ 2047740 h 3013656"/>
              <a:gd name="connsiteX39" fmla="*/ 2562896 w 6980349"/>
              <a:gd name="connsiteY39" fmla="*/ 2125014 h 3013656"/>
              <a:gd name="connsiteX40" fmla="*/ 2640169 w 6980349"/>
              <a:gd name="connsiteY40" fmla="*/ 2202287 h 3013656"/>
              <a:gd name="connsiteX41" fmla="*/ 2704564 w 6980349"/>
              <a:gd name="connsiteY41" fmla="*/ 2279560 h 3013656"/>
              <a:gd name="connsiteX42" fmla="*/ 2756079 w 6980349"/>
              <a:gd name="connsiteY42" fmla="*/ 2369712 h 3013656"/>
              <a:gd name="connsiteX43" fmla="*/ 2781837 w 6980349"/>
              <a:gd name="connsiteY43" fmla="*/ 2408349 h 3013656"/>
              <a:gd name="connsiteX44" fmla="*/ 2859110 w 6980349"/>
              <a:gd name="connsiteY44" fmla="*/ 2459864 h 3013656"/>
              <a:gd name="connsiteX45" fmla="*/ 2975020 w 6980349"/>
              <a:gd name="connsiteY45" fmla="*/ 2511380 h 3013656"/>
              <a:gd name="connsiteX46" fmla="*/ 3026535 w 6980349"/>
              <a:gd name="connsiteY46" fmla="*/ 2498501 h 3013656"/>
              <a:gd name="connsiteX47" fmla="*/ 3116687 w 6980349"/>
              <a:gd name="connsiteY47" fmla="*/ 2421228 h 3013656"/>
              <a:gd name="connsiteX48" fmla="*/ 3142445 w 6980349"/>
              <a:gd name="connsiteY48" fmla="*/ 2382591 h 3013656"/>
              <a:gd name="connsiteX49" fmla="*/ 3193961 w 6980349"/>
              <a:gd name="connsiteY49" fmla="*/ 2356833 h 3013656"/>
              <a:gd name="connsiteX50" fmla="*/ 3232597 w 6980349"/>
              <a:gd name="connsiteY50" fmla="*/ 2292439 h 3013656"/>
              <a:gd name="connsiteX51" fmla="*/ 3271234 w 6980349"/>
              <a:gd name="connsiteY51" fmla="*/ 2240924 h 3013656"/>
              <a:gd name="connsiteX52" fmla="*/ 3284113 w 6980349"/>
              <a:gd name="connsiteY52" fmla="*/ 2176529 h 3013656"/>
              <a:gd name="connsiteX53" fmla="*/ 3309871 w 6980349"/>
              <a:gd name="connsiteY53" fmla="*/ 2125014 h 3013656"/>
              <a:gd name="connsiteX54" fmla="*/ 3361386 w 6980349"/>
              <a:gd name="connsiteY54" fmla="*/ 2021983 h 3013656"/>
              <a:gd name="connsiteX55" fmla="*/ 3374265 w 6980349"/>
              <a:gd name="connsiteY55" fmla="*/ 1983346 h 3013656"/>
              <a:gd name="connsiteX56" fmla="*/ 3400023 w 6980349"/>
              <a:gd name="connsiteY56" fmla="*/ 1944709 h 3013656"/>
              <a:gd name="connsiteX57" fmla="*/ 3464417 w 6980349"/>
              <a:gd name="connsiteY57" fmla="*/ 1854557 h 3013656"/>
              <a:gd name="connsiteX58" fmla="*/ 3477296 w 6980349"/>
              <a:gd name="connsiteY58" fmla="*/ 1815921 h 3013656"/>
              <a:gd name="connsiteX59" fmla="*/ 3567448 w 6980349"/>
              <a:gd name="connsiteY59" fmla="*/ 1764405 h 3013656"/>
              <a:gd name="connsiteX60" fmla="*/ 3657600 w 6980349"/>
              <a:gd name="connsiteY60" fmla="*/ 1712890 h 3013656"/>
              <a:gd name="connsiteX61" fmla="*/ 3760631 w 6980349"/>
              <a:gd name="connsiteY61" fmla="*/ 1648495 h 3013656"/>
              <a:gd name="connsiteX62" fmla="*/ 3786389 w 6980349"/>
              <a:gd name="connsiteY62" fmla="*/ 1609859 h 3013656"/>
              <a:gd name="connsiteX63" fmla="*/ 3915178 w 6980349"/>
              <a:gd name="connsiteY63" fmla="*/ 1571222 h 3013656"/>
              <a:gd name="connsiteX64" fmla="*/ 3979572 w 6980349"/>
              <a:gd name="connsiteY64" fmla="*/ 1545464 h 3013656"/>
              <a:gd name="connsiteX65" fmla="*/ 4031087 w 6980349"/>
              <a:gd name="connsiteY65" fmla="*/ 1519707 h 3013656"/>
              <a:gd name="connsiteX66" fmla="*/ 4069724 w 6980349"/>
              <a:gd name="connsiteY66" fmla="*/ 1506828 h 3013656"/>
              <a:gd name="connsiteX67" fmla="*/ 4121240 w 6980349"/>
              <a:gd name="connsiteY67" fmla="*/ 1481070 h 3013656"/>
              <a:gd name="connsiteX68" fmla="*/ 4159876 w 6980349"/>
              <a:gd name="connsiteY68" fmla="*/ 1468191 h 3013656"/>
              <a:gd name="connsiteX69" fmla="*/ 4198513 w 6980349"/>
              <a:gd name="connsiteY69" fmla="*/ 1442433 h 3013656"/>
              <a:gd name="connsiteX70" fmla="*/ 4250028 w 6980349"/>
              <a:gd name="connsiteY70" fmla="*/ 1416676 h 3013656"/>
              <a:gd name="connsiteX71" fmla="*/ 4288665 w 6980349"/>
              <a:gd name="connsiteY71" fmla="*/ 1390918 h 3013656"/>
              <a:gd name="connsiteX72" fmla="*/ 4327302 w 6980349"/>
              <a:gd name="connsiteY72" fmla="*/ 1378039 h 3013656"/>
              <a:gd name="connsiteX73" fmla="*/ 4404575 w 6980349"/>
              <a:gd name="connsiteY73" fmla="*/ 1339402 h 3013656"/>
              <a:gd name="connsiteX74" fmla="*/ 4481848 w 6980349"/>
              <a:gd name="connsiteY74" fmla="*/ 1287887 h 3013656"/>
              <a:gd name="connsiteX75" fmla="*/ 4610637 w 6980349"/>
              <a:gd name="connsiteY75" fmla="*/ 1249250 h 3013656"/>
              <a:gd name="connsiteX76" fmla="*/ 4687910 w 6980349"/>
              <a:gd name="connsiteY76" fmla="*/ 1171977 h 3013656"/>
              <a:gd name="connsiteX77" fmla="*/ 4765183 w 6980349"/>
              <a:gd name="connsiteY77" fmla="*/ 1107583 h 3013656"/>
              <a:gd name="connsiteX78" fmla="*/ 4790941 w 6980349"/>
              <a:gd name="connsiteY78" fmla="*/ 1056067 h 3013656"/>
              <a:gd name="connsiteX79" fmla="*/ 4855335 w 6980349"/>
              <a:gd name="connsiteY79" fmla="*/ 965915 h 3013656"/>
              <a:gd name="connsiteX80" fmla="*/ 4881093 w 6980349"/>
              <a:gd name="connsiteY80" fmla="*/ 927278 h 3013656"/>
              <a:gd name="connsiteX81" fmla="*/ 4893972 w 6980349"/>
              <a:gd name="connsiteY81" fmla="*/ 888642 h 3013656"/>
              <a:gd name="connsiteX82" fmla="*/ 4919730 w 6980349"/>
              <a:gd name="connsiteY82" fmla="*/ 850005 h 3013656"/>
              <a:gd name="connsiteX83" fmla="*/ 4945487 w 6980349"/>
              <a:gd name="connsiteY83" fmla="*/ 798490 h 3013656"/>
              <a:gd name="connsiteX84" fmla="*/ 5009882 w 6980349"/>
              <a:gd name="connsiteY84" fmla="*/ 682580 h 3013656"/>
              <a:gd name="connsiteX85" fmla="*/ 5164428 w 6980349"/>
              <a:gd name="connsiteY85" fmla="*/ 360608 h 3013656"/>
              <a:gd name="connsiteX86" fmla="*/ 5203065 w 6980349"/>
              <a:gd name="connsiteY86" fmla="*/ 296214 h 3013656"/>
              <a:gd name="connsiteX87" fmla="*/ 5241702 w 6980349"/>
              <a:gd name="connsiteY87" fmla="*/ 257577 h 3013656"/>
              <a:gd name="connsiteX88" fmla="*/ 5306096 w 6980349"/>
              <a:gd name="connsiteY88" fmla="*/ 128788 h 3013656"/>
              <a:gd name="connsiteX89" fmla="*/ 5357611 w 6980349"/>
              <a:gd name="connsiteY89" fmla="*/ 51515 h 3013656"/>
              <a:gd name="connsiteX90" fmla="*/ 5383369 w 6980349"/>
              <a:gd name="connsiteY90" fmla="*/ 12878 h 3013656"/>
              <a:gd name="connsiteX91" fmla="*/ 5422006 w 6980349"/>
              <a:gd name="connsiteY91" fmla="*/ 0 h 3013656"/>
              <a:gd name="connsiteX92" fmla="*/ 5692462 w 6980349"/>
              <a:gd name="connsiteY92" fmla="*/ 12878 h 3013656"/>
              <a:gd name="connsiteX93" fmla="*/ 5743978 w 6980349"/>
              <a:gd name="connsiteY93" fmla="*/ 38636 h 3013656"/>
              <a:gd name="connsiteX94" fmla="*/ 5808372 w 6980349"/>
              <a:gd name="connsiteY94" fmla="*/ 64394 h 3013656"/>
              <a:gd name="connsiteX95" fmla="*/ 5847009 w 6980349"/>
              <a:gd name="connsiteY95" fmla="*/ 90152 h 3013656"/>
              <a:gd name="connsiteX96" fmla="*/ 5911403 w 6980349"/>
              <a:gd name="connsiteY96" fmla="*/ 128788 h 3013656"/>
              <a:gd name="connsiteX97" fmla="*/ 5950040 w 6980349"/>
              <a:gd name="connsiteY97" fmla="*/ 180304 h 3013656"/>
              <a:gd name="connsiteX98" fmla="*/ 6001555 w 6980349"/>
              <a:gd name="connsiteY98" fmla="*/ 218940 h 3013656"/>
              <a:gd name="connsiteX99" fmla="*/ 6078828 w 6980349"/>
              <a:gd name="connsiteY99" fmla="*/ 321971 h 3013656"/>
              <a:gd name="connsiteX100" fmla="*/ 6233375 w 6980349"/>
              <a:gd name="connsiteY100" fmla="*/ 386366 h 3013656"/>
              <a:gd name="connsiteX101" fmla="*/ 6323527 w 6980349"/>
              <a:gd name="connsiteY101" fmla="*/ 425002 h 3013656"/>
              <a:gd name="connsiteX102" fmla="*/ 6387921 w 6980349"/>
              <a:gd name="connsiteY102" fmla="*/ 450760 h 3013656"/>
              <a:gd name="connsiteX103" fmla="*/ 6490952 w 6980349"/>
              <a:gd name="connsiteY103" fmla="*/ 476518 h 3013656"/>
              <a:gd name="connsiteX104" fmla="*/ 6529589 w 6980349"/>
              <a:gd name="connsiteY104" fmla="*/ 502276 h 3013656"/>
              <a:gd name="connsiteX105" fmla="*/ 6581104 w 6980349"/>
              <a:gd name="connsiteY105" fmla="*/ 515155 h 3013656"/>
              <a:gd name="connsiteX106" fmla="*/ 6658378 w 6980349"/>
              <a:gd name="connsiteY106" fmla="*/ 540912 h 3013656"/>
              <a:gd name="connsiteX107" fmla="*/ 6709893 w 6980349"/>
              <a:gd name="connsiteY107" fmla="*/ 553791 h 3013656"/>
              <a:gd name="connsiteX108" fmla="*/ 6761409 w 6980349"/>
              <a:gd name="connsiteY108" fmla="*/ 579549 h 3013656"/>
              <a:gd name="connsiteX109" fmla="*/ 6800045 w 6980349"/>
              <a:gd name="connsiteY109" fmla="*/ 592428 h 3013656"/>
              <a:gd name="connsiteX110" fmla="*/ 6877318 w 6980349"/>
              <a:gd name="connsiteY110" fmla="*/ 643943 h 3013656"/>
              <a:gd name="connsiteX111" fmla="*/ 6915955 w 6980349"/>
              <a:gd name="connsiteY111" fmla="*/ 669701 h 3013656"/>
              <a:gd name="connsiteX112" fmla="*/ 6980349 w 6980349"/>
              <a:gd name="connsiteY112" fmla="*/ 695459 h 3013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6980349" h="3013656">
                <a:moveTo>
                  <a:pt x="0" y="3013656"/>
                </a:moveTo>
                <a:cubicBezTo>
                  <a:pt x="51516" y="2914918"/>
                  <a:pt x="101747" y="2815499"/>
                  <a:pt x="154547" y="2717442"/>
                </a:cubicBezTo>
                <a:cubicBezTo>
                  <a:pt x="226047" y="2584657"/>
                  <a:pt x="120820" y="2810652"/>
                  <a:pt x="218941" y="2614411"/>
                </a:cubicBezTo>
                <a:cubicBezTo>
                  <a:pt x="225012" y="2602269"/>
                  <a:pt x="224532" y="2587227"/>
                  <a:pt x="231820" y="2575774"/>
                </a:cubicBezTo>
                <a:cubicBezTo>
                  <a:pt x="267753" y="2519307"/>
                  <a:pt x="344904" y="2423346"/>
                  <a:pt x="399245" y="2382591"/>
                </a:cubicBezTo>
                <a:cubicBezTo>
                  <a:pt x="416417" y="2369712"/>
                  <a:pt x="434806" y="2358314"/>
                  <a:pt x="450761" y="2343955"/>
                </a:cubicBezTo>
                <a:cubicBezTo>
                  <a:pt x="463764" y="2332253"/>
                  <a:pt x="529685" y="2254373"/>
                  <a:pt x="566671" y="2240924"/>
                </a:cubicBezTo>
                <a:cubicBezTo>
                  <a:pt x="599940" y="2228826"/>
                  <a:pt x="669702" y="2215166"/>
                  <a:pt x="669702" y="2215166"/>
                </a:cubicBezTo>
                <a:cubicBezTo>
                  <a:pt x="712631" y="2219459"/>
                  <a:pt x="757860" y="2213534"/>
                  <a:pt x="798490" y="2228045"/>
                </a:cubicBezTo>
                <a:cubicBezTo>
                  <a:pt x="830607" y="2239515"/>
                  <a:pt x="889169" y="2338305"/>
                  <a:pt x="901521" y="2356833"/>
                </a:cubicBezTo>
                <a:lnTo>
                  <a:pt x="927279" y="2395470"/>
                </a:lnTo>
                <a:cubicBezTo>
                  <a:pt x="935865" y="2408349"/>
                  <a:pt x="946115" y="2420262"/>
                  <a:pt x="953037" y="2434107"/>
                </a:cubicBezTo>
                <a:lnTo>
                  <a:pt x="1004552" y="2537138"/>
                </a:lnTo>
                <a:cubicBezTo>
                  <a:pt x="1013138" y="2554310"/>
                  <a:pt x="1013138" y="2580067"/>
                  <a:pt x="1030310" y="2588653"/>
                </a:cubicBezTo>
                <a:lnTo>
                  <a:pt x="1081826" y="2614411"/>
                </a:lnTo>
                <a:cubicBezTo>
                  <a:pt x="1107584" y="2640169"/>
                  <a:pt x="1128790" y="2671478"/>
                  <a:pt x="1159099" y="2691684"/>
                </a:cubicBezTo>
                <a:cubicBezTo>
                  <a:pt x="1184857" y="2708856"/>
                  <a:pt x="1214482" y="2721310"/>
                  <a:pt x="1236372" y="2743200"/>
                </a:cubicBezTo>
                <a:cubicBezTo>
                  <a:pt x="1284608" y="2791435"/>
                  <a:pt x="1257730" y="2776076"/>
                  <a:pt x="1313645" y="2794715"/>
                </a:cubicBezTo>
                <a:cubicBezTo>
                  <a:pt x="1352282" y="2790422"/>
                  <a:pt x="1391841" y="2791264"/>
                  <a:pt x="1429555" y="2781836"/>
                </a:cubicBezTo>
                <a:cubicBezTo>
                  <a:pt x="1444571" y="2778082"/>
                  <a:pt x="1456301" y="2765987"/>
                  <a:pt x="1468192" y="2756078"/>
                </a:cubicBezTo>
                <a:cubicBezTo>
                  <a:pt x="1576932" y="2665462"/>
                  <a:pt x="1414776" y="2783741"/>
                  <a:pt x="1558344" y="2640169"/>
                </a:cubicBezTo>
                <a:lnTo>
                  <a:pt x="1596980" y="2601532"/>
                </a:lnTo>
                <a:cubicBezTo>
                  <a:pt x="1601273" y="2584360"/>
                  <a:pt x="1602886" y="2566286"/>
                  <a:pt x="1609859" y="2550017"/>
                </a:cubicBezTo>
                <a:cubicBezTo>
                  <a:pt x="1615956" y="2535790"/>
                  <a:pt x="1628695" y="2525224"/>
                  <a:pt x="1635617" y="2511380"/>
                </a:cubicBezTo>
                <a:cubicBezTo>
                  <a:pt x="1645956" y="2490702"/>
                  <a:pt x="1653600" y="2468757"/>
                  <a:pt x="1661375" y="2446986"/>
                </a:cubicBezTo>
                <a:cubicBezTo>
                  <a:pt x="1679639" y="2395847"/>
                  <a:pt x="1695718" y="2343955"/>
                  <a:pt x="1712890" y="2292439"/>
                </a:cubicBezTo>
                <a:cubicBezTo>
                  <a:pt x="1721476" y="2266681"/>
                  <a:pt x="1732063" y="2241506"/>
                  <a:pt x="1738648" y="2215166"/>
                </a:cubicBezTo>
                <a:cubicBezTo>
                  <a:pt x="1742941" y="2197994"/>
                  <a:pt x="1743611" y="2179482"/>
                  <a:pt x="1751527" y="2163650"/>
                </a:cubicBezTo>
                <a:cubicBezTo>
                  <a:pt x="1765371" y="2135961"/>
                  <a:pt x="1785870" y="2112135"/>
                  <a:pt x="1803042" y="2086377"/>
                </a:cubicBezTo>
                <a:cubicBezTo>
                  <a:pt x="1811628" y="2073498"/>
                  <a:pt x="1823905" y="2062424"/>
                  <a:pt x="1828800" y="2047740"/>
                </a:cubicBezTo>
                <a:cubicBezTo>
                  <a:pt x="1841708" y="2009017"/>
                  <a:pt x="1839697" y="2003755"/>
                  <a:pt x="1867437" y="1970467"/>
                </a:cubicBezTo>
                <a:cubicBezTo>
                  <a:pt x="1879097" y="1956475"/>
                  <a:pt x="1894891" y="1946208"/>
                  <a:pt x="1906073" y="1931831"/>
                </a:cubicBezTo>
                <a:cubicBezTo>
                  <a:pt x="1911335" y="1925066"/>
                  <a:pt x="1979341" y="1818051"/>
                  <a:pt x="1996226" y="1803042"/>
                </a:cubicBezTo>
                <a:cubicBezTo>
                  <a:pt x="2049370" y="1755803"/>
                  <a:pt x="2059665" y="1756137"/>
                  <a:pt x="2112135" y="1738648"/>
                </a:cubicBezTo>
                <a:cubicBezTo>
                  <a:pt x="2137893" y="1742941"/>
                  <a:pt x="2164636" y="1743268"/>
                  <a:pt x="2189409" y="1751526"/>
                </a:cubicBezTo>
                <a:cubicBezTo>
                  <a:pt x="2225446" y="1763538"/>
                  <a:pt x="2237991" y="1794403"/>
                  <a:pt x="2266682" y="1815921"/>
                </a:cubicBezTo>
                <a:cubicBezTo>
                  <a:pt x="2286707" y="1830940"/>
                  <a:pt x="2310495" y="1840309"/>
                  <a:pt x="2331076" y="1854557"/>
                </a:cubicBezTo>
                <a:cubicBezTo>
                  <a:pt x="2358938" y="1873846"/>
                  <a:pt x="2441824" y="1930713"/>
                  <a:pt x="2472744" y="1970467"/>
                </a:cubicBezTo>
                <a:cubicBezTo>
                  <a:pt x="2491750" y="1994903"/>
                  <a:pt x="2514470" y="2018372"/>
                  <a:pt x="2524259" y="2047740"/>
                </a:cubicBezTo>
                <a:cubicBezTo>
                  <a:pt x="2536194" y="2083544"/>
                  <a:pt x="2536265" y="2095054"/>
                  <a:pt x="2562896" y="2125014"/>
                </a:cubicBezTo>
                <a:cubicBezTo>
                  <a:pt x="2587097" y="2152240"/>
                  <a:pt x="2619963" y="2171978"/>
                  <a:pt x="2640169" y="2202287"/>
                </a:cubicBezTo>
                <a:cubicBezTo>
                  <a:pt x="2704126" y="2298222"/>
                  <a:pt x="2621922" y="2180389"/>
                  <a:pt x="2704564" y="2279560"/>
                </a:cubicBezTo>
                <a:cubicBezTo>
                  <a:pt x="2733084" y="2313784"/>
                  <a:pt x="2733181" y="2329641"/>
                  <a:pt x="2756079" y="2369712"/>
                </a:cubicBezTo>
                <a:cubicBezTo>
                  <a:pt x="2763759" y="2383151"/>
                  <a:pt x="2770188" y="2398156"/>
                  <a:pt x="2781837" y="2408349"/>
                </a:cubicBezTo>
                <a:cubicBezTo>
                  <a:pt x="2805134" y="2428734"/>
                  <a:pt x="2829742" y="2450074"/>
                  <a:pt x="2859110" y="2459864"/>
                </a:cubicBezTo>
                <a:cubicBezTo>
                  <a:pt x="2951067" y="2490517"/>
                  <a:pt x="2913792" y="2470561"/>
                  <a:pt x="2975020" y="2511380"/>
                </a:cubicBezTo>
                <a:cubicBezTo>
                  <a:pt x="2992192" y="2507087"/>
                  <a:pt x="3011602" y="2508004"/>
                  <a:pt x="3026535" y="2498501"/>
                </a:cubicBezTo>
                <a:cubicBezTo>
                  <a:pt x="3059926" y="2477252"/>
                  <a:pt x="3088700" y="2449215"/>
                  <a:pt x="3116687" y="2421228"/>
                </a:cubicBezTo>
                <a:cubicBezTo>
                  <a:pt x="3127632" y="2410283"/>
                  <a:pt x="3130554" y="2392500"/>
                  <a:pt x="3142445" y="2382591"/>
                </a:cubicBezTo>
                <a:cubicBezTo>
                  <a:pt x="3157194" y="2370300"/>
                  <a:pt x="3176789" y="2365419"/>
                  <a:pt x="3193961" y="2356833"/>
                </a:cubicBezTo>
                <a:cubicBezTo>
                  <a:pt x="3206840" y="2335368"/>
                  <a:pt x="3218712" y="2313267"/>
                  <a:pt x="3232597" y="2292439"/>
                </a:cubicBezTo>
                <a:cubicBezTo>
                  <a:pt x="3244504" y="2274579"/>
                  <a:pt x="3262516" y="2260539"/>
                  <a:pt x="3271234" y="2240924"/>
                </a:cubicBezTo>
                <a:cubicBezTo>
                  <a:pt x="3280124" y="2220921"/>
                  <a:pt x="3277191" y="2197296"/>
                  <a:pt x="3284113" y="2176529"/>
                </a:cubicBezTo>
                <a:cubicBezTo>
                  <a:pt x="3290184" y="2158316"/>
                  <a:pt x="3301285" y="2142186"/>
                  <a:pt x="3309871" y="2125014"/>
                </a:cubicBezTo>
                <a:cubicBezTo>
                  <a:pt x="3335476" y="2022588"/>
                  <a:pt x="3303008" y="2124143"/>
                  <a:pt x="3361386" y="2021983"/>
                </a:cubicBezTo>
                <a:cubicBezTo>
                  <a:pt x="3368121" y="2010196"/>
                  <a:pt x="3368194" y="1995488"/>
                  <a:pt x="3374265" y="1983346"/>
                </a:cubicBezTo>
                <a:cubicBezTo>
                  <a:pt x="3381187" y="1969501"/>
                  <a:pt x="3392343" y="1958148"/>
                  <a:pt x="3400023" y="1944709"/>
                </a:cubicBezTo>
                <a:cubicBezTo>
                  <a:pt x="3445227" y="1865602"/>
                  <a:pt x="3401483" y="1917491"/>
                  <a:pt x="3464417" y="1854557"/>
                </a:cubicBezTo>
                <a:cubicBezTo>
                  <a:pt x="3468710" y="1841678"/>
                  <a:pt x="3468815" y="1826521"/>
                  <a:pt x="3477296" y="1815921"/>
                </a:cubicBezTo>
                <a:cubicBezTo>
                  <a:pt x="3491475" y="1798197"/>
                  <a:pt x="3552237" y="1773912"/>
                  <a:pt x="3567448" y="1764405"/>
                </a:cubicBezTo>
                <a:cubicBezTo>
                  <a:pt x="3656555" y="1708714"/>
                  <a:pt x="3581695" y="1738192"/>
                  <a:pt x="3657600" y="1712890"/>
                </a:cubicBezTo>
                <a:cubicBezTo>
                  <a:pt x="3783043" y="1587447"/>
                  <a:pt x="3589894" y="1770449"/>
                  <a:pt x="3760631" y="1648495"/>
                </a:cubicBezTo>
                <a:cubicBezTo>
                  <a:pt x="3773226" y="1639498"/>
                  <a:pt x="3775444" y="1620804"/>
                  <a:pt x="3786389" y="1609859"/>
                </a:cubicBezTo>
                <a:cubicBezTo>
                  <a:pt x="3825436" y="1570812"/>
                  <a:pt x="3858432" y="1579329"/>
                  <a:pt x="3915178" y="1571222"/>
                </a:cubicBezTo>
                <a:cubicBezTo>
                  <a:pt x="3936643" y="1562636"/>
                  <a:pt x="3958446" y="1554853"/>
                  <a:pt x="3979572" y="1545464"/>
                </a:cubicBezTo>
                <a:cubicBezTo>
                  <a:pt x="3997116" y="1537667"/>
                  <a:pt x="4013441" y="1527270"/>
                  <a:pt x="4031087" y="1519707"/>
                </a:cubicBezTo>
                <a:cubicBezTo>
                  <a:pt x="4043565" y="1514359"/>
                  <a:pt x="4057246" y="1512176"/>
                  <a:pt x="4069724" y="1506828"/>
                </a:cubicBezTo>
                <a:cubicBezTo>
                  <a:pt x="4087371" y="1499265"/>
                  <a:pt x="4103593" y="1488633"/>
                  <a:pt x="4121240" y="1481070"/>
                </a:cubicBezTo>
                <a:cubicBezTo>
                  <a:pt x="4133718" y="1475722"/>
                  <a:pt x="4147734" y="1474262"/>
                  <a:pt x="4159876" y="1468191"/>
                </a:cubicBezTo>
                <a:cubicBezTo>
                  <a:pt x="4173720" y="1461269"/>
                  <a:pt x="4185074" y="1450113"/>
                  <a:pt x="4198513" y="1442433"/>
                </a:cubicBezTo>
                <a:cubicBezTo>
                  <a:pt x="4215182" y="1432908"/>
                  <a:pt x="4233359" y="1426201"/>
                  <a:pt x="4250028" y="1416676"/>
                </a:cubicBezTo>
                <a:cubicBezTo>
                  <a:pt x="4263467" y="1408996"/>
                  <a:pt x="4274820" y="1397840"/>
                  <a:pt x="4288665" y="1390918"/>
                </a:cubicBezTo>
                <a:cubicBezTo>
                  <a:pt x="4300807" y="1384847"/>
                  <a:pt x="4314896" y="1383553"/>
                  <a:pt x="4327302" y="1378039"/>
                </a:cubicBezTo>
                <a:cubicBezTo>
                  <a:pt x="4353618" y="1366343"/>
                  <a:pt x="4379700" y="1353913"/>
                  <a:pt x="4404575" y="1339402"/>
                </a:cubicBezTo>
                <a:cubicBezTo>
                  <a:pt x="4431315" y="1323804"/>
                  <a:pt x="4452480" y="1297677"/>
                  <a:pt x="4481848" y="1287887"/>
                </a:cubicBezTo>
                <a:cubicBezTo>
                  <a:pt x="4575913" y="1256532"/>
                  <a:pt x="4532781" y="1268714"/>
                  <a:pt x="4610637" y="1249250"/>
                </a:cubicBezTo>
                <a:cubicBezTo>
                  <a:pt x="4636395" y="1223492"/>
                  <a:pt x="4657601" y="1192183"/>
                  <a:pt x="4687910" y="1171977"/>
                </a:cubicBezTo>
                <a:cubicBezTo>
                  <a:pt x="4718717" y="1151439"/>
                  <a:pt x="4742646" y="1139134"/>
                  <a:pt x="4765183" y="1107583"/>
                </a:cubicBezTo>
                <a:cubicBezTo>
                  <a:pt x="4776342" y="1091960"/>
                  <a:pt x="4781416" y="1072736"/>
                  <a:pt x="4790941" y="1056067"/>
                </a:cubicBezTo>
                <a:cubicBezTo>
                  <a:pt x="4808279" y="1025726"/>
                  <a:pt x="4835601" y="993544"/>
                  <a:pt x="4855335" y="965915"/>
                </a:cubicBezTo>
                <a:cubicBezTo>
                  <a:pt x="4864332" y="953319"/>
                  <a:pt x="4874171" y="941122"/>
                  <a:pt x="4881093" y="927278"/>
                </a:cubicBezTo>
                <a:cubicBezTo>
                  <a:pt x="4887164" y="915136"/>
                  <a:pt x="4887901" y="900784"/>
                  <a:pt x="4893972" y="888642"/>
                </a:cubicBezTo>
                <a:cubicBezTo>
                  <a:pt x="4900894" y="874798"/>
                  <a:pt x="4912050" y="863444"/>
                  <a:pt x="4919730" y="850005"/>
                </a:cubicBezTo>
                <a:cubicBezTo>
                  <a:pt x="4929255" y="833336"/>
                  <a:pt x="4935962" y="815159"/>
                  <a:pt x="4945487" y="798490"/>
                </a:cubicBezTo>
                <a:cubicBezTo>
                  <a:pt x="5004872" y="694565"/>
                  <a:pt x="4931480" y="850585"/>
                  <a:pt x="5009882" y="682580"/>
                </a:cubicBezTo>
                <a:cubicBezTo>
                  <a:pt x="5064201" y="566182"/>
                  <a:pt x="5094044" y="477913"/>
                  <a:pt x="5164428" y="360608"/>
                </a:cubicBezTo>
                <a:cubicBezTo>
                  <a:pt x="5177307" y="339143"/>
                  <a:pt x="5188046" y="316240"/>
                  <a:pt x="5203065" y="296214"/>
                </a:cubicBezTo>
                <a:cubicBezTo>
                  <a:pt x="5213993" y="281643"/>
                  <a:pt x="5228823" y="270456"/>
                  <a:pt x="5241702" y="257577"/>
                </a:cubicBezTo>
                <a:cubicBezTo>
                  <a:pt x="5278457" y="147308"/>
                  <a:pt x="5247840" y="212012"/>
                  <a:pt x="5306096" y="128788"/>
                </a:cubicBezTo>
                <a:cubicBezTo>
                  <a:pt x="5323849" y="103427"/>
                  <a:pt x="5340439" y="77273"/>
                  <a:pt x="5357611" y="51515"/>
                </a:cubicBezTo>
                <a:cubicBezTo>
                  <a:pt x="5366197" y="38636"/>
                  <a:pt x="5368685" y="17772"/>
                  <a:pt x="5383369" y="12878"/>
                </a:cubicBezTo>
                <a:lnTo>
                  <a:pt x="5422006" y="0"/>
                </a:lnTo>
                <a:cubicBezTo>
                  <a:pt x="5512158" y="4293"/>
                  <a:pt x="5602851" y="2125"/>
                  <a:pt x="5692462" y="12878"/>
                </a:cubicBezTo>
                <a:cubicBezTo>
                  <a:pt x="5711524" y="15165"/>
                  <a:pt x="5726434" y="30839"/>
                  <a:pt x="5743978" y="38636"/>
                </a:cubicBezTo>
                <a:cubicBezTo>
                  <a:pt x="5765104" y="48025"/>
                  <a:pt x="5787694" y="54055"/>
                  <a:pt x="5808372" y="64394"/>
                </a:cubicBezTo>
                <a:cubicBezTo>
                  <a:pt x="5822216" y="71316"/>
                  <a:pt x="5833883" y="81948"/>
                  <a:pt x="5847009" y="90152"/>
                </a:cubicBezTo>
                <a:cubicBezTo>
                  <a:pt x="5868236" y="103419"/>
                  <a:pt x="5889938" y="115909"/>
                  <a:pt x="5911403" y="128788"/>
                </a:cubicBezTo>
                <a:cubicBezTo>
                  <a:pt x="5924282" y="145960"/>
                  <a:pt x="5934862" y="165126"/>
                  <a:pt x="5950040" y="180304"/>
                </a:cubicBezTo>
                <a:cubicBezTo>
                  <a:pt x="5965218" y="195482"/>
                  <a:pt x="5987116" y="203058"/>
                  <a:pt x="6001555" y="218940"/>
                </a:cubicBezTo>
                <a:cubicBezTo>
                  <a:pt x="6030433" y="250705"/>
                  <a:pt x="6039201" y="305460"/>
                  <a:pt x="6078828" y="321971"/>
                </a:cubicBezTo>
                <a:lnTo>
                  <a:pt x="6233375" y="386366"/>
                </a:lnTo>
                <a:lnTo>
                  <a:pt x="6323527" y="425002"/>
                </a:lnTo>
                <a:cubicBezTo>
                  <a:pt x="6344867" y="433894"/>
                  <a:pt x="6365252" y="446226"/>
                  <a:pt x="6387921" y="450760"/>
                </a:cubicBezTo>
                <a:cubicBezTo>
                  <a:pt x="6412415" y="455659"/>
                  <a:pt x="6464550" y="463317"/>
                  <a:pt x="6490952" y="476518"/>
                </a:cubicBezTo>
                <a:cubicBezTo>
                  <a:pt x="6504796" y="483440"/>
                  <a:pt x="6515362" y="496179"/>
                  <a:pt x="6529589" y="502276"/>
                </a:cubicBezTo>
                <a:cubicBezTo>
                  <a:pt x="6545858" y="509249"/>
                  <a:pt x="6564150" y="510069"/>
                  <a:pt x="6581104" y="515155"/>
                </a:cubicBezTo>
                <a:cubicBezTo>
                  <a:pt x="6607110" y="522957"/>
                  <a:pt x="6632037" y="534327"/>
                  <a:pt x="6658378" y="540912"/>
                </a:cubicBezTo>
                <a:cubicBezTo>
                  <a:pt x="6675550" y="545205"/>
                  <a:pt x="6693320" y="547576"/>
                  <a:pt x="6709893" y="553791"/>
                </a:cubicBezTo>
                <a:cubicBezTo>
                  <a:pt x="6727869" y="560532"/>
                  <a:pt x="6743762" y="571986"/>
                  <a:pt x="6761409" y="579549"/>
                </a:cubicBezTo>
                <a:cubicBezTo>
                  <a:pt x="6773887" y="584897"/>
                  <a:pt x="6788178" y="585835"/>
                  <a:pt x="6800045" y="592428"/>
                </a:cubicBezTo>
                <a:cubicBezTo>
                  <a:pt x="6827106" y="607462"/>
                  <a:pt x="6851560" y="626771"/>
                  <a:pt x="6877318" y="643943"/>
                </a:cubicBezTo>
                <a:cubicBezTo>
                  <a:pt x="6890197" y="652529"/>
                  <a:pt x="6901271" y="664806"/>
                  <a:pt x="6915955" y="669701"/>
                </a:cubicBezTo>
                <a:cubicBezTo>
                  <a:pt x="6963699" y="685616"/>
                  <a:pt x="6942450" y="676509"/>
                  <a:pt x="6980349" y="69545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Over-fitting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model fits to noise rather than signal</a:t>
            </a:r>
          </a:p>
          <a:p>
            <a:endParaRPr lang="en-US" dirty="0"/>
          </a:p>
          <a:p>
            <a:r>
              <a:rPr lang="en-US" dirty="0"/>
              <a:t>Your model fits to the specifics of your current data set rather than the broader set of contexts where you want to apply it</a:t>
            </a:r>
          </a:p>
        </p:txBody>
      </p:sp>
    </p:spTree>
    <p:extLst>
      <p:ext uri="{BB962C8B-B14F-4D97-AF65-F5344CB8AC3E}">
        <p14:creationId xmlns:p14="http://schemas.microsoft.com/office/powerpoint/2010/main" val="3799238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Over-fitting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Your model fits to noise rather than signal</a:t>
            </a:r>
          </a:p>
          <a:p>
            <a:endParaRPr lang="en-US" dirty="0"/>
          </a:p>
          <a:p>
            <a:r>
              <a:rPr lang="en-US" dirty="0"/>
              <a:t>Your model fits to the specifics of your current data set rather than the broader set of contexts where you want to apply it</a:t>
            </a:r>
          </a:p>
          <a:p>
            <a:endParaRPr lang="en-US" dirty="0"/>
          </a:p>
          <a:p>
            <a:r>
              <a:rPr lang="en-US" dirty="0"/>
              <a:t>Example: Building a high school drop out model from a single school district, where students identified as at-risk by the principal are placed into an extra study hall course</a:t>
            </a:r>
          </a:p>
        </p:txBody>
      </p:sp>
    </p:spTree>
    <p:extLst>
      <p:ext uri="{BB962C8B-B14F-4D97-AF65-F5344CB8AC3E}">
        <p14:creationId xmlns:p14="http://schemas.microsoft.com/office/powerpoint/2010/main" val="2153155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51F0D-CEC7-400C-A830-CD92CA143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questions?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28F3C-AD8C-48A3-8CE4-CB738F92B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16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6CC6B-967B-4B82-9F62-F5E1BFF8B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prevent over-fitting?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A00C2-5F24-4CB9-972F-CC2256FD3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34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6CC6B-967B-4B82-9F62-F5E1BFF8B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prevent over-fitting?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A00C2-5F24-4CB9-972F-CC2256FD3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you have to know if it’s happening</a:t>
            </a:r>
          </a:p>
        </p:txBody>
      </p:sp>
    </p:spTree>
    <p:extLst>
      <p:ext uri="{BB962C8B-B14F-4D97-AF65-F5344CB8AC3E}">
        <p14:creationId xmlns:p14="http://schemas.microsoft.com/office/powerpoint/2010/main" val="1720904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Training-test split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your model on some data, testing on other data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good start, better than nothing</a:t>
            </a:r>
          </a:p>
          <a:p>
            <a:r>
              <a:rPr lang="en-US" dirty="0"/>
              <a:t>Doesn’t use all the data equally</a:t>
            </a:r>
          </a:p>
          <a:p>
            <a:r>
              <a:rPr lang="en-US" dirty="0"/>
              <a:t>Ignores issues of generalizability beyond your current data</a:t>
            </a:r>
          </a:p>
        </p:txBody>
      </p:sp>
    </p:spTree>
    <p:extLst>
      <p:ext uri="{BB962C8B-B14F-4D97-AF65-F5344CB8AC3E}">
        <p14:creationId xmlns:p14="http://schemas.microsoft.com/office/powerpoint/2010/main" val="2597325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Gold standard: New test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 an entirely new test data set from a new population, </a:t>
            </a:r>
            <a:r>
              <a:rPr lang="en-US" b="1" i="1" dirty="0"/>
              <a:t>after</a:t>
            </a:r>
            <a:r>
              <a:rPr lang="en-US" dirty="0"/>
              <a:t> you build the model</a:t>
            </a:r>
          </a:p>
          <a:p>
            <a:endParaRPr lang="en-US" dirty="0"/>
          </a:p>
          <a:p>
            <a:r>
              <a:rPr lang="en-US" dirty="0"/>
              <a:t>Takes time! </a:t>
            </a:r>
          </a:p>
        </p:txBody>
      </p:sp>
    </p:spTree>
    <p:extLst>
      <p:ext uri="{BB962C8B-B14F-4D97-AF65-F5344CB8AC3E}">
        <p14:creationId xmlns:p14="http://schemas.microsoft.com/office/powerpoint/2010/main" val="17505703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Tin standard: cross-validation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Repeatedly building your model on some data, testing on other data</a:t>
            </a:r>
          </a:p>
          <a:p>
            <a:endParaRPr lang="en-US" dirty="0"/>
          </a:p>
          <a:p>
            <a:r>
              <a:rPr lang="en-US" dirty="0"/>
              <a:t>4-fold</a:t>
            </a:r>
          </a:p>
          <a:p>
            <a:r>
              <a:rPr lang="en-US" dirty="0"/>
              <a:t>A, B, C -&gt; D</a:t>
            </a:r>
          </a:p>
          <a:p>
            <a:r>
              <a:rPr lang="en-US" dirty="0"/>
              <a:t>A, B, D -&gt; C</a:t>
            </a:r>
          </a:p>
          <a:p>
            <a:r>
              <a:rPr lang="en-US" dirty="0"/>
              <a:t>A, C, D -&gt; B</a:t>
            </a:r>
          </a:p>
          <a:p>
            <a:r>
              <a:rPr lang="en-US" dirty="0"/>
              <a:t>B, C, D -&gt; 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983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 10 years ago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data points for the same student</a:t>
            </a:r>
          </a:p>
          <a:p>
            <a:r>
              <a:rPr lang="en-US" dirty="0"/>
              <a:t>Divide those data points into different folds</a:t>
            </a:r>
          </a:p>
          <a:p>
            <a:r>
              <a:rPr lang="en-US" dirty="0"/>
              <a:t>Same student is in both training and test set</a:t>
            </a:r>
          </a:p>
          <a:p>
            <a:endParaRPr lang="en-US" dirty="0"/>
          </a:p>
          <a:p>
            <a:r>
              <a:rPr lang="en-US" dirty="0"/>
              <a:t>Why is this a problem?</a:t>
            </a:r>
          </a:p>
        </p:txBody>
      </p:sp>
    </p:spTree>
    <p:extLst>
      <p:ext uri="{BB962C8B-B14F-4D97-AF65-F5344CB8AC3E}">
        <p14:creationId xmlns:p14="http://schemas.microsoft.com/office/powerpoint/2010/main" val="4232976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3C3E0-EC59-486B-8C67-9760099F7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Assignment 2: </a:t>
            </a:r>
            <a:br>
              <a:rPr lang="en-US" dirty="0"/>
            </a:br>
            <a:r>
              <a:rPr lang="en-US" dirty="0"/>
              <a:t>Needs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C37FE-A4B1-4E33-BD75-8FDF38A79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questions on assignment?</a:t>
            </a:r>
          </a:p>
          <a:p>
            <a:endParaRPr lang="en-US" dirty="0"/>
          </a:p>
          <a:p>
            <a:r>
              <a:rPr lang="en-US" dirty="0"/>
              <a:t>Final draft due tomorrow!</a:t>
            </a:r>
          </a:p>
        </p:txBody>
      </p:sp>
    </p:spTree>
    <p:extLst>
      <p:ext uri="{BB962C8B-B14F-4D97-AF65-F5344CB8AC3E}">
        <p14:creationId xmlns:p14="http://schemas.microsoft.com/office/powerpoint/2010/main" val="13152248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 10 years ago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Multiple data points for the same student</a:t>
            </a:r>
          </a:p>
          <a:p>
            <a:r>
              <a:rPr lang="en-US" dirty="0"/>
              <a:t>Divide those data points into different folds</a:t>
            </a:r>
          </a:p>
          <a:p>
            <a:r>
              <a:rPr lang="en-US" dirty="0"/>
              <a:t>Same student is in both training and test set</a:t>
            </a:r>
          </a:p>
          <a:p>
            <a:endParaRPr lang="en-US" dirty="0"/>
          </a:p>
          <a:p>
            <a:r>
              <a:rPr lang="en-US" dirty="0"/>
              <a:t>Why is this a problem?</a:t>
            </a:r>
          </a:p>
          <a:p>
            <a:endParaRPr lang="en-US" dirty="0"/>
          </a:p>
          <a:p>
            <a:r>
              <a:rPr lang="en-US" dirty="0"/>
              <a:t>Usually addressed now through student-level cross-validation</a:t>
            </a:r>
          </a:p>
        </p:txBody>
      </p:sp>
    </p:spTree>
    <p:extLst>
      <p:ext uri="{BB962C8B-B14F-4D97-AF65-F5344CB8AC3E}">
        <p14:creationId xmlns:p14="http://schemas.microsoft.com/office/powerpoint/2010/main" val="34775833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Becoming a problem again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people with data science/machine learning training flood into education</a:t>
            </a:r>
          </a:p>
          <a:p>
            <a:r>
              <a:rPr lang="en-US" dirty="0"/>
              <a:t>With no background in learning analytics</a:t>
            </a:r>
          </a:p>
          <a:p>
            <a:r>
              <a:rPr lang="en-US" dirty="0"/>
              <a:t>And no particular interest in learning about it before working in the area</a:t>
            </a:r>
          </a:p>
        </p:txBody>
      </p:sp>
    </p:spTree>
    <p:extLst>
      <p:ext uri="{BB962C8B-B14F-4D97-AF65-F5344CB8AC3E}">
        <p14:creationId xmlns:p14="http://schemas.microsoft.com/office/powerpoint/2010/main" val="2906540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Bronze standard: </a:t>
            </a:r>
            <a:br>
              <a:rPr lang="en-US" dirty="0"/>
            </a:br>
            <a:r>
              <a:rPr lang="en-US" dirty="0"/>
              <a:t>student-level cross-validation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Repeatedly building your model on some students, testing on other students</a:t>
            </a:r>
          </a:p>
          <a:p>
            <a:endParaRPr lang="en-US" dirty="0"/>
          </a:p>
          <a:p>
            <a:r>
              <a:rPr lang="en-US" dirty="0"/>
              <a:t>4-fold</a:t>
            </a:r>
          </a:p>
          <a:p>
            <a:r>
              <a:rPr lang="en-US" dirty="0"/>
              <a:t>A, B, C -&gt; D</a:t>
            </a:r>
          </a:p>
          <a:p>
            <a:r>
              <a:rPr lang="en-US" dirty="0"/>
              <a:t>A, B, D -&gt; C</a:t>
            </a:r>
          </a:p>
          <a:p>
            <a:r>
              <a:rPr lang="en-US" dirty="0"/>
              <a:t>A, C, D -&gt; B</a:t>
            </a:r>
          </a:p>
          <a:p>
            <a:r>
              <a:rPr lang="en-US" dirty="0"/>
              <a:t>B, C, D -&gt; 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181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Silver standard: Cross-group validation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Ocumpaugh</a:t>
            </a:r>
            <a:r>
              <a:rPr lang="en-US" dirty="0"/>
              <a:t> et al., 2014)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Train on N groups, test on 1 group</a:t>
            </a:r>
          </a:p>
          <a:p>
            <a:endParaRPr lang="en-US" dirty="0"/>
          </a:p>
          <a:p>
            <a:r>
              <a:rPr lang="en-US" dirty="0"/>
              <a:t>Example: Train on Urban and Suburban students, test on Rural students</a:t>
            </a:r>
          </a:p>
        </p:txBody>
      </p:sp>
    </p:spTree>
    <p:extLst>
      <p:ext uri="{BB962C8B-B14F-4D97-AF65-F5344CB8AC3E}">
        <p14:creationId xmlns:p14="http://schemas.microsoft.com/office/powerpoint/2010/main" val="19063497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to: All-group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Train on all groups, test on held-out set from all groups</a:t>
            </a:r>
          </a:p>
          <a:p>
            <a:endParaRPr lang="en-US" dirty="0"/>
          </a:p>
          <a:p>
            <a:r>
              <a:rPr lang="en-US" dirty="0"/>
              <a:t>Check performance on each group</a:t>
            </a:r>
          </a:p>
          <a:p>
            <a:endParaRPr lang="en-US" dirty="0"/>
          </a:p>
          <a:p>
            <a:r>
              <a:rPr lang="en-US" dirty="0"/>
              <a:t>Example: Train on Urban, Suburban, Rural</a:t>
            </a:r>
          </a:p>
          <a:p>
            <a:r>
              <a:rPr lang="en-US" dirty="0"/>
              <a:t>Test on new Urban, Test on new Suburban, Test on new Rural</a:t>
            </a:r>
          </a:p>
        </p:txBody>
      </p:sp>
    </p:spTree>
    <p:extLst>
      <p:ext uri="{BB962C8B-B14F-4D97-AF65-F5344CB8AC3E}">
        <p14:creationId xmlns:p14="http://schemas.microsoft.com/office/powerpoint/2010/main" val="19024050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Cross-group instead of all-group?</a:t>
            </a:r>
          </a:p>
          <a:p>
            <a:r>
              <a:rPr lang="en-US" dirty="0"/>
              <a:t>All-group instead of cross-group?</a:t>
            </a:r>
          </a:p>
        </p:txBody>
      </p:sp>
    </p:spTree>
    <p:extLst>
      <p:ext uri="{BB962C8B-B14F-4D97-AF65-F5344CB8AC3E}">
        <p14:creationId xmlns:p14="http://schemas.microsoft.com/office/powerpoint/2010/main" val="1242564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 course…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Testing across multiple groups requires having enough data for all of them!</a:t>
            </a:r>
          </a:p>
          <a:p>
            <a:endParaRPr lang="en-US" dirty="0"/>
          </a:p>
          <a:p>
            <a:r>
              <a:rPr lang="en-US" dirty="0"/>
              <a:t>Or indeed, any data on group membership at all</a:t>
            </a:r>
          </a:p>
          <a:p>
            <a:pPr lvl="1"/>
            <a:r>
              <a:rPr lang="en-US" dirty="0"/>
              <a:t>Not something to take for granted</a:t>
            </a:r>
          </a:p>
        </p:txBody>
      </p:sp>
    </p:spTree>
    <p:extLst>
      <p:ext uri="{BB962C8B-B14F-4D97-AF65-F5344CB8AC3E}">
        <p14:creationId xmlns:p14="http://schemas.microsoft.com/office/powerpoint/2010/main" val="29497046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perniciousness of convenience samples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Much easier to collect data for suburban middle-class students than other groups in USA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4093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9B2AA-A70A-431E-9C26-D77CB55E9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We’ll come back to this issue further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37FB5-C59A-4645-830B-A26E14AFB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week when we discuss algorithmic bias in detail</a:t>
            </a:r>
          </a:p>
        </p:txBody>
      </p:sp>
    </p:spTree>
    <p:extLst>
      <p:ext uri="{BB962C8B-B14F-4D97-AF65-F5344CB8AC3E}">
        <p14:creationId xmlns:p14="http://schemas.microsoft.com/office/powerpoint/2010/main" val="41084765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37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3C3E0-EC59-486B-8C67-9760099F7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Assignment 3: </a:t>
            </a:r>
            <a:br>
              <a:rPr lang="en-US" dirty="0"/>
            </a:br>
            <a:r>
              <a:rPr lang="en-US" dirty="0"/>
              <a:t>Risks and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C37FE-A4B1-4E33-BD75-8FDF38A79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questions on assignment?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90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Content-level cross-validation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model for some content, test on other content</a:t>
            </a:r>
          </a:p>
          <a:p>
            <a:endParaRPr lang="en-US" dirty="0"/>
          </a:p>
          <a:p>
            <a:r>
              <a:rPr lang="en-US" dirty="0"/>
              <a:t>Easy example is lessons in tutors or levels in games (Baker et al., 2008; </a:t>
            </a:r>
            <a:r>
              <a:rPr lang="en-US" dirty="0" err="1"/>
              <a:t>Karumbaiah</a:t>
            </a:r>
            <a:r>
              <a:rPr lang="en-US" dirty="0"/>
              <a:t> et al., 2018)</a:t>
            </a:r>
          </a:p>
        </p:txBody>
      </p:sp>
    </p:spTree>
    <p:extLst>
      <p:ext uri="{BB962C8B-B14F-4D97-AF65-F5344CB8AC3E}">
        <p14:creationId xmlns:p14="http://schemas.microsoft.com/office/powerpoint/2010/main" val="30399973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Far generalizability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Generalizability across learning systems – Paquette’s work last week</a:t>
            </a:r>
          </a:p>
        </p:txBody>
      </p:sp>
    </p:spTree>
    <p:extLst>
      <p:ext uri="{BB962C8B-B14F-4D97-AF65-F5344CB8AC3E}">
        <p14:creationId xmlns:p14="http://schemas.microsoft.com/office/powerpoint/2010/main" val="17092337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Consideration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do you want to be able to use your model?</a:t>
            </a:r>
          </a:p>
          <a:p>
            <a:endParaRPr lang="en-US" dirty="0"/>
          </a:p>
          <a:p>
            <a:r>
              <a:rPr lang="en-US" dirty="0"/>
              <a:t>New students?</a:t>
            </a:r>
          </a:p>
          <a:p>
            <a:r>
              <a:rPr lang="en-US" dirty="0"/>
              <a:t>New schools?</a:t>
            </a:r>
          </a:p>
          <a:p>
            <a:r>
              <a:rPr lang="en-US" dirty="0"/>
              <a:t>New populations?</a:t>
            </a:r>
          </a:p>
          <a:p>
            <a:r>
              <a:rPr lang="en-US" dirty="0"/>
              <a:t>New software content?</a:t>
            </a:r>
          </a:p>
        </p:txBody>
      </p:sp>
    </p:spTree>
    <p:extLst>
      <p:ext uri="{BB962C8B-B14F-4D97-AF65-F5344CB8AC3E}">
        <p14:creationId xmlns:p14="http://schemas.microsoft.com/office/powerpoint/2010/main" val="27548000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567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Imagine that we are developing a model to predict whether a teenager will engage in school violence</a:t>
            </a:r>
          </a:p>
        </p:txBody>
      </p:sp>
    </p:spTree>
    <p:extLst>
      <p:ext uri="{BB962C8B-B14F-4D97-AF65-F5344CB8AC3E}">
        <p14:creationId xmlns:p14="http://schemas.microsoft.com/office/powerpoint/2010/main" val="34664311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Debate: Let’s Discuss in </a:t>
            </a:r>
            <a:br>
              <a:rPr lang="en-US" dirty="0"/>
            </a:br>
            <a:r>
              <a:rPr lang="en-US" dirty="0"/>
              <a:t>Breakout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Is it best to have a model that is:</a:t>
            </a:r>
          </a:p>
          <a:p>
            <a:endParaRPr lang="en-US" dirty="0"/>
          </a:p>
          <a:p>
            <a:pPr marL="514350" indent="-514350">
              <a:buAutoNum type="alphaUcParenR"/>
            </a:pPr>
            <a:r>
              <a:rPr lang="en-US" dirty="0"/>
              <a:t>Moderately accurate for all students</a:t>
            </a:r>
          </a:p>
          <a:p>
            <a:pPr marL="514350" indent="-514350">
              <a:buAutoNum type="alphaUcParenR"/>
            </a:pPr>
            <a:endParaRPr lang="en-US" dirty="0"/>
          </a:p>
          <a:p>
            <a:pPr marL="514350" indent="-514350">
              <a:buAutoNum type="alphaUcParenR"/>
            </a:pPr>
            <a:r>
              <a:rPr lang="en-US" dirty="0"/>
              <a:t>Very accurate for most groups of students, but very inaccurate for one group (10%) of students </a:t>
            </a:r>
          </a:p>
          <a:p>
            <a:pPr marL="514350" indent="-514350">
              <a:buAutoNum type="alphaUcParenR"/>
            </a:pPr>
            <a:endParaRPr lang="en-US" dirty="0"/>
          </a:p>
          <a:p>
            <a:pPr marL="514350" indent="-514350">
              <a:buAutoNum type="alphaUcParenR"/>
            </a:pPr>
            <a:r>
              <a:rPr lang="en-US" dirty="0"/>
              <a:t>Very accurate for 100% of students, but has different models for different students (i.e. the same behavior is punished for some students but not others)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0638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E596E-758A-4140-9AA5-39411A14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over-fitting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FDFB4-DB81-453C-83F7-20B5BB699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know your model is over-fit, several things you can do</a:t>
            </a:r>
          </a:p>
          <a:p>
            <a:pPr lvl="1"/>
            <a:r>
              <a:rPr lang="en-US" dirty="0"/>
              <a:t>Try a different (more conservative) algorithm</a:t>
            </a:r>
          </a:p>
          <a:p>
            <a:pPr lvl="1"/>
            <a:r>
              <a:rPr lang="en-US" dirty="0"/>
              <a:t>Cost-sensitive classification (an option in many algorithms)</a:t>
            </a:r>
          </a:p>
          <a:p>
            <a:pPr lvl="1"/>
            <a:r>
              <a:rPr lang="en-US" dirty="0"/>
              <a:t>More feature engineering (develop features that better match deep features of construct)</a:t>
            </a:r>
          </a:p>
          <a:p>
            <a:pPr lvl="1"/>
            <a:r>
              <a:rPr lang="en-US" dirty="0"/>
              <a:t>Collect more data (expensive option)</a:t>
            </a:r>
          </a:p>
        </p:txBody>
      </p:sp>
    </p:spTree>
    <p:extLst>
      <p:ext uri="{BB962C8B-B14F-4D97-AF65-F5344CB8AC3E}">
        <p14:creationId xmlns:p14="http://schemas.microsoft.com/office/powerpoint/2010/main" val="2373536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23497-DBC2-44FA-B533-652C288A9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Questions? Comments? </a:t>
            </a:r>
            <a:br>
              <a:rPr lang="en-US" dirty="0"/>
            </a:br>
            <a:r>
              <a:rPr lang="en-US" dirty="0"/>
              <a:t>Other solutions?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75BF7-9C86-4C24-BA23-D88E77A88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551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89AFE-4BDE-013B-F56E-C6BD8B2B1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comments or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C4851-26C1-FCDD-B22B-CBD8854B8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7537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C3D8-D4C5-F5E0-FF61-686FFAAE3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77710-4514-D816-D978-1525BFEC9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Mar 22 Project Assignment 2 final version due</a:t>
            </a:r>
          </a:p>
          <a:p>
            <a:r>
              <a:rPr lang="en-US" dirty="0"/>
              <a:t>Mar 28 Discrimination and the Perpetuation of Bias</a:t>
            </a:r>
          </a:p>
          <a:p>
            <a:pPr lvl="1"/>
            <a:r>
              <a:rPr lang="en-US" dirty="0"/>
              <a:t>Both Sections Virtual, 9a (45min early) and 7p (1 </a:t>
            </a:r>
            <a:r>
              <a:rPr lang="en-US" dirty="0" err="1"/>
              <a:t>hr</a:t>
            </a:r>
            <a:r>
              <a:rPr lang="en-US" dirty="0"/>
              <a:t> late)</a:t>
            </a:r>
          </a:p>
          <a:p>
            <a:r>
              <a:rPr lang="en-US" dirty="0"/>
              <a:t>Apr 4 Implementation Fidelity</a:t>
            </a:r>
          </a:p>
          <a:p>
            <a:r>
              <a:rPr lang="en-US" dirty="0"/>
              <a:t>Apr 5 Project Assignment 3 first draft due</a:t>
            </a:r>
          </a:p>
          <a:p>
            <a:r>
              <a:rPr lang="en-US" dirty="0"/>
              <a:t>Apr 8 VIVI-SD 4 due</a:t>
            </a:r>
          </a:p>
          <a:p>
            <a:r>
              <a:rPr lang="en-US" dirty="0"/>
              <a:t>Apr 11 Student Privacy</a:t>
            </a:r>
          </a:p>
          <a:p>
            <a:r>
              <a:rPr lang="en-US" dirty="0"/>
              <a:t>Apr 12 Project Assignment 3 final version due</a:t>
            </a:r>
          </a:p>
          <a:p>
            <a:r>
              <a:rPr lang="en-US" dirty="0"/>
              <a:t>Apr 15 VIVI-SD 5 due</a:t>
            </a:r>
          </a:p>
          <a:p>
            <a:r>
              <a:rPr lang="en-US" dirty="0"/>
              <a:t>Apr 18 Interpretability (both sections virtual)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588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Validating model generalizability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your predictive/inferential model work in the situation you want to use it in?</a:t>
            </a:r>
          </a:p>
        </p:txBody>
      </p:sp>
    </p:spTree>
    <p:extLst>
      <p:ext uri="{BB962C8B-B14F-4D97-AF65-F5344CB8AC3E}">
        <p14:creationId xmlns:p14="http://schemas.microsoft.com/office/powerpoint/2010/main" val="345560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Different than statistical significance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have a hugely statistically significant result</a:t>
            </a:r>
          </a:p>
          <a:p>
            <a:endParaRPr lang="en-US" dirty="0"/>
          </a:p>
          <a:p>
            <a:r>
              <a:rPr lang="en-US" dirty="0"/>
              <a:t>But if it’s drawn from a different population or context than the context you want to apply it in, it may be inapplicable</a:t>
            </a:r>
          </a:p>
        </p:txBody>
      </p:sp>
    </p:spTree>
    <p:extLst>
      <p:ext uri="{BB962C8B-B14F-4D97-AF65-F5344CB8AC3E}">
        <p14:creationId xmlns:p14="http://schemas.microsoft.com/office/powerpoint/2010/main" val="1345396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13D0E-7A64-4FFD-AE32-2A72B1AE3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Generalizability connects 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2EDEE-F44B-49C7-AB8E-64BDDBCE2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machine learning concept of </a:t>
            </a:r>
            <a:r>
              <a:rPr lang="en-US" i="1" dirty="0"/>
              <a:t>over-fitting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40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Over-fitting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model fits to noise rather than signal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799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A2052-7A7B-46BB-B04B-5D5073EAF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(thanks to Lalitha Agnihotri)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1AAE8CF-2546-4DE8-A430-562647E75F81}"/>
              </a:ext>
            </a:extLst>
          </p:cNvPr>
          <p:cNvSpPr/>
          <p:nvPr/>
        </p:nvSpPr>
        <p:spPr>
          <a:xfrm>
            <a:off x="1295400" y="49299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1F46798-498A-4312-97CA-FC0967D1879E}"/>
              </a:ext>
            </a:extLst>
          </p:cNvPr>
          <p:cNvSpPr/>
          <p:nvPr/>
        </p:nvSpPr>
        <p:spPr>
          <a:xfrm>
            <a:off x="1981200" y="55395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CE63D39-F582-4B77-9057-80BFFBF0925C}"/>
              </a:ext>
            </a:extLst>
          </p:cNvPr>
          <p:cNvSpPr/>
          <p:nvPr/>
        </p:nvSpPr>
        <p:spPr>
          <a:xfrm>
            <a:off x="6019800" y="2709633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5FF9CE6-A4D5-4DF9-87CE-1A7CEE72E5F0}"/>
              </a:ext>
            </a:extLst>
          </p:cNvPr>
          <p:cNvSpPr/>
          <p:nvPr/>
        </p:nvSpPr>
        <p:spPr>
          <a:xfrm>
            <a:off x="2667000" y="44727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555255F-BF45-41F4-9415-D6CB7449A026}"/>
              </a:ext>
            </a:extLst>
          </p:cNvPr>
          <p:cNvSpPr/>
          <p:nvPr/>
        </p:nvSpPr>
        <p:spPr>
          <a:xfrm>
            <a:off x="5410200" y="3657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1DE6E70-2DBA-4EF1-960D-7E0268D17283}"/>
              </a:ext>
            </a:extLst>
          </p:cNvPr>
          <p:cNvSpPr/>
          <p:nvPr/>
        </p:nvSpPr>
        <p:spPr>
          <a:xfrm>
            <a:off x="3429000" y="526375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41FBEEA-FC2B-401D-8B60-B8B01D1C65BA}"/>
              </a:ext>
            </a:extLst>
          </p:cNvPr>
          <p:cNvSpPr/>
          <p:nvPr/>
        </p:nvSpPr>
        <p:spPr>
          <a:xfrm>
            <a:off x="4191000" y="43584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0AB286B-4630-476D-855C-29C49B4A8EAF}"/>
              </a:ext>
            </a:extLst>
          </p:cNvPr>
          <p:cNvSpPr/>
          <p:nvPr/>
        </p:nvSpPr>
        <p:spPr>
          <a:xfrm>
            <a:off x="7467600" y="3409682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91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A2052-7A7B-46BB-B04B-5D5073EAF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(thanks to Lalitha Agnihotri)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1AAE8CF-2546-4DE8-A430-562647E75F81}"/>
              </a:ext>
            </a:extLst>
          </p:cNvPr>
          <p:cNvSpPr/>
          <p:nvPr/>
        </p:nvSpPr>
        <p:spPr>
          <a:xfrm>
            <a:off x="1295400" y="49299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1F46798-498A-4312-97CA-FC0967D1879E}"/>
              </a:ext>
            </a:extLst>
          </p:cNvPr>
          <p:cNvSpPr/>
          <p:nvPr/>
        </p:nvSpPr>
        <p:spPr>
          <a:xfrm>
            <a:off x="1981200" y="55395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CE63D39-F582-4B77-9057-80BFFBF0925C}"/>
              </a:ext>
            </a:extLst>
          </p:cNvPr>
          <p:cNvSpPr/>
          <p:nvPr/>
        </p:nvSpPr>
        <p:spPr>
          <a:xfrm>
            <a:off x="6019800" y="2709633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5FF9CE6-A4D5-4DF9-87CE-1A7CEE72E5F0}"/>
              </a:ext>
            </a:extLst>
          </p:cNvPr>
          <p:cNvSpPr/>
          <p:nvPr/>
        </p:nvSpPr>
        <p:spPr>
          <a:xfrm>
            <a:off x="2667000" y="44727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555255F-BF45-41F4-9415-D6CB7449A026}"/>
              </a:ext>
            </a:extLst>
          </p:cNvPr>
          <p:cNvSpPr/>
          <p:nvPr/>
        </p:nvSpPr>
        <p:spPr>
          <a:xfrm>
            <a:off x="5410200" y="3657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1DE6E70-2DBA-4EF1-960D-7E0268D17283}"/>
              </a:ext>
            </a:extLst>
          </p:cNvPr>
          <p:cNvSpPr/>
          <p:nvPr/>
        </p:nvSpPr>
        <p:spPr>
          <a:xfrm>
            <a:off x="3429000" y="526375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41FBEEA-FC2B-401D-8B60-B8B01D1C65BA}"/>
              </a:ext>
            </a:extLst>
          </p:cNvPr>
          <p:cNvSpPr/>
          <p:nvPr/>
        </p:nvSpPr>
        <p:spPr>
          <a:xfrm>
            <a:off x="4191000" y="43584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0AB286B-4630-476D-855C-29C49B4A8EAF}"/>
              </a:ext>
            </a:extLst>
          </p:cNvPr>
          <p:cNvSpPr/>
          <p:nvPr/>
        </p:nvSpPr>
        <p:spPr>
          <a:xfrm>
            <a:off x="7467600" y="3409682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7775436-2C4D-4F52-A4F4-A83555DE34EE}"/>
              </a:ext>
            </a:extLst>
          </p:cNvPr>
          <p:cNvCxnSpPr/>
          <p:nvPr/>
        </p:nvCxnSpPr>
        <p:spPr>
          <a:xfrm flipV="1">
            <a:off x="990600" y="2438400"/>
            <a:ext cx="7543800" cy="3329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127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991</Words>
  <Application>Microsoft Office PowerPoint</Application>
  <PresentationFormat>On-screen Show (4:3)</PresentationFormat>
  <Paragraphs>147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Calibri</vt:lpstr>
      <vt:lpstr>Office Theme</vt:lpstr>
      <vt:lpstr>Big Data, Education, and Society</vt:lpstr>
      <vt:lpstr>Assignment 2:  Needs Assessment</vt:lpstr>
      <vt:lpstr>Assignment 3:  Risks and Challenges</vt:lpstr>
      <vt:lpstr>Validating model generalizability</vt:lpstr>
      <vt:lpstr>Different than statistical significance</vt:lpstr>
      <vt:lpstr>Generalizability connects to</vt:lpstr>
      <vt:lpstr>Over-fitting</vt:lpstr>
      <vt:lpstr>Example (thanks to Lalitha Agnihotri)</vt:lpstr>
      <vt:lpstr>Example (thanks to Lalitha Agnihotri)</vt:lpstr>
      <vt:lpstr>Example (thanks to Lalitha Agnihotri)</vt:lpstr>
      <vt:lpstr>Over-fitting</vt:lpstr>
      <vt:lpstr>Over-fitting</vt:lpstr>
      <vt:lpstr>Any questions? Comments?</vt:lpstr>
      <vt:lpstr>How do you prevent over-fitting?</vt:lpstr>
      <vt:lpstr>How do you prevent over-fitting?</vt:lpstr>
      <vt:lpstr>Training-test split</vt:lpstr>
      <vt:lpstr>Gold standard: New test set</vt:lpstr>
      <vt:lpstr>Tin standard: cross-validation</vt:lpstr>
      <vt:lpstr>Common mistake 10 years ago</vt:lpstr>
      <vt:lpstr>Common mistake 10 years ago</vt:lpstr>
      <vt:lpstr>Becoming a problem again</vt:lpstr>
      <vt:lpstr>Bronze standard:  student-level cross-validation</vt:lpstr>
      <vt:lpstr>Silver standard: Cross-group validation (Ocumpaugh et al., 2014)</vt:lpstr>
      <vt:lpstr>Compare to: All-group validation</vt:lpstr>
      <vt:lpstr>Why…</vt:lpstr>
      <vt:lpstr>Of course…</vt:lpstr>
      <vt:lpstr>The perniciousness of convenience samples</vt:lpstr>
      <vt:lpstr>We’ll come back to this issue further</vt:lpstr>
      <vt:lpstr>Questions? Comments?</vt:lpstr>
      <vt:lpstr>Content-level cross-validation</vt:lpstr>
      <vt:lpstr>Far generalizability</vt:lpstr>
      <vt:lpstr>Important Consideration</vt:lpstr>
      <vt:lpstr>Questions? Comments?</vt:lpstr>
      <vt:lpstr>Debate</vt:lpstr>
      <vt:lpstr>Debate: Let’s Discuss in  Breakout Groups</vt:lpstr>
      <vt:lpstr>Preventing over-fitting</vt:lpstr>
      <vt:lpstr>Questions? Comments?  Other solutions?</vt:lpstr>
      <vt:lpstr>Last comments or questions?</vt:lpstr>
      <vt:lpstr>Upcoming sessions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Engineering Studio</dc:title>
  <dc:creator>Baker, Ryan Shaun</dc:creator>
  <cp:lastModifiedBy>Ryan</cp:lastModifiedBy>
  <cp:revision>186</cp:revision>
  <dcterms:created xsi:type="dcterms:W3CDTF">2013-08-27T11:33:40Z</dcterms:created>
  <dcterms:modified xsi:type="dcterms:W3CDTF">2024-03-14T11:26:48Z</dcterms:modified>
</cp:coreProperties>
</file>