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989" r:id="rId3"/>
    <p:sldId id="995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999" r:id="rId36"/>
    <p:sldId id="1000" r:id="rId37"/>
    <p:sldId id="1001" r:id="rId38"/>
    <p:sldId id="1002" r:id="rId39"/>
    <p:sldId id="1004" r:id="rId40"/>
    <p:sldId id="1003" r:id="rId41"/>
    <p:sldId id="997" r:id="rId42"/>
    <p:sldId id="299" r:id="rId43"/>
    <p:sldId id="300" r:id="rId44"/>
    <p:sldId id="301" r:id="rId45"/>
    <p:sldId id="643" r:id="rId46"/>
    <p:sldId id="996" r:id="rId47"/>
    <p:sldId id="56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7" y="6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n8UG2ZY8bxwN3tMp5erS-wa1VGPoO5lQRBpo6V5gzHM/edit?usp=sharin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11, 2024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E95-3502-4768-9B94-768B4EF9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cautious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2CEF-C793-40CC-905C-0B034E70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Although these are the standard definitions in AI more broadly</a:t>
            </a:r>
          </a:p>
          <a:p>
            <a:endParaRPr lang="en-US" dirty="0"/>
          </a:p>
          <a:p>
            <a:r>
              <a:rPr lang="en-US" dirty="0"/>
              <a:t>These terms are used fairly haphazardly/interchangeably in the EDM community</a:t>
            </a:r>
          </a:p>
          <a:p>
            <a:endParaRPr lang="en-US" dirty="0"/>
          </a:p>
          <a:p>
            <a:r>
              <a:rPr lang="en-US" dirty="0"/>
              <a:t>A lot of papers use “explainable” to refer to both of these</a:t>
            </a:r>
          </a:p>
          <a:p>
            <a:r>
              <a:rPr lang="en-US" dirty="0"/>
              <a:t>Also, older papers like Liu &amp; Koedinger (2017) came about before these terms were widely used in these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DA5D-89DB-4D29-A917-0C1BF82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203-9B19-45C4-91D2-12211A99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they call it “explanatory”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understand how the model works</a:t>
            </a:r>
          </a:p>
          <a:p>
            <a:r>
              <a:rPr lang="en-US" dirty="0"/>
              <a:t>Need to understand why the model is better than (simpler) alternatives</a:t>
            </a:r>
          </a:p>
          <a:p>
            <a:r>
              <a:rPr lang="en-US" dirty="0"/>
              <a:t>Understanding of this why should either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pPr lvl="1"/>
            <a:r>
              <a:rPr lang="en-US" dirty="0"/>
              <a:t>or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Facilitated by predicting a variable that is well-defined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Interpretable models tend to be relatively parsimonious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1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10C-7DA8-401E-BC59-9ED785EA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0917-FF25-47C9-8790-8BABE455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Can’t understand how the model works</a:t>
            </a:r>
          </a:p>
          <a:p>
            <a:r>
              <a:rPr lang="en-US" dirty="0"/>
              <a:t>Can’t explain why the model is better than (simpler) alternatives</a:t>
            </a:r>
          </a:p>
          <a:p>
            <a:r>
              <a:rPr lang="en-US" dirty="0"/>
              <a:t>Doesn’t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endParaRPr lang="en-US" dirty="0"/>
          </a:p>
          <a:p>
            <a:r>
              <a:rPr lang="en-US" dirty="0"/>
              <a:t>It just predicts better</a:t>
            </a:r>
          </a:p>
        </p:txBody>
      </p:sp>
    </p:spTree>
    <p:extLst>
      <p:ext uri="{BB962C8B-B14F-4D97-AF65-F5344CB8AC3E}">
        <p14:creationId xmlns:p14="http://schemas.microsoft.com/office/powerpoint/2010/main" val="508288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Less likely to have interpretable and meaningful predictors</a:t>
            </a:r>
          </a:p>
          <a:p>
            <a:pPr lvl="1"/>
            <a:r>
              <a:rPr lang="en-US" dirty="0"/>
              <a:t>But could also be combining these interpretable and meaningful predictors in uninterpretable ways</a:t>
            </a:r>
          </a:p>
          <a:p>
            <a:endParaRPr lang="en-US" dirty="0"/>
          </a:p>
          <a:p>
            <a:r>
              <a:rPr lang="en-US" dirty="0"/>
              <a:t>More likely to be predicting a variable that is itself hard to interpret</a:t>
            </a:r>
          </a:p>
          <a:p>
            <a:endParaRPr lang="en-US" dirty="0"/>
          </a:p>
          <a:p>
            <a:r>
              <a:rPr lang="en-US" dirty="0"/>
              <a:t>Less likely to be parsimonious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strategies?</a:t>
            </a:r>
          </a:p>
        </p:txBody>
      </p:sp>
    </p:spTree>
    <p:extLst>
      <p:ext uri="{BB962C8B-B14F-4D97-AF65-F5344CB8AC3E}">
        <p14:creationId xmlns:p14="http://schemas.microsoft.com/office/powerpoint/2010/main" val="861312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Just-so stories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3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correctness in learning system by time previously taken to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56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college dropout by average course grade (in courses passed)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56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school violence from dress code violations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frustration from standard deviation in amount of time taken to respond across last five responses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0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679D-54BC-40B1-970E-7EC6F208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E145C-BFAB-4660-85FB-C2313455A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0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4D99-D2F8-4F3E-A89C-C89F6385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creation of </a:t>
            </a:r>
            <a:r>
              <a:rPr lang="en-US" dirty="0" err="1"/>
              <a:t>explainables</a:t>
            </a:r>
            <a:br>
              <a:rPr lang="en-US" dirty="0"/>
            </a:br>
            <a:r>
              <a:rPr lang="en-US" dirty="0"/>
              <a:t>(Howley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52A83-4F20-4D84-AE4F-864D8130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supporting understanding of a model and interpreting how it works</a:t>
            </a:r>
          </a:p>
          <a:p>
            <a:endParaRPr lang="en-US" dirty="0"/>
          </a:p>
          <a:p>
            <a:r>
              <a:rPr lang="en-US" dirty="0"/>
              <a:t>You’ll review some of these in the VIVI-SD activity</a:t>
            </a:r>
          </a:p>
        </p:txBody>
      </p:sp>
    </p:spTree>
    <p:extLst>
      <p:ext uri="{BB962C8B-B14F-4D97-AF65-F5344CB8AC3E}">
        <p14:creationId xmlns:p14="http://schemas.microsoft.com/office/powerpoint/2010/main" val="1638106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90C7-84C7-4CD9-9500-CC38722B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specific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3FAC-6EF8-4E9D-84B3-B8F0935A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in outcome</a:t>
            </a:r>
            <a:br>
              <a:rPr lang="en-US" dirty="0"/>
            </a:br>
            <a:r>
              <a:rPr lang="en-US" dirty="0"/>
              <a:t>prediction systems,</a:t>
            </a:r>
            <a:br>
              <a:rPr lang="en-US" dirty="0"/>
            </a:br>
            <a:r>
              <a:rPr lang="en-US" dirty="0"/>
              <a:t>as we’ve discussed </a:t>
            </a:r>
            <a:br>
              <a:rPr lang="en-US" dirty="0"/>
            </a:br>
            <a:r>
              <a:rPr lang="en-US" dirty="0"/>
              <a:t>in past weeks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0B169-24E8-46FE-BD4C-3490A5AC7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499" y="1190625"/>
            <a:ext cx="47339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50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F70-944E-4E73-9BF0-73978BC2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be some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1AD3-51A9-4261-804E-E4330BA9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an effective design of an explanation for a specific prediction?</a:t>
            </a:r>
          </a:p>
        </p:txBody>
      </p:sp>
    </p:spTree>
    <p:extLst>
      <p:ext uri="{BB962C8B-B14F-4D97-AF65-F5344CB8AC3E}">
        <p14:creationId xmlns:p14="http://schemas.microsoft.com/office/powerpoint/2010/main" val="76482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80B7-E276-312E-CE95-DBDCBD6E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Presentation Signup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428D-CD5E-5A06-6DB9-DD3E026D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https://docs.google.com/spreadsheets/d/1n8UG2ZY8bxwN3tMp5erS-wa1VGPoO5lQRBpo6V5gzHM/edit?usp=sharing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cannot make it on 5/9, that’s totally fine, email me in the next couple days to make a plan for when you will present</a:t>
            </a:r>
          </a:p>
          <a:p>
            <a:endParaRPr lang="en-US" dirty="0"/>
          </a:p>
          <a:p>
            <a:r>
              <a:rPr lang="en-US" dirty="0"/>
              <a:t>All presentations will be virtual</a:t>
            </a:r>
          </a:p>
        </p:txBody>
      </p:sp>
    </p:spTree>
    <p:extLst>
      <p:ext uri="{BB962C8B-B14F-4D97-AF65-F5344CB8AC3E}">
        <p14:creationId xmlns:p14="http://schemas.microsoft.com/office/powerpoint/2010/main" val="1524356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makes a model interpretable: reprise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Seems relevant to explaining a prediction too,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2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work has attempted to explain modern AI models such as deep neural networks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Samek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83283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</a:t>
            </a:r>
          </a:p>
          <a:p>
            <a:pPr lvl="1"/>
            <a:r>
              <a:rPr lang="en-US" dirty="0"/>
              <a:t>Which specific predictors/values can maintain the current prediction even if all the other predictors change?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E534-59FE-401B-89E8-C749A7CD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B4C9-6E10-4855-BD55-B705C91B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3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A632-C4E8-63B1-76C0-244FD33F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Pitfalls for Explainability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Khosravi</a:t>
            </a:r>
            <a:r>
              <a:rPr lang="en-US" dirty="0"/>
              <a:t> et al.,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64BF-05C5-BA51-A013-55978D17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Needless use of complex models</a:t>
            </a:r>
          </a:p>
          <a:p>
            <a:r>
              <a:rPr lang="en-US" dirty="0"/>
              <a:t>Inaccurate explanations</a:t>
            </a:r>
          </a:p>
          <a:p>
            <a:r>
              <a:rPr lang="en-US" dirty="0"/>
              <a:t>Incomplete explanations</a:t>
            </a:r>
          </a:p>
          <a:p>
            <a:r>
              <a:rPr lang="en-US" dirty="0"/>
              <a:t>User misconceptions</a:t>
            </a:r>
          </a:p>
          <a:p>
            <a:r>
              <a:rPr lang="en-US" dirty="0"/>
              <a:t>Promoting dysfunctional </a:t>
            </a:r>
            <a:r>
              <a:rPr lang="en-US" dirty="0" err="1"/>
              <a:t>behaviour</a:t>
            </a:r>
            <a:endParaRPr lang="en-US" dirty="0"/>
          </a:p>
          <a:p>
            <a:pPr lvl="1"/>
            <a:r>
              <a:rPr lang="en-US" dirty="0"/>
              <a:t>Using understanding of model to game the system</a:t>
            </a:r>
          </a:p>
        </p:txBody>
      </p:sp>
    </p:spTree>
    <p:extLst>
      <p:ext uri="{BB962C8B-B14F-4D97-AF65-F5344CB8AC3E}">
        <p14:creationId xmlns:p14="http://schemas.microsoft.com/office/powerpoint/2010/main" val="1732069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A632-C4E8-63B1-76C0-244FD33F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give an example </a:t>
            </a:r>
            <a:br>
              <a:rPr lang="en-US" dirty="0"/>
            </a:br>
            <a:r>
              <a:rPr lang="en-US" dirty="0"/>
              <a:t>of each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64BF-05C5-BA51-A013-55978D17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Needless use of complex models</a:t>
            </a:r>
          </a:p>
          <a:p>
            <a:r>
              <a:rPr lang="en-US" dirty="0"/>
              <a:t>Inaccurate explanations</a:t>
            </a:r>
          </a:p>
          <a:p>
            <a:r>
              <a:rPr lang="en-US" dirty="0"/>
              <a:t>Incomplete explanations</a:t>
            </a:r>
          </a:p>
          <a:p>
            <a:r>
              <a:rPr lang="en-US" dirty="0"/>
              <a:t>User misconceptions</a:t>
            </a:r>
          </a:p>
          <a:p>
            <a:r>
              <a:rPr lang="en-US" dirty="0"/>
              <a:t>Promoting dysfunctional </a:t>
            </a:r>
            <a:r>
              <a:rPr lang="en-US" dirty="0" err="1"/>
              <a:t>behaviour</a:t>
            </a:r>
            <a:endParaRPr lang="en-US" dirty="0"/>
          </a:p>
          <a:p>
            <a:pPr lvl="1"/>
            <a:r>
              <a:rPr lang="en-US" dirty="0"/>
              <a:t>Using understanding of model to game the system</a:t>
            </a:r>
          </a:p>
        </p:txBody>
      </p:sp>
    </p:spTree>
    <p:extLst>
      <p:ext uri="{BB962C8B-B14F-4D97-AF65-F5344CB8AC3E}">
        <p14:creationId xmlns:p14="http://schemas.microsoft.com/office/powerpoint/2010/main" val="1038025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E534-59FE-401B-89E8-C749A7CD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B4C9-6E10-4855-BD55-B705C91B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52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F987-BD05-2D32-811A-78DE0A12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Prescriptiveness and Actionability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Susnjak</a:t>
            </a:r>
            <a:r>
              <a:rPr lang="en-US" dirty="0"/>
              <a:t>,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B66D-0071-783B-9B20-80E9F17E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high explainability support taking appropriate action?</a:t>
            </a:r>
          </a:p>
          <a:p>
            <a:endParaRPr lang="en-US" dirty="0"/>
          </a:p>
          <a:p>
            <a:r>
              <a:rPr lang="en-US" dirty="0"/>
              <a:t>How could we build towards that from high explainability?</a:t>
            </a:r>
          </a:p>
        </p:txBody>
      </p:sp>
    </p:spTree>
    <p:extLst>
      <p:ext uri="{BB962C8B-B14F-4D97-AF65-F5344CB8AC3E}">
        <p14:creationId xmlns:p14="http://schemas.microsoft.com/office/powerpoint/2010/main" val="36841758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F987-BD05-2D32-811A-78DE0A12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Prescriptiveness and Actionability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Susnjak</a:t>
            </a:r>
            <a:r>
              <a:rPr lang="en-US" dirty="0"/>
              <a:t>,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B66D-0071-783B-9B20-80E9F17E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possible path:</a:t>
            </a:r>
          </a:p>
          <a:p>
            <a:endParaRPr lang="en-US" dirty="0"/>
          </a:p>
          <a:p>
            <a:r>
              <a:rPr lang="en-US" dirty="0"/>
              <a:t>Use explanations to generate counterfactual what-ifs </a:t>
            </a:r>
          </a:p>
          <a:p>
            <a:endParaRPr lang="en-US" dirty="0"/>
          </a:p>
          <a:p>
            <a:r>
              <a:rPr lang="en-US" dirty="0"/>
              <a:t>Use those what-ifs as the basis for action</a:t>
            </a:r>
          </a:p>
          <a:p>
            <a:endParaRPr lang="en-US" dirty="0"/>
          </a:p>
          <a:p>
            <a:r>
              <a:rPr lang="en-US" dirty="0"/>
              <a:t>And then see if doing so actually works</a:t>
            </a:r>
          </a:p>
        </p:txBody>
      </p:sp>
    </p:spTree>
    <p:extLst>
      <p:ext uri="{BB962C8B-B14F-4D97-AF65-F5344CB8AC3E}">
        <p14:creationId xmlns:p14="http://schemas.microsoft.com/office/powerpoint/2010/main" val="115492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6AA4-40B2-7B02-7886-A40B715C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5781-0E8A-009F-AD59-0767C5CCC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96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61B-33DB-48A9-9B1E-62FBBE2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key dimension: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D789-D6BE-4F3E-8B55-B30990C7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that the factors/reasoning underlying the decisions made by algorithms should be inspectable by the people impacted by those algorithms</a:t>
            </a:r>
          </a:p>
        </p:txBody>
      </p:sp>
    </p:spTree>
    <p:extLst>
      <p:ext uri="{BB962C8B-B14F-4D97-AF65-F5344CB8AC3E}">
        <p14:creationId xmlns:p14="http://schemas.microsoft.com/office/powerpoint/2010/main" val="29807834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61B-33DB-48A9-9B1E-62FBBE2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related concept: </a:t>
            </a:r>
            <a:r>
              <a:rPr lang="en-US" dirty="0" err="1"/>
              <a:t>scrutability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D789-D6BE-4F3E-8B55-B30990C7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 learner inspect (“scrutinize”) an algorithm’s decisions, decision-making processes, and the data used to make those decisions</a:t>
            </a:r>
          </a:p>
        </p:txBody>
      </p:sp>
    </p:spTree>
    <p:extLst>
      <p:ext uri="{BB962C8B-B14F-4D97-AF65-F5344CB8AC3E}">
        <p14:creationId xmlns:p14="http://schemas.microsoft.com/office/powerpoint/2010/main" val="2044868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closely connected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Transparency/</a:t>
            </a:r>
            <a:r>
              <a:rPr lang="en-US" dirty="0" err="1"/>
              <a:t>Scrutability</a:t>
            </a:r>
            <a:endParaRPr lang="en-US" dirty="0"/>
          </a:p>
          <a:p>
            <a:r>
              <a:rPr lang="en-US" dirty="0"/>
              <a:t>Interpretability/</a:t>
            </a:r>
            <a:r>
              <a:rPr lang="en-US" dirty="0" err="1"/>
              <a:t>Explanability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you have transparency/</a:t>
            </a:r>
            <a:r>
              <a:rPr lang="en-US" dirty="0" err="1"/>
              <a:t>scrutability</a:t>
            </a:r>
            <a:r>
              <a:rPr lang="en-US" dirty="0"/>
              <a:t> without interpretability/explainability?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70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transparent is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Understandable to a machine learning expert/statistician?</a:t>
            </a:r>
          </a:p>
          <a:p>
            <a:endParaRPr lang="en-US" dirty="0"/>
          </a:p>
          <a:p>
            <a:r>
              <a:rPr lang="en-US" dirty="0"/>
              <a:t>Understandable to a teacher or school leader?</a:t>
            </a:r>
          </a:p>
          <a:p>
            <a:endParaRPr lang="en-US" dirty="0"/>
          </a:p>
          <a:p>
            <a:r>
              <a:rPr lang="en-US" dirty="0"/>
              <a:t>Understandable to an 8-year old?</a:t>
            </a:r>
          </a:p>
        </p:txBody>
      </p:sp>
    </p:spTree>
    <p:extLst>
      <p:ext uri="{BB962C8B-B14F-4D97-AF65-F5344CB8AC3E}">
        <p14:creationId xmlns:p14="http://schemas.microsoft.com/office/powerpoint/2010/main" val="40449432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8165-11ED-14F2-E6EA-EE980694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BF1C-943B-3A56-A051-080A0095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your faculty course evaluation</a:t>
            </a:r>
          </a:p>
          <a:p>
            <a:r>
              <a:rPr lang="en-US" dirty="0"/>
              <a:t>It actually really matters</a:t>
            </a:r>
          </a:p>
        </p:txBody>
      </p:sp>
    </p:spTree>
    <p:extLst>
      <p:ext uri="{BB962C8B-B14F-4D97-AF65-F5344CB8AC3E}">
        <p14:creationId xmlns:p14="http://schemas.microsoft.com/office/powerpoint/2010/main" val="3471422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EXTENSION VIVI-SD 6 due</a:t>
            </a:r>
          </a:p>
          <a:p>
            <a:r>
              <a:rPr lang="en-US" dirty="0"/>
              <a:t>Apr 25 Beneficence</a:t>
            </a:r>
          </a:p>
          <a:p>
            <a:r>
              <a:rPr lang="en-US" dirty="0"/>
              <a:t>May 2 Big Data, Big Science, and Longitudinal Follow-up</a:t>
            </a:r>
          </a:p>
          <a:p>
            <a:r>
              <a:rPr lang="en-US"/>
              <a:t>May 3 VIVI-SD 7 due</a:t>
            </a:r>
            <a:endParaRPr lang="en-US" dirty="0"/>
          </a:p>
          <a:p>
            <a:r>
              <a:rPr lang="en-US" dirty="0"/>
              <a:t>May 9 Final Project Presentations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Ryan will drop out of high school because he has a low GPA and keeps getting in fights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The model says that 0.1 lower GPA results in 3% higher chance of high school dropout</a:t>
            </a:r>
          </a:p>
          <a:p>
            <a:pPr lvl="1"/>
            <a:r>
              <a:rPr lang="en-US" dirty="0"/>
              <a:t>The model says that each disciplinary incident for fighting results in 6% higher chance of high school dropout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Maria will get a correct answer on the next problem, because she has gotten 3 of the last 4 correct on problems involving the same mathematical skill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Each correct answer increases correctness probability 10% at first and then that benefit goes down over time</a:t>
            </a:r>
          </a:p>
          <a:p>
            <a:pPr lvl="1"/>
            <a:r>
              <a:rPr lang="en-US" dirty="0"/>
              <a:t>Each wrong answer decreases correctness probability 3%</a:t>
            </a:r>
          </a:p>
        </p:txBody>
      </p:sp>
    </p:spTree>
    <p:extLst>
      <p:ext uri="{BB962C8B-B14F-4D97-AF65-F5344CB8AC3E}">
        <p14:creationId xmlns:p14="http://schemas.microsoft.com/office/powerpoint/2010/main" val="195042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06A2-DD9A-4847-B5F1-927B275D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2FEE-412E-4875-A3EF-4A1B229D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one do you think is harder to get right?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6A32-F722-4866-8E4E-0227EC5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76C7-4C4E-4445-873B-3D948046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explainability</a:t>
            </a:r>
            <a:r>
              <a:rPr lang="en-US" dirty="0"/>
              <a:t>, you can use any algorithm you want as long as you can explain a specific prediction afterwards</a:t>
            </a:r>
          </a:p>
          <a:p>
            <a:endParaRPr lang="en-US" dirty="0"/>
          </a:p>
          <a:p>
            <a:r>
              <a:rPr lang="en-US" dirty="0"/>
              <a:t>Some algorithms produce models that are just not interpretable even to experts</a:t>
            </a:r>
          </a:p>
        </p:txBody>
      </p:sp>
    </p:spTree>
    <p:extLst>
      <p:ext uri="{BB962C8B-B14F-4D97-AF65-F5344CB8AC3E}">
        <p14:creationId xmlns:p14="http://schemas.microsoft.com/office/powerpoint/2010/main" val="190046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1193</Words>
  <Application>Microsoft Office PowerPoint</Application>
  <PresentationFormat>On-screen Show (4:3)</PresentationFormat>
  <Paragraphs>171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Office Theme</vt:lpstr>
      <vt:lpstr>Big Data, Education, and Society</vt:lpstr>
      <vt:lpstr>Final Project</vt:lpstr>
      <vt:lpstr>Final Project Presentation Signup</vt:lpstr>
      <vt:lpstr>Explainable AI</vt:lpstr>
      <vt:lpstr>Interpretable AI</vt:lpstr>
      <vt:lpstr>Explainable versus Interpretable</vt:lpstr>
      <vt:lpstr>Explainable versus Interpretable</vt:lpstr>
      <vt:lpstr>Different challenges</vt:lpstr>
      <vt:lpstr>Different affordances</vt:lpstr>
      <vt:lpstr>Be cautious</vt:lpstr>
      <vt:lpstr>Questions? Comments?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Comments? Questions?</vt:lpstr>
      <vt:lpstr>Let’s compare these to  uninterpretable models</vt:lpstr>
      <vt:lpstr>Let’s compare these to  uninterpretable models</vt:lpstr>
      <vt:lpstr>Comments? Questions?</vt:lpstr>
      <vt:lpstr>How can we tell if a predictor is “interpretable and meaningful”?</vt:lpstr>
      <vt:lpstr>How can we tell if a predictor is “interpretable and meaningful”?</vt:lpstr>
      <vt:lpstr>Let’s create some just-so stories</vt:lpstr>
      <vt:lpstr>Let’s create some just-so stories</vt:lpstr>
      <vt:lpstr>Let’s create some just-so stories</vt:lpstr>
      <vt:lpstr>Let’s create some just-so stories</vt:lpstr>
      <vt:lpstr>Comments? Questions?</vt:lpstr>
      <vt:lpstr>The creation of explainables (Howley et al., 2020)</vt:lpstr>
      <vt:lpstr>Explanations of specific predictions</vt:lpstr>
      <vt:lpstr>What might be some attributes</vt:lpstr>
      <vt:lpstr>What makes a model interpretable: reprise (Liu &amp; Koedinger, 2017)</vt:lpstr>
      <vt:lpstr>AI Methods for Explainable AI</vt:lpstr>
      <vt:lpstr>AI Methods for Explainable AI</vt:lpstr>
      <vt:lpstr>AI Methods for Explainable AI</vt:lpstr>
      <vt:lpstr>Comments? Questions?</vt:lpstr>
      <vt:lpstr>Key Pitfalls for Explainability  (Khosravi et al., 2022)</vt:lpstr>
      <vt:lpstr>Can you give an example  of each of these?</vt:lpstr>
      <vt:lpstr>Comments? Questions?</vt:lpstr>
      <vt:lpstr>Prescriptiveness and Actionability (Susnjak, 2023)</vt:lpstr>
      <vt:lpstr>Prescriptiveness and Actionability (Susnjak, 2023)</vt:lpstr>
      <vt:lpstr>Comments? Questions?</vt:lpstr>
      <vt:lpstr>Another key dimension: transparency</vt:lpstr>
      <vt:lpstr>A related concept: scrutability</vt:lpstr>
      <vt:lpstr>How closely connected are:</vt:lpstr>
      <vt:lpstr>How transparent is good enough?</vt:lpstr>
      <vt:lpstr>Questions? Comments?</vt:lpstr>
      <vt:lpstr>Faculty Course Evaluations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222</cp:revision>
  <dcterms:created xsi:type="dcterms:W3CDTF">2013-08-27T11:33:40Z</dcterms:created>
  <dcterms:modified xsi:type="dcterms:W3CDTF">2024-04-18T15:40:08Z</dcterms:modified>
</cp:coreProperties>
</file>