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508" r:id="rId3"/>
    <p:sldId id="509" r:id="rId4"/>
    <p:sldId id="510" r:id="rId5"/>
    <p:sldId id="450" r:id="rId6"/>
    <p:sldId id="451" r:id="rId7"/>
    <p:sldId id="452" r:id="rId8"/>
    <p:sldId id="541" r:id="rId9"/>
    <p:sldId id="542" r:id="rId10"/>
    <p:sldId id="429" r:id="rId11"/>
    <p:sldId id="501" r:id="rId12"/>
    <p:sldId id="502" r:id="rId13"/>
    <p:sldId id="489" r:id="rId14"/>
    <p:sldId id="498" r:id="rId15"/>
    <p:sldId id="491" r:id="rId16"/>
    <p:sldId id="492" r:id="rId17"/>
    <p:sldId id="493" r:id="rId18"/>
    <p:sldId id="507" r:id="rId19"/>
    <p:sldId id="495" r:id="rId20"/>
    <p:sldId id="497" r:id="rId21"/>
    <p:sldId id="503" r:id="rId22"/>
    <p:sldId id="496" r:id="rId23"/>
    <p:sldId id="488" r:id="rId24"/>
    <p:sldId id="540" r:id="rId25"/>
    <p:sldId id="539" r:id="rId26"/>
    <p:sldId id="54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77865" autoAdjust="0"/>
  </p:normalViewPr>
  <p:slideViewPr>
    <p:cSldViewPr>
      <p:cViewPr varScale="1">
        <p:scale>
          <a:sx n="84" d="100"/>
          <a:sy n="84" d="100"/>
        </p:scale>
        <p:origin x="10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A07B25-3290-4178-974E-2159918888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40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A07B25-3290-4178-974E-2159918888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0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30,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 for reduced rate of failure/dropout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(Arnold, 2010; Arnold &amp; </a:t>
            </a:r>
            <a:r>
              <a:rPr lang="en-US" dirty="0" err="1"/>
              <a:t>Pistilli</a:t>
            </a:r>
            <a:r>
              <a:rPr lang="en-US" dirty="0"/>
              <a:t>, 2012)</a:t>
            </a:r>
          </a:p>
          <a:p>
            <a:pPr lvl="1"/>
            <a:r>
              <a:rPr lang="en-US" dirty="0"/>
              <a:t>Some debate on this (e.g. Essa, 2013)</a:t>
            </a:r>
          </a:p>
          <a:p>
            <a:r>
              <a:rPr lang="en-US" dirty="0"/>
              <a:t>(</a:t>
            </a:r>
            <a:r>
              <a:rPr lang="en-US" dirty="0" err="1"/>
              <a:t>Milliron</a:t>
            </a:r>
            <a:r>
              <a:rPr lang="en-US" dirty="0"/>
              <a:t> et al., 2014)</a:t>
            </a:r>
          </a:p>
          <a:p>
            <a:r>
              <a:rPr lang="en-US" dirty="0"/>
              <a:t>(</a:t>
            </a:r>
            <a:r>
              <a:rPr lang="en-US" dirty="0" err="1"/>
              <a:t>Hlosta</a:t>
            </a:r>
            <a:r>
              <a:rPr lang="en-US" dirty="0"/>
              <a:t> et al., 2021)</a:t>
            </a:r>
          </a:p>
          <a:p>
            <a:endParaRPr lang="en-US" dirty="0"/>
          </a:p>
          <a:p>
            <a:r>
              <a:rPr lang="en-US" dirty="0"/>
              <a:t>Often depends on how you look at the data and what variables are controlled for </a:t>
            </a:r>
            <a:br>
              <a:rPr lang="en-US" dirty="0"/>
            </a:br>
            <a:r>
              <a:rPr lang="en-US" dirty="0"/>
              <a:t>(Dawson et al., 2017)</a:t>
            </a:r>
          </a:p>
          <a:p>
            <a:endParaRPr lang="en-US" dirty="0"/>
          </a:p>
          <a:p>
            <a:r>
              <a:rPr lang="en-US" dirty="0"/>
              <a:t>Review argues that more rigorous and large-scale evidence needed (</a:t>
            </a:r>
            <a:r>
              <a:rPr lang="en-US" dirty="0" err="1"/>
              <a:t>Ifenthaler</a:t>
            </a:r>
            <a:r>
              <a:rPr lang="en-US" dirty="0"/>
              <a:t> &amp; Yau, 2020)</a:t>
            </a:r>
          </a:p>
        </p:txBody>
      </p:sp>
    </p:spTree>
    <p:extLst>
      <p:ext uri="{BB962C8B-B14F-4D97-AF65-F5344CB8AC3E}">
        <p14:creationId xmlns:p14="http://schemas.microsoft.com/office/powerpoint/2010/main" val="75134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71CA-9014-4196-A41C-25B29942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83166-D484-4F61-AC2A-D1EA53CB6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Relatively sophisticated machine learning algorithms used in the real world (Christie et al., 2019; Coleman et al., 2019; Coleman, 2021)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5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71CA-9014-4196-A41C-25B29942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83166-D484-4F61-AC2A-D1EA53CB6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Increased attention to whether there is presence of </a:t>
            </a:r>
            <a:r>
              <a:rPr lang="en-US" i="1" dirty="0"/>
              <a:t>algorithmic bias – </a:t>
            </a:r>
            <a:r>
              <a:rPr lang="en-US" dirty="0"/>
              <a:t>algorithms that are less effective for historically underrepresented learners (Christie et al., 2019; Coleman, 2021)</a:t>
            </a:r>
          </a:p>
          <a:p>
            <a:pPr lvl="1"/>
            <a:r>
              <a:rPr lang="en-US" dirty="0"/>
              <a:t>We will discuss this issue in detail on Mar. 27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Using demographic variables as predictors </a:t>
            </a:r>
            <a:r>
              <a:rPr lang="en-US" i="1" dirty="0"/>
              <a:t> can worsen algorithmic bias </a:t>
            </a:r>
            <a:r>
              <a:rPr lang="en-US" dirty="0"/>
              <a:t>(Baker et al., 2023)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5589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potential predictors that a student is at-risk? </a:t>
            </a:r>
            <a:br>
              <a:rPr lang="en-US" dirty="0"/>
            </a:br>
            <a:r>
              <a:rPr lang="en-US" dirty="0"/>
              <a:t>(K-12 or college)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5257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90291" y="1600200"/>
            <a:ext cx="38100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F85519-E636-467F-B414-4996CF2FFC24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30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8C36-64C7-46F8-82AC-6766FEE90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review these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96811-DE53-4011-AA29-4F0550A36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25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of these indicators are creepy?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32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these indicators are actionable?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43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these indicators are </a:t>
            </a:r>
            <a:br>
              <a:rPr lang="en-US" dirty="0"/>
            </a:br>
            <a:r>
              <a:rPr lang="en-US" dirty="0"/>
              <a:t>readily feasible to obtain?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24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F6363-1096-A003-CDB5-89347B9AE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broadly…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6EFB-0EFB-86A7-E06D-59BA1A0A1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06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ways we could use an at-risk prediction?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3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CCD6A-4933-9868-E5E7-E588B268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Vivi-SD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91EB6-B418-6A85-A938-40A7A45EC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has completed VIVI-SD?</a:t>
            </a:r>
          </a:p>
          <a:p>
            <a:r>
              <a:rPr lang="en-US" dirty="0"/>
              <a:t>How did it go for you? Any snags?</a:t>
            </a:r>
          </a:p>
          <a:p>
            <a:endParaRPr lang="en-US" dirty="0"/>
          </a:p>
          <a:p>
            <a:r>
              <a:rPr lang="en-US" dirty="0"/>
              <a:t>Reminder, VIVI-SD 1 is due Feb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4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other types of risk in education that we could predict?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56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A9A7-5738-40A2-948F-E8C43E675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get into groups of ~3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50948-7149-4FFA-ABB1-18653B7C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10 minutes</a:t>
            </a:r>
          </a:p>
          <a:p>
            <a:endParaRPr lang="en-US" dirty="0"/>
          </a:p>
          <a:p>
            <a:r>
              <a:rPr lang="en-US" dirty="0"/>
              <a:t>What are the benefits and risks of using </a:t>
            </a:r>
            <a:br>
              <a:rPr lang="en-US" dirty="0"/>
            </a:br>
            <a:r>
              <a:rPr lang="en-US" dirty="0"/>
              <a:t>at-risk prediction?</a:t>
            </a:r>
          </a:p>
        </p:txBody>
      </p:sp>
    </p:spTree>
    <p:extLst>
      <p:ext uri="{BB962C8B-B14F-4D97-AF65-F5344CB8AC3E}">
        <p14:creationId xmlns:p14="http://schemas.microsoft.com/office/powerpoint/2010/main" val="2448705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Any thoughts you’d like to bubble </a:t>
            </a:r>
            <a:br>
              <a:rPr lang="en-US" dirty="0"/>
            </a:br>
            <a:r>
              <a:rPr lang="en-US" dirty="0"/>
              <a:t>up to the full group?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your discussion</a:t>
            </a:r>
          </a:p>
        </p:txBody>
      </p:sp>
    </p:spTree>
    <p:extLst>
      <p:ext uri="{BB962C8B-B14F-4D97-AF65-F5344CB8AC3E}">
        <p14:creationId xmlns:p14="http://schemas.microsoft.com/office/powerpoint/2010/main" val="2609364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Questions? Comments?</a:t>
            </a:r>
            <a:br>
              <a:rPr lang="en-US" dirty="0"/>
            </a:br>
            <a:r>
              <a:rPr lang="en-US" dirty="0"/>
              <a:t>Further thoughts?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57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52AB-B315-04AB-6F69-825664B6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comments or </a:t>
            </a:r>
            <a:r>
              <a:rPr lang="en-US"/>
              <a:t>questions </a:t>
            </a:r>
            <a:br>
              <a:rPr lang="en-US"/>
            </a:br>
            <a:r>
              <a:rPr lang="en-US"/>
              <a:t>about the readings?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5CCF-489E-B66D-3C38-C9EDB195D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92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F7B2-B8F7-151D-C0F9-23F37F43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B88B-B9D9-713A-C18F-F2D50129B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80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Feb 3</a:t>
            </a:r>
            <a:r>
              <a:rPr lang="en-US"/>
              <a:t>. VIVI-SD </a:t>
            </a:r>
            <a:r>
              <a:rPr lang="en-US" dirty="0"/>
              <a:t>1 Due</a:t>
            </a:r>
          </a:p>
          <a:p>
            <a:r>
              <a:rPr lang="en-US" dirty="0"/>
              <a:t>Feb 6. Reports for School Personnel </a:t>
            </a:r>
          </a:p>
          <a:p>
            <a:r>
              <a:rPr lang="en-US" dirty="0"/>
              <a:t>Feb 10. VIVI-SD 2 Due</a:t>
            </a:r>
          </a:p>
          <a:p>
            <a:r>
              <a:rPr lang="en-US" dirty="0"/>
              <a:t>Feb 13. Reports for Parents</a:t>
            </a:r>
          </a:p>
          <a:p>
            <a:r>
              <a:rPr lang="en-US" dirty="0"/>
              <a:t>Feb 17 Project Assignment 1 due</a:t>
            </a:r>
          </a:p>
          <a:p>
            <a:r>
              <a:rPr lang="en-US" dirty="0"/>
              <a:t>Feb 20. Project Assignment 1 response posts due</a:t>
            </a:r>
          </a:p>
          <a:p>
            <a:r>
              <a:rPr lang="en-US" dirty="0"/>
              <a:t>Feb 20. Automated Intervention. Both sections VIRTUAL.</a:t>
            </a:r>
          </a:p>
          <a:p>
            <a:r>
              <a:rPr lang="en-US" dirty="0"/>
              <a:t>Feb 24. VIVI-SD 3 Due</a:t>
            </a:r>
          </a:p>
          <a:p>
            <a:r>
              <a:rPr lang="en-US" dirty="0"/>
              <a:t>Feb 27. Validity.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4D88D-0611-A496-7FDC-3EB1A7E98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D290-765B-7F24-9CBE-C378A490A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anybody not have a group yet?</a:t>
            </a:r>
          </a:p>
        </p:txBody>
      </p:sp>
    </p:spTree>
    <p:extLst>
      <p:ext uri="{BB962C8B-B14F-4D97-AF65-F5344CB8AC3E}">
        <p14:creationId xmlns:p14="http://schemas.microsoft.com/office/powerpoint/2010/main" val="137827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4D88D-0611-A496-7FDC-3EB1A7E98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D290-765B-7F24-9CBE-C378A490A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questions? Concerns?</a:t>
            </a:r>
          </a:p>
        </p:txBody>
      </p:sp>
    </p:spTree>
    <p:extLst>
      <p:ext uri="{BB962C8B-B14F-4D97-AF65-F5344CB8AC3E}">
        <p14:creationId xmlns:p14="http://schemas.microsoft.com/office/powerpoint/2010/main" val="345143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At-Risk Predictions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1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Civitas, </a:t>
            </a:r>
            <a:r>
              <a:rPr lang="en-US" dirty="0" err="1"/>
              <a:t>Zogotech</a:t>
            </a:r>
            <a:r>
              <a:rPr lang="en-US" dirty="0"/>
              <a:t> – At-risk prediction models used to provide actionable information to instructors and academic advisors</a:t>
            </a:r>
          </a:p>
          <a:p>
            <a:pPr lvl="1"/>
            <a:r>
              <a:rPr lang="en-US" dirty="0"/>
              <a:t>Who is likely to fail a course or drop out, and why</a:t>
            </a:r>
          </a:p>
          <a:p>
            <a:endParaRPr lang="en-US" dirty="0"/>
          </a:p>
          <a:p>
            <a:r>
              <a:rPr lang="en-US" dirty="0"/>
              <a:t>College</a:t>
            </a:r>
          </a:p>
        </p:txBody>
      </p:sp>
    </p:spTree>
    <p:extLst>
      <p:ext uri="{BB962C8B-B14F-4D97-AF65-F5344CB8AC3E}">
        <p14:creationId xmlns:p14="http://schemas.microsoft.com/office/powerpoint/2010/main" val="444358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Infinite Campus, PowerSchool, Chicago School Consortium – At-risk prediction models used to predict which students will drop out instead of graduate, to inform interventions by teachers and guidance counselors</a:t>
            </a:r>
          </a:p>
          <a:p>
            <a:endParaRPr lang="en-US" dirty="0"/>
          </a:p>
          <a:p>
            <a:r>
              <a:rPr lang="en-US" dirty="0"/>
              <a:t>High School</a:t>
            </a:r>
          </a:p>
        </p:txBody>
      </p:sp>
    </p:spTree>
    <p:extLst>
      <p:ext uri="{BB962C8B-B14F-4D97-AF65-F5344CB8AC3E}">
        <p14:creationId xmlns:p14="http://schemas.microsoft.com/office/powerpoint/2010/main" val="180357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37DEA-ABF1-8BA7-C369-0AA4DF8CA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6BF06-F325-8B7A-6114-64F7DA15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(at scale)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F325B-747C-5FB1-FE7C-C8E47AB0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With the withdrawal of Google (</a:t>
            </a:r>
            <a:r>
              <a:rPr lang="en-US" dirty="0" err="1"/>
              <a:t>BrightBytes</a:t>
            </a:r>
            <a:r>
              <a:rPr lang="en-US" dirty="0"/>
              <a:t>) and Clever from this space, there is substantially lower use of at-risk prediction models in USA K-12 than just a couple of years ago</a:t>
            </a:r>
          </a:p>
          <a:p>
            <a:endParaRPr lang="en-US" dirty="0"/>
          </a:p>
          <a:p>
            <a:r>
              <a:rPr lang="en-US" dirty="0"/>
              <a:t>A lot of platforms worldwide offer data dashboards with the same kinds of information, but don’t provide machine-learned predictions to teachers</a:t>
            </a:r>
          </a:p>
          <a:p>
            <a:endParaRPr lang="en-US" dirty="0"/>
          </a:p>
          <a:p>
            <a:r>
              <a:rPr lang="en-US" dirty="0"/>
              <a:t>Does anyone know of other examples of ML-based high school dropout predictions used at scale?</a:t>
            </a:r>
          </a:p>
        </p:txBody>
      </p:sp>
    </p:spTree>
    <p:extLst>
      <p:ext uri="{BB962C8B-B14F-4D97-AF65-F5344CB8AC3E}">
        <p14:creationId xmlns:p14="http://schemas.microsoft.com/office/powerpoint/2010/main" val="381555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491C-A926-B258-886C-299D509B1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B80B5-E8C7-DE70-2469-3D3A8CDFA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https://www.infinitecampus.com/video/campus-early-warning-demo-1</a:t>
            </a:r>
          </a:p>
        </p:txBody>
      </p:sp>
    </p:spTree>
    <p:extLst>
      <p:ext uri="{BB962C8B-B14F-4D97-AF65-F5344CB8AC3E}">
        <p14:creationId xmlns:p14="http://schemas.microsoft.com/office/powerpoint/2010/main" val="404964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599</Words>
  <Application>Microsoft Office PowerPoint</Application>
  <PresentationFormat>On-screen Show (4:3)</PresentationFormat>
  <Paragraphs>74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Big Data, Education, and Society</vt:lpstr>
      <vt:lpstr>Vivi-SD</vt:lpstr>
      <vt:lpstr>Project Proposal</vt:lpstr>
      <vt:lpstr>Project Proposal</vt:lpstr>
      <vt:lpstr>At-Risk Predictions</vt:lpstr>
      <vt:lpstr>Examples of Use (at scale)</vt:lpstr>
      <vt:lpstr>Examples of Use (at scale)</vt:lpstr>
      <vt:lpstr>Examples of Use (at scale)</vt:lpstr>
      <vt:lpstr>Infinite Campus</vt:lpstr>
      <vt:lpstr>Evidence for reduced rate of failure/dropout</vt:lpstr>
      <vt:lpstr>Real-world use</vt:lpstr>
      <vt:lpstr>Recent work</vt:lpstr>
      <vt:lpstr>What are some potential predictors that a student is at-risk?  (K-12 or college)</vt:lpstr>
      <vt:lpstr>Let’s review these indicators</vt:lpstr>
      <vt:lpstr>Which of these indicators are creepy?</vt:lpstr>
      <vt:lpstr>Which of these indicators are actionable?</vt:lpstr>
      <vt:lpstr>Which of these indicators are  readily feasible to obtain?</vt:lpstr>
      <vt:lpstr>More broadly…</vt:lpstr>
      <vt:lpstr>What are some ways we could use an at-risk prediction?</vt:lpstr>
      <vt:lpstr>What are some other types of risk in education that we could predict?</vt:lpstr>
      <vt:lpstr>Let’s get into groups of ~3</vt:lpstr>
      <vt:lpstr>Any thoughts you’d like to bubble  up to the full group?</vt:lpstr>
      <vt:lpstr>Other Questions? Comments? Further thoughts?</vt:lpstr>
      <vt:lpstr>Any comments or questions  about the readings?</vt:lpstr>
      <vt:lpstr>Final thoughts or questions?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Baker, Ryan S</cp:lastModifiedBy>
  <cp:revision>173</cp:revision>
  <dcterms:created xsi:type="dcterms:W3CDTF">2013-08-27T11:33:40Z</dcterms:created>
  <dcterms:modified xsi:type="dcterms:W3CDTF">2025-01-25T11:15:06Z</dcterms:modified>
</cp:coreProperties>
</file>