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456" r:id="rId3"/>
    <p:sldId id="553" r:id="rId4"/>
    <p:sldId id="431" r:id="rId5"/>
    <p:sldId id="432" r:id="rId6"/>
    <p:sldId id="858" r:id="rId7"/>
    <p:sldId id="433" r:id="rId8"/>
    <p:sldId id="435" r:id="rId9"/>
    <p:sldId id="953" r:id="rId10"/>
    <p:sldId id="542" r:id="rId11"/>
    <p:sldId id="439" r:id="rId12"/>
    <p:sldId id="960" r:id="rId13"/>
    <p:sldId id="440" r:id="rId14"/>
    <p:sldId id="441" r:id="rId15"/>
    <p:sldId id="958" r:id="rId16"/>
    <p:sldId id="446" r:id="rId17"/>
    <p:sldId id="959" r:id="rId18"/>
    <p:sldId id="443" r:id="rId19"/>
    <p:sldId id="444" r:id="rId20"/>
    <p:sldId id="445" r:id="rId21"/>
    <p:sldId id="957" r:id="rId22"/>
    <p:sldId id="955" r:id="rId23"/>
    <p:sldId id="956" r:id="rId24"/>
    <p:sldId id="442" r:id="rId25"/>
    <p:sldId id="954" r:id="rId26"/>
    <p:sldId id="447" r:id="rId27"/>
    <p:sldId id="448" r:id="rId28"/>
    <p:sldId id="449" r:id="rId29"/>
    <p:sldId id="544" r:id="rId30"/>
    <p:sldId id="54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75B7DA3-CBEB-4069-9000-0E08C0EB43F0}">
          <p14:sldIdLst>
            <p14:sldId id="256"/>
            <p14:sldId id="456"/>
            <p14:sldId id="553"/>
            <p14:sldId id="431"/>
            <p14:sldId id="432"/>
            <p14:sldId id="858"/>
            <p14:sldId id="433"/>
            <p14:sldId id="435"/>
            <p14:sldId id="953"/>
            <p14:sldId id="542"/>
            <p14:sldId id="439"/>
            <p14:sldId id="960"/>
            <p14:sldId id="440"/>
            <p14:sldId id="441"/>
            <p14:sldId id="958"/>
            <p14:sldId id="446"/>
            <p14:sldId id="959"/>
            <p14:sldId id="443"/>
            <p14:sldId id="444"/>
            <p14:sldId id="445"/>
            <p14:sldId id="957"/>
            <p14:sldId id="955"/>
            <p14:sldId id="956"/>
            <p14:sldId id="442"/>
            <p14:sldId id="954"/>
            <p14:sldId id="447"/>
            <p14:sldId id="448"/>
            <p14:sldId id="449"/>
            <p14:sldId id="544"/>
            <p14:sldId id="5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77" y="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DNXG09vFqo" TargetMode="External"/><Relationship Id="rId2" Type="http://schemas.openxmlformats.org/officeDocument/2006/relationships/hyperlink" Target="https://www.youtube.com/watch?v=aPcoZPjL2G8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20, 2025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Use </a:t>
            </a:r>
            <a:br>
              <a:rPr lang="en-US" dirty="0"/>
            </a:br>
            <a:r>
              <a:rPr lang="en-US" dirty="0"/>
              <a:t>(formerly 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Learnta</a:t>
            </a:r>
            <a:r>
              <a:rPr lang="en-US" dirty="0"/>
              <a:t> – Models of prerequisite structure and knowledge used to select material for students, automated detectors of student knowledge used to drive mastery learning</a:t>
            </a:r>
          </a:p>
          <a:p>
            <a:endParaRPr lang="en-US" dirty="0"/>
          </a:p>
          <a:p>
            <a:r>
              <a:rPr lang="en-US" dirty="0"/>
              <a:t>English as a second language and math, China</a:t>
            </a:r>
          </a:p>
        </p:txBody>
      </p:sp>
    </p:spTree>
    <p:extLst>
      <p:ext uri="{BB962C8B-B14F-4D97-AF65-F5344CB8AC3E}">
        <p14:creationId xmlns:p14="http://schemas.microsoft.com/office/powerpoint/2010/main" val="734056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InqITS</a:t>
            </a:r>
            <a:r>
              <a:rPr lang="en-US" dirty="0"/>
              <a:t> – automated detectors of student inquiry skill embedded in an automated agent that helps students learn how to conduct effective inquiry</a:t>
            </a:r>
          </a:p>
          <a:p>
            <a:r>
              <a:rPr lang="en-US" dirty="0"/>
              <a:t>Leading to inquiry skill that transfers to new scientific domains</a:t>
            </a:r>
          </a:p>
          <a:p>
            <a:endParaRPr lang="en-US" dirty="0"/>
          </a:p>
          <a:p>
            <a:r>
              <a:rPr lang="en-US" dirty="0"/>
              <a:t>Middle school science, USA, formerly China</a:t>
            </a:r>
          </a:p>
        </p:txBody>
      </p:sp>
    </p:spTree>
    <p:extLst>
      <p:ext uri="{BB962C8B-B14F-4D97-AF65-F5344CB8AC3E}">
        <p14:creationId xmlns:p14="http://schemas.microsoft.com/office/powerpoint/2010/main" val="317053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D12F7-4940-A1A7-DDFF-F928FEB5F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0F840-B512-1298-A1B0-B00AFDAA3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EAC0E-9CBA-0A61-C3EA-F0A2AA889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58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1233-E1D8-4AA6-907C-C578EBBF5C5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857250"/>
            <a:ext cx="606055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87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1233-E1D8-4AA6-907C-C578EBBF5C5F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857250"/>
            <a:ext cx="6060559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57650" y="4063054"/>
            <a:ext cx="1620774" cy="7848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Hey, are you just playing with the buttons? Take your learning seriously or  </a:t>
            </a:r>
            <a:r>
              <a:rPr lang="en-US" sz="900" b="1" dirty="0"/>
              <a:t>I will eat you!!!</a:t>
            </a:r>
            <a:br>
              <a:rPr lang="en-US" sz="900" b="1" dirty="0"/>
            </a:br>
            <a:endParaRPr lang="en-US" sz="900" b="1" dirty="0"/>
          </a:p>
        </p:txBody>
      </p:sp>
      <p:sp>
        <p:nvSpPr>
          <p:cNvPr id="7" name="Rectangle 6"/>
          <p:cNvSpPr/>
          <p:nvPr/>
        </p:nvSpPr>
        <p:spPr>
          <a:xfrm>
            <a:off x="4400550" y="4680898"/>
            <a:ext cx="1028700" cy="234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3703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4EE51-35C1-7A65-44D5-415446C8D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4D657-3FF8-8063-CB84-BFC2C111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32E0-77E6-24A5-2933-C0C76DC6C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3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Scooter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ldcwdmcmscm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69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3AF26E-5A3D-E93A-80CD-E2BAF2EA1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BDD9E-DCB9-6B9D-E77C-B2599A12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B5D7D-4DD7-77BC-3B2C-0ADDDCB58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28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AutoTutor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upload.wikimedia.org/wikipedia/commons/c/cd/AutoTut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858000" cy="480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757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AutoTutor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Engages in knowledge-construction dialogues with learner</a:t>
            </a:r>
          </a:p>
          <a:p>
            <a:endParaRPr lang="en-US" dirty="0"/>
          </a:p>
          <a:p>
            <a:r>
              <a:rPr lang="en-US" dirty="0"/>
              <a:t>Adapts based on student emotion as well as student knowledge</a:t>
            </a:r>
          </a:p>
          <a:p>
            <a:pPr lvl="1"/>
            <a:r>
              <a:rPr lang="en-US" dirty="0"/>
              <a:t>Supportive versus shake-up dialogues</a:t>
            </a:r>
          </a:p>
        </p:txBody>
      </p:sp>
    </p:spTree>
    <p:extLst>
      <p:ext uri="{BB962C8B-B14F-4D97-AF65-F5344CB8AC3E}">
        <p14:creationId xmlns:p14="http://schemas.microsoft.com/office/powerpoint/2010/main" val="259019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CB0E8-40CD-4AB6-806D-586C928CB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Thank you for your assignment 1 </a:t>
            </a:r>
            <a:r>
              <a:rPr lang="en-US" dirty="0" err="1"/>
              <a:t>handins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41ECA-D8B0-4BBB-AF7C-8BE090BEF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Great assignments</a:t>
            </a:r>
          </a:p>
          <a:p>
            <a:r>
              <a:rPr lang="en-US" dirty="0"/>
              <a:t>Great feedback to each other on the forums so far – thank you!</a:t>
            </a:r>
          </a:p>
          <a:p>
            <a:r>
              <a:rPr lang="en-US" dirty="0"/>
              <a:t>You still have time to enter your feedback until tonight</a:t>
            </a:r>
          </a:p>
          <a:p>
            <a:endParaRPr lang="en-US" dirty="0"/>
          </a:p>
          <a:p>
            <a:r>
              <a:rPr lang="en-US" dirty="0"/>
              <a:t>We are processing your assignments, and will get you feedback ASAP</a:t>
            </a:r>
          </a:p>
          <a:p>
            <a:r>
              <a:rPr lang="en-US" dirty="0"/>
              <a:t>Some groups may get feedback from me earlier than others – don’t worry if you get:</a:t>
            </a:r>
          </a:p>
          <a:p>
            <a:pPr lvl="1"/>
            <a:r>
              <a:rPr lang="en-US" dirty="0"/>
              <a:t>Feedback before or after others (there’s no specific order)</a:t>
            </a:r>
          </a:p>
          <a:p>
            <a:pPr lvl="1"/>
            <a:r>
              <a:rPr lang="en-US" dirty="0"/>
              <a:t>Relatively brief feedback from me and Chelsea (we might just agree with </a:t>
            </a:r>
            <a:r>
              <a:rPr lang="en-US" dirty="0" err="1"/>
              <a:t>JeepyTA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5626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AutoTutor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https://www.youtube.com/watch?v=aPcoZPjL2G8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https://www.youtube.com/watch?v=jDNXG09vFqo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28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36923-1D3E-B6D8-FC3D-8046D744A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178D7-0952-F771-4F97-C168A83C1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49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59C8F-B74D-A784-1C3E-5CCC9DB10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32A6A-87C1-10D4-1CFB-6A5CBBF96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Those of you who have learned from a system doing automated intervention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E966D-E34D-7DC9-60D4-07D66FA9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system was it</a:t>
            </a:r>
          </a:p>
          <a:p>
            <a:r>
              <a:rPr lang="en-US" dirty="0"/>
              <a:t>What did it do</a:t>
            </a:r>
          </a:p>
          <a:p>
            <a:r>
              <a:rPr lang="en-US" dirty="0"/>
              <a:t>What was your reaction</a:t>
            </a:r>
          </a:p>
        </p:txBody>
      </p:sp>
    </p:spTree>
    <p:extLst>
      <p:ext uri="{BB962C8B-B14F-4D97-AF65-F5344CB8AC3E}">
        <p14:creationId xmlns:p14="http://schemas.microsoft.com/office/powerpoint/2010/main" val="3785216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9A873-5114-9CE8-96E3-1B10DCBC9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A1FBE-1AF7-A012-27CE-5E4EF05C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Those of you who have taught using a system doing automated intervention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25C7E-41AD-3205-005B-D7327F726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system was it</a:t>
            </a:r>
          </a:p>
          <a:p>
            <a:r>
              <a:rPr lang="en-US" dirty="0"/>
              <a:t>What did it do</a:t>
            </a:r>
          </a:p>
          <a:p>
            <a:r>
              <a:rPr lang="en-US" dirty="0"/>
              <a:t>What was your reaction</a:t>
            </a:r>
          </a:p>
        </p:txBody>
      </p:sp>
    </p:spTree>
    <p:extLst>
      <p:ext uri="{BB962C8B-B14F-4D97-AF65-F5344CB8AC3E}">
        <p14:creationId xmlns:p14="http://schemas.microsoft.com/office/powerpoint/2010/main" val="724691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anyone here familiar </a:t>
            </a:r>
            <a:br>
              <a:rPr lang="en-US" dirty="0"/>
            </a:br>
            <a:r>
              <a:rPr lang="en-US" dirty="0"/>
              <a:t>with any other examples?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8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7241F-39A9-4551-9C5C-245BAB8D7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situations when a system could intervene?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281BB-99C7-46B2-808D-C2A2355A3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44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properties of a good automated intervention?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49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things to avoid in an automated intervention?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90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difference in benefits/risks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Visible interventions</a:t>
            </a:r>
          </a:p>
          <a:p>
            <a:r>
              <a:rPr lang="en-US" dirty="0"/>
              <a:t>More subtle interventions, such as changing next problem difficulty</a:t>
            </a:r>
          </a:p>
        </p:txBody>
      </p:sp>
    </p:spTree>
    <p:extLst>
      <p:ext uri="{BB962C8B-B14F-4D97-AF65-F5344CB8AC3E}">
        <p14:creationId xmlns:p14="http://schemas.microsoft.com/office/powerpoint/2010/main" val="114377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02672-6C57-49C2-A4B3-98C2D9E00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comments/discussion?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99E32-70A9-440C-96D2-2FF8AE9B6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7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B491E-70B9-8AD3-7196-A4C39D3B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2: </a:t>
            </a:r>
            <a:br>
              <a:rPr lang="en-US" dirty="0"/>
            </a:br>
            <a:r>
              <a:rPr lang="en-US" dirty="0"/>
              <a:t>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7C9FC-046B-2466-811D-48199AFC6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go over it together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5884357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Feb 20. Project Assignment 1 response posts due</a:t>
            </a:r>
          </a:p>
          <a:p>
            <a:r>
              <a:rPr lang="en-US" dirty="0"/>
              <a:t>Feb 24. VIVI-SD 3 Due</a:t>
            </a:r>
          </a:p>
          <a:p>
            <a:r>
              <a:rPr lang="en-US" dirty="0"/>
              <a:t>Feb 27. Validity.</a:t>
            </a:r>
          </a:p>
          <a:p>
            <a:r>
              <a:rPr lang="en-US" dirty="0"/>
              <a:t>Mar 6. Generalizability. Guest Lecturer: Andres Zambrano.</a:t>
            </a:r>
          </a:p>
          <a:p>
            <a:r>
              <a:rPr lang="en-US" dirty="0"/>
              <a:t>Mar 13. NO CLASS SPRING BREAK</a:t>
            </a:r>
          </a:p>
          <a:p>
            <a:r>
              <a:rPr lang="en-US" dirty="0"/>
              <a:t>Mar 14. Project Assignment 2 first draft due</a:t>
            </a:r>
          </a:p>
          <a:p>
            <a:r>
              <a:rPr lang="en-US" dirty="0"/>
              <a:t>Mar 20. Rational Modeling and Model Validity</a:t>
            </a:r>
          </a:p>
          <a:p>
            <a:r>
              <a:rPr lang="en-US" dirty="0"/>
              <a:t>Mar 21. Project Assignment 2 second draft due</a:t>
            </a:r>
          </a:p>
          <a:p>
            <a:r>
              <a:rPr lang="en-US" dirty="0"/>
              <a:t>Mar 27. Discrimination and the Perception of Bias. Guest Lecturer: Stefan Slater.</a:t>
            </a:r>
          </a:p>
        </p:txBody>
      </p:sp>
    </p:spTree>
    <p:extLst>
      <p:ext uri="{BB962C8B-B14F-4D97-AF65-F5344CB8AC3E}">
        <p14:creationId xmlns:p14="http://schemas.microsoft.com/office/powerpoint/2010/main" val="415459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6" descr="rocky-happy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319" y="5056054"/>
            <a:ext cx="1699681" cy="180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884" y="5056054"/>
            <a:ext cx="1778435" cy="18271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DBB8BC-D60B-45D6-868E-33ACD6B31E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8604" y="5054073"/>
            <a:ext cx="1907280" cy="180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Cognitive Tutor/</a:t>
            </a:r>
            <a:r>
              <a:rPr lang="en-US" dirty="0" err="1"/>
              <a:t>MATHia</a:t>
            </a:r>
            <a:r>
              <a:rPr lang="en-US" dirty="0"/>
              <a:t> – automated detectors of student knowledge used to drive mastery learning</a:t>
            </a:r>
          </a:p>
          <a:p>
            <a:endParaRPr lang="en-US" dirty="0"/>
          </a:p>
          <a:p>
            <a:r>
              <a:rPr lang="en-US" dirty="0"/>
              <a:t>Middle school and high school and college math, USA</a:t>
            </a:r>
          </a:p>
        </p:txBody>
      </p:sp>
    </p:spTree>
    <p:extLst>
      <p:ext uri="{BB962C8B-B14F-4D97-AF65-F5344CB8AC3E}">
        <p14:creationId xmlns:p14="http://schemas.microsoft.com/office/powerpoint/2010/main" val="254891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Alef NextGen – automated detectors of student knowledge used to select what material to give student next and provide reports to instructors </a:t>
            </a:r>
          </a:p>
          <a:p>
            <a:endParaRPr lang="en-US" dirty="0"/>
          </a:p>
          <a:p>
            <a:r>
              <a:rPr lang="en-US" dirty="0"/>
              <a:t>Entire (all subject) middle school curriculum, United Arab Emirates</a:t>
            </a:r>
          </a:p>
        </p:txBody>
      </p:sp>
    </p:spTree>
    <p:extLst>
      <p:ext uri="{BB962C8B-B14F-4D97-AF65-F5344CB8AC3E}">
        <p14:creationId xmlns:p14="http://schemas.microsoft.com/office/powerpoint/2010/main" val="266012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ALEKS – Models of prerequisite structure and knowledge used to select material for students</a:t>
            </a:r>
          </a:p>
          <a:p>
            <a:endParaRPr lang="en-US" dirty="0"/>
          </a:p>
          <a:p>
            <a:r>
              <a:rPr lang="en-US" dirty="0"/>
              <a:t>High school and college math and science, USA</a:t>
            </a:r>
          </a:p>
        </p:txBody>
      </p:sp>
    </p:spTree>
    <p:extLst>
      <p:ext uri="{BB962C8B-B14F-4D97-AF65-F5344CB8AC3E}">
        <p14:creationId xmlns:p14="http://schemas.microsoft.com/office/powerpoint/2010/main" val="3707385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LISTEN/Amira – data mining used to determine which strategies work for which students, and to help select which stories to give students to read</a:t>
            </a:r>
          </a:p>
          <a:p>
            <a:endParaRPr lang="en-US" dirty="0"/>
          </a:p>
          <a:p>
            <a:r>
              <a:rPr lang="en-US" dirty="0"/>
              <a:t>Elementary school reading, USA</a:t>
            </a:r>
          </a:p>
        </p:txBody>
      </p:sp>
    </p:spTree>
    <p:extLst>
      <p:ext uri="{BB962C8B-B14F-4D97-AF65-F5344CB8AC3E}">
        <p14:creationId xmlns:p14="http://schemas.microsoft.com/office/powerpoint/2010/main" val="2863719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Duolingo</a:t>
            </a:r>
            <a:r>
              <a:rPr lang="en-US" dirty="0"/>
              <a:t> – automated detectors of student memory used to determine when a student needs to review something they already learned</a:t>
            </a:r>
          </a:p>
          <a:p>
            <a:endParaRPr lang="en-US" dirty="0"/>
          </a:p>
          <a:p>
            <a:r>
              <a:rPr lang="en-US" dirty="0"/>
              <a:t>Foreign language vocabulary, worldwide</a:t>
            </a:r>
          </a:p>
        </p:txBody>
      </p:sp>
    </p:spTree>
    <p:extLst>
      <p:ext uri="{BB962C8B-B14F-4D97-AF65-F5344CB8AC3E}">
        <p14:creationId xmlns:p14="http://schemas.microsoft.com/office/powerpoint/2010/main" val="295794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667</Words>
  <Application>Microsoft Office PowerPoint</Application>
  <PresentationFormat>On-screen Show (4:3)</PresentationFormat>
  <Paragraphs>88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Big Data, Education, and Society</vt:lpstr>
      <vt:lpstr>Thank you for your assignment 1 handins</vt:lpstr>
      <vt:lpstr>Assignment 2:  Needs Assessment</vt:lpstr>
      <vt:lpstr>Automated Intervention</vt:lpstr>
      <vt:lpstr>Examples of Use (at scale)</vt:lpstr>
      <vt:lpstr>Examples of Use (at scale)</vt:lpstr>
      <vt:lpstr>Examples of Use (at scale)</vt:lpstr>
      <vt:lpstr>Examples of Use (at scale)</vt:lpstr>
      <vt:lpstr>Examples of Use (at scale)</vt:lpstr>
      <vt:lpstr>Examples of Use  (formerly at scale)</vt:lpstr>
      <vt:lpstr>Examples of Use (at scale)</vt:lpstr>
      <vt:lpstr>Comments? Questions?</vt:lpstr>
      <vt:lpstr>PowerPoint Presentation</vt:lpstr>
      <vt:lpstr>PowerPoint Presentation</vt:lpstr>
      <vt:lpstr>Comments? Questions?</vt:lpstr>
      <vt:lpstr>Scooter video</vt:lpstr>
      <vt:lpstr>Comments? Questions?</vt:lpstr>
      <vt:lpstr>AutoTutor</vt:lpstr>
      <vt:lpstr>AutoTutor</vt:lpstr>
      <vt:lpstr>AutoTutor</vt:lpstr>
      <vt:lpstr>Comments? Questions?</vt:lpstr>
      <vt:lpstr>Those of you who have learned from a system doing automated intervention</vt:lpstr>
      <vt:lpstr>Those of you who have taught using a system doing automated intervention</vt:lpstr>
      <vt:lpstr>Is anyone here familiar  with any other examples?</vt:lpstr>
      <vt:lpstr>What are some situations when a system could intervene?</vt:lpstr>
      <vt:lpstr>What are the properties of a good automated intervention?</vt:lpstr>
      <vt:lpstr>What are some things to avoid in an automated intervention?</vt:lpstr>
      <vt:lpstr>What is the difference in benefits/risks</vt:lpstr>
      <vt:lpstr>Further comments/discussion?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Ryan Baker</cp:lastModifiedBy>
  <cp:revision>179</cp:revision>
  <dcterms:created xsi:type="dcterms:W3CDTF">2013-08-27T11:33:40Z</dcterms:created>
  <dcterms:modified xsi:type="dcterms:W3CDTF">2025-02-13T20:42:27Z</dcterms:modified>
</cp:coreProperties>
</file>