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989" r:id="rId3"/>
    <p:sldId id="692" r:id="rId4"/>
    <p:sldId id="997" r:id="rId5"/>
    <p:sldId id="998" r:id="rId6"/>
    <p:sldId id="999" r:id="rId7"/>
    <p:sldId id="434" r:id="rId8"/>
    <p:sldId id="436" r:id="rId9"/>
    <p:sldId id="435" r:id="rId10"/>
    <p:sldId id="437" r:id="rId11"/>
    <p:sldId id="438" r:id="rId12"/>
    <p:sldId id="439" r:id="rId13"/>
    <p:sldId id="440" r:id="rId14"/>
    <p:sldId id="446" r:id="rId15"/>
    <p:sldId id="447" r:id="rId16"/>
    <p:sldId id="456" r:id="rId17"/>
    <p:sldId id="448" r:id="rId18"/>
    <p:sldId id="449" r:id="rId19"/>
    <p:sldId id="450" r:id="rId20"/>
    <p:sldId id="452" r:id="rId21"/>
    <p:sldId id="453" r:id="rId22"/>
    <p:sldId id="457" r:id="rId23"/>
    <p:sldId id="458" r:id="rId24"/>
    <p:sldId id="1000" r:id="rId25"/>
    <p:sldId id="1001" r:id="rId26"/>
    <p:sldId id="643" r:id="rId27"/>
    <p:sldId id="1004" r:id="rId28"/>
    <p:sldId id="1003" r:id="rId29"/>
    <p:sldId id="1005" r:id="rId30"/>
    <p:sldId id="996" r:id="rId31"/>
    <p:sldId id="100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8" d="100"/>
          <a:sy n="108" d="100"/>
        </p:scale>
        <p:origin x="5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9381FA-03DF-4612-AD5C-DBD9F115DD8B}" type="datetimeFigureOut">
              <a:rPr lang="en-US" smtClean="0"/>
              <a:t>4/18/2025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A07B25-3290-4178-974E-2159918888D1}" type="slidenum">
              <a:rPr lang="en-US" smtClean="0"/>
              <a:t>‹#›</a:t>
            </a:fld>
            <a:endParaRPr lang="en-US" dirty="0"/>
          </a:p>
        </p:txBody>
      </p:sp>
    </p:spTree>
    <p:extLst>
      <p:ext uri="{BB962C8B-B14F-4D97-AF65-F5344CB8AC3E}">
        <p14:creationId xmlns:p14="http://schemas.microsoft.com/office/powerpoint/2010/main" val="2180996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E15B9B1-4A60-4497-8B0C-3BFC9FCCD213}"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2062374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382227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72239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1959776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15B9B1-4A60-4497-8B0C-3BFC9FCCD213}"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1727900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15B9B1-4A60-4497-8B0C-3BFC9FCCD213}" type="datetimeFigureOut">
              <a:rPr lang="en-US" smtClean="0"/>
              <a:t>4/18/2025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2827060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15B9B1-4A60-4497-8B0C-3BFC9FCCD213}" type="datetimeFigureOut">
              <a:rPr lang="en-US" smtClean="0"/>
              <a:t>4/18/2025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1318360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15B9B1-4A60-4497-8B0C-3BFC9FCCD213}" type="datetimeFigureOut">
              <a:rPr lang="en-US" smtClean="0"/>
              <a:t>4/18/2025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26363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5B9B1-4A60-4497-8B0C-3BFC9FCCD213}" type="datetimeFigureOut">
              <a:rPr lang="en-US" smtClean="0"/>
              <a:t>4/18/2025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975824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5B9B1-4A60-4497-8B0C-3BFC9FCCD213}" type="datetimeFigureOut">
              <a:rPr lang="en-US" smtClean="0"/>
              <a:t>4/18/2025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7472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5B9B1-4A60-4497-8B0C-3BFC9FCCD213}" type="datetimeFigureOut">
              <a:rPr lang="en-US" smtClean="0"/>
              <a:t>4/18/2025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3602418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5B9B1-4A60-4497-8B0C-3BFC9FCCD213}" type="datetimeFigureOut">
              <a:rPr lang="en-US" smtClean="0"/>
              <a:t>4/18/2025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E1E98-A5CB-4874-B6A4-D27A83225CFD}" type="slidenum">
              <a:rPr lang="en-US" smtClean="0"/>
              <a:t>‹#›</a:t>
            </a:fld>
            <a:endParaRPr lang="en-US" dirty="0"/>
          </a:p>
        </p:txBody>
      </p:sp>
    </p:spTree>
    <p:extLst>
      <p:ext uri="{BB962C8B-B14F-4D97-AF65-F5344CB8AC3E}">
        <p14:creationId xmlns:p14="http://schemas.microsoft.com/office/powerpoint/2010/main" val="3894596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Big Data, Education, and Society</a:t>
            </a:r>
          </a:p>
        </p:txBody>
      </p:sp>
      <p:sp>
        <p:nvSpPr>
          <p:cNvPr id="3" name="Subtitle 2"/>
          <p:cNvSpPr>
            <a:spLocks noGrp="1"/>
          </p:cNvSpPr>
          <p:nvPr>
            <p:ph type="subTitle" idx="1"/>
          </p:nvPr>
        </p:nvSpPr>
        <p:spPr/>
        <p:txBody>
          <a:bodyPr/>
          <a:lstStyle/>
          <a:p>
            <a:r>
              <a:rPr lang="en-US" dirty="0"/>
              <a:t>April 24, 2025</a:t>
            </a:r>
          </a:p>
        </p:txBody>
      </p:sp>
    </p:spTree>
    <p:extLst>
      <p:ext uri="{BB962C8B-B14F-4D97-AF65-F5344CB8AC3E}">
        <p14:creationId xmlns:p14="http://schemas.microsoft.com/office/powerpoint/2010/main" val="257289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Non-maleficence</a:t>
            </a:r>
            <a:br>
              <a:rPr lang="en-US" dirty="0"/>
            </a:br>
            <a:r>
              <a:rPr lang="en-US" dirty="0"/>
              <a:t>(</a:t>
            </a:r>
            <a:r>
              <a:rPr lang="en-US" dirty="0" err="1"/>
              <a:t>Pantilat</a:t>
            </a:r>
            <a:r>
              <a:rPr lang="en-US" dirty="0"/>
              <a:t>, 2008)</a:t>
            </a:r>
          </a:p>
        </p:txBody>
      </p:sp>
      <p:sp>
        <p:nvSpPr>
          <p:cNvPr id="3" name="Content Placeholder 2"/>
          <p:cNvSpPr>
            <a:spLocks noGrp="1"/>
          </p:cNvSpPr>
          <p:nvPr>
            <p:ph idx="1"/>
          </p:nvPr>
        </p:nvSpPr>
        <p:spPr/>
        <p:txBody>
          <a:bodyPr>
            <a:normAutofit fontScale="70000" lnSpcReduction="20000"/>
          </a:bodyPr>
          <a:lstStyle/>
          <a:p>
            <a:r>
              <a:rPr lang="en-US" i="1" dirty="0"/>
              <a:t>‘</a:t>
            </a:r>
            <a:r>
              <a:rPr lang="en-US" dirty="0"/>
              <a:t>Physicians should not provide ineffective treatments to patients as these offer risk with no possibility of benefit and thus have a chance of harming patients.  In addition, physicians must not do anything that would purposely harm patients without the action being balanced by proportional benefit.  Because many medications, procedures, and interventions cause harm in addition to benefit, the principle of non-maleficence provides little concrete guidance in the care of patients.  Where this principle is most helpful is when it is balanced against beneficence. In this context non-maleficence posits that the risks of treatment (harm) must be understood in light of the potential benefits.  Ultimately, the patient must decide whether the potential benefits outweigh the potential harms.’</a:t>
            </a:r>
            <a:br>
              <a:rPr lang="en-US" dirty="0"/>
            </a:br>
            <a:endParaRPr lang="en-US" dirty="0"/>
          </a:p>
        </p:txBody>
      </p:sp>
    </p:spTree>
    <p:extLst>
      <p:ext uri="{BB962C8B-B14F-4D97-AF65-F5344CB8AC3E}">
        <p14:creationId xmlns:p14="http://schemas.microsoft.com/office/powerpoint/2010/main" val="581271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Much of the discussion of </a:t>
            </a:r>
            <a:br>
              <a:rPr lang="en-US" dirty="0"/>
            </a:br>
            <a:r>
              <a:rPr lang="en-US" dirty="0"/>
              <a:t>learning analytics</a:t>
            </a:r>
          </a:p>
        </p:txBody>
      </p:sp>
      <p:sp>
        <p:nvSpPr>
          <p:cNvPr id="3" name="Content Placeholder 2"/>
          <p:cNvSpPr>
            <a:spLocks noGrp="1"/>
          </p:cNvSpPr>
          <p:nvPr>
            <p:ph idx="1"/>
          </p:nvPr>
        </p:nvSpPr>
        <p:spPr/>
        <p:txBody>
          <a:bodyPr/>
          <a:lstStyle/>
          <a:p>
            <a:r>
              <a:rPr lang="en-US" dirty="0"/>
              <a:t>Focuses on non-maleficence</a:t>
            </a:r>
          </a:p>
        </p:txBody>
      </p:sp>
    </p:spTree>
    <p:extLst>
      <p:ext uri="{BB962C8B-B14F-4D97-AF65-F5344CB8AC3E}">
        <p14:creationId xmlns:p14="http://schemas.microsoft.com/office/powerpoint/2010/main" val="450159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 Prinsloo &amp; Slade</a:t>
            </a:r>
          </a:p>
        </p:txBody>
      </p:sp>
      <p:sp>
        <p:nvSpPr>
          <p:cNvPr id="3" name="Content Placeholder 2"/>
          <p:cNvSpPr>
            <a:spLocks noGrp="1"/>
          </p:cNvSpPr>
          <p:nvPr>
            <p:ph idx="1"/>
          </p:nvPr>
        </p:nvSpPr>
        <p:spPr/>
        <p:txBody>
          <a:bodyPr/>
          <a:lstStyle/>
          <a:p>
            <a:r>
              <a:rPr lang="en-US" dirty="0"/>
              <a:t>Argue for the importance of beneficence</a:t>
            </a:r>
            <a:br>
              <a:rPr lang="en-US" dirty="0"/>
            </a:br>
            <a:r>
              <a:rPr lang="en-US" dirty="0"/>
              <a:t>(without specifically using the term)</a:t>
            </a:r>
          </a:p>
        </p:txBody>
      </p:sp>
    </p:spTree>
    <p:extLst>
      <p:ext uri="{BB962C8B-B14F-4D97-AF65-F5344CB8AC3E}">
        <p14:creationId xmlns:p14="http://schemas.microsoft.com/office/powerpoint/2010/main" val="2657457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 it ethical to choose not to provide a beneficial intervention?</a:t>
            </a:r>
          </a:p>
        </p:txBody>
      </p:sp>
      <p:sp>
        <p:nvSpPr>
          <p:cNvPr id="3" name="Content Placeholder 2"/>
          <p:cNvSpPr>
            <a:spLocks noGrp="1"/>
          </p:cNvSpPr>
          <p:nvPr>
            <p:ph idx="1"/>
          </p:nvPr>
        </p:nvSpPr>
        <p:spPr/>
        <p:txBody>
          <a:bodyPr/>
          <a:lstStyle/>
          <a:p>
            <a:r>
              <a:rPr lang="en-US" dirty="0"/>
              <a:t>And if so, under what circumstances?</a:t>
            </a:r>
          </a:p>
          <a:p>
            <a:endParaRPr lang="en-US" dirty="0"/>
          </a:p>
        </p:txBody>
      </p:sp>
    </p:spTree>
    <p:extLst>
      <p:ext uri="{BB962C8B-B14F-4D97-AF65-F5344CB8AC3E}">
        <p14:creationId xmlns:p14="http://schemas.microsoft.com/office/powerpoint/2010/main" val="3231589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good does it have to be?</a:t>
            </a:r>
          </a:p>
        </p:txBody>
      </p:sp>
      <p:sp>
        <p:nvSpPr>
          <p:cNvPr id="3" name="Content Placeholder 2"/>
          <p:cNvSpPr>
            <a:spLocks noGrp="1"/>
          </p:cNvSpPr>
          <p:nvPr>
            <p:ph idx="1"/>
          </p:nvPr>
        </p:nvSpPr>
        <p:spPr/>
        <p:txBody>
          <a:bodyPr/>
          <a:lstStyle/>
          <a:p>
            <a:r>
              <a:rPr lang="en-US" dirty="0"/>
              <a:t>How effective/affordable/feasible does an intervention have to be, before we are ethically mandated to use it?</a:t>
            </a:r>
          </a:p>
        </p:txBody>
      </p:sp>
    </p:spTree>
    <p:extLst>
      <p:ext uri="{BB962C8B-B14F-4D97-AF65-F5344CB8AC3E}">
        <p14:creationId xmlns:p14="http://schemas.microsoft.com/office/powerpoint/2010/main" val="1207074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bad is the problem?</a:t>
            </a:r>
          </a:p>
        </p:txBody>
      </p:sp>
      <p:sp>
        <p:nvSpPr>
          <p:cNvPr id="3" name="Content Placeholder 2"/>
          <p:cNvSpPr>
            <a:spLocks noGrp="1"/>
          </p:cNvSpPr>
          <p:nvPr>
            <p:ph idx="1"/>
          </p:nvPr>
        </p:nvSpPr>
        <p:spPr/>
        <p:txBody>
          <a:bodyPr/>
          <a:lstStyle/>
          <a:p>
            <a:r>
              <a:rPr lang="en-US" dirty="0"/>
              <a:t>Is a student dropping out of college with an average of $13,930 of debt (Brown, 2017) a bad enough thing to necessitate doing something about it, if we can?</a:t>
            </a:r>
          </a:p>
        </p:txBody>
      </p:sp>
    </p:spTree>
    <p:extLst>
      <p:ext uri="{BB962C8B-B14F-4D97-AF65-F5344CB8AC3E}">
        <p14:creationId xmlns:p14="http://schemas.microsoft.com/office/powerpoint/2010/main" val="2690036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Thoughts? Comments?</a:t>
            </a:r>
          </a:p>
        </p:txBody>
      </p:sp>
      <p:sp>
        <p:nvSpPr>
          <p:cNvPr id="3" name="Content Placeholder 2"/>
          <p:cNvSpPr>
            <a:spLocks noGrp="1"/>
          </p:cNvSpPr>
          <p:nvPr>
            <p:ph idx="1"/>
          </p:nvPr>
        </p:nvSpPr>
        <p:spPr/>
        <p:txBody>
          <a:bodyPr/>
          <a:lstStyle/>
          <a:p>
            <a:r>
              <a:rPr lang="en-US" dirty="0"/>
              <a:t>Where is the cut-off of harm before we are obliged to act?</a:t>
            </a:r>
          </a:p>
        </p:txBody>
      </p:sp>
    </p:spTree>
    <p:extLst>
      <p:ext uri="{BB962C8B-B14F-4D97-AF65-F5344CB8AC3E}">
        <p14:creationId xmlns:p14="http://schemas.microsoft.com/office/powerpoint/2010/main" val="2671624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Prinsloo &amp; Slade differentiate</a:t>
            </a:r>
          </a:p>
        </p:txBody>
      </p:sp>
      <p:sp>
        <p:nvSpPr>
          <p:cNvPr id="3" name="Content Placeholder 2"/>
          <p:cNvSpPr>
            <a:spLocks noGrp="1"/>
          </p:cNvSpPr>
          <p:nvPr>
            <p:ph idx="1"/>
          </p:nvPr>
        </p:nvSpPr>
        <p:spPr/>
        <p:txBody>
          <a:bodyPr/>
          <a:lstStyle/>
          <a:p>
            <a:r>
              <a:rPr lang="en-US" dirty="0"/>
              <a:t>Current legal obligations to act</a:t>
            </a:r>
          </a:p>
          <a:p>
            <a:endParaRPr lang="en-US" dirty="0"/>
          </a:p>
          <a:p>
            <a:r>
              <a:rPr lang="en-US" dirty="0"/>
              <a:t>Moral and potential future obligations to act</a:t>
            </a:r>
          </a:p>
        </p:txBody>
      </p:sp>
    </p:spTree>
    <p:extLst>
      <p:ext uri="{BB962C8B-B14F-4D97-AF65-F5344CB8AC3E}">
        <p14:creationId xmlns:p14="http://schemas.microsoft.com/office/powerpoint/2010/main" val="300084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legal obligations to act</a:t>
            </a:r>
            <a:br>
              <a:rPr lang="en-US" dirty="0"/>
            </a:br>
            <a:r>
              <a:rPr lang="en-US" dirty="0"/>
              <a:t>(Prinsloo &amp; Slade, 2017)</a:t>
            </a:r>
          </a:p>
        </p:txBody>
      </p:sp>
      <p:sp>
        <p:nvSpPr>
          <p:cNvPr id="3" name="Content Placeholder 2"/>
          <p:cNvSpPr>
            <a:spLocks noGrp="1"/>
          </p:cNvSpPr>
          <p:nvPr>
            <p:ph idx="1"/>
          </p:nvPr>
        </p:nvSpPr>
        <p:spPr/>
        <p:txBody>
          <a:bodyPr/>
          <a:lstStyle/>
          <a:p>
            <a:r>
              <a:rPr lang="en-US" dirty="0"/>
              <a:t>Equitable access for students with disabilities</a:t>
            </a:r>
          </a:p>
          <a:p>
            <a:r>
              <a:rPr lang="en-US" dirty="0"/>
              <a:t>Preventing discrimination</a:t>
            </a:r>
          </a:p>
          <a:p>
            <a:r>
              <a:rPr lang="en-US" dirty="0"/>
              <a:t>Preventing bullying</a:t>
            </a:r>
          </a:p>
          <a:p>
            <a:r>
              <a:rPr lang="en-US" dirty="0"/>
              <a:t>Preventing suicide</a:t>
            </a:r>
          </a:p>
          <a:p>
            <a:endParaRPr lang="en-US" dirty="0"/>
          </a:p>
          <a:p>
            <a:r>
              <a:rPr lang="en-US" dirty="0"/>
              <a:t>What else do we have legal mandates to do (as opposed to </a:t>
            </a:r>
            <a:r>
              <a:rPr lang="en-US" i="1" dirty="0"/>
              <a:t>not</a:t>
            </a:r>
            <a:r>
              <a:rPr lang="en-US" dirty="0"/>
              <a:t> doing) in the USA or other countries?</a:t>
            </a:r>
          </a:p>
        </p:txBody>
      </p:sp>
    </p:spTree>
    <p:extLst>
      <p:ext uri="{BB962C8B-B14F-4D97-AF65-F5344CB8AC3E}">
        <p14:creationId xmlns:p14="http://schemas.microsoft.com/office/powerpoint/2010/main" val="1138843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Questions</a:t>
            </a:r>
          </a:p>
        </p:txBody>
      </p:sp>
      <p:sp>
        <p:nvSpPr>
          <p:cNvPr id="3" name="Content Placeholder 2"/>
          <p:cNvSpPr>
            <a:spLocks noGrp="1"/>
          </p:cNvSpPr>
          <p:nvPr>
            <p:ph idx="1"/>
          </p:nvPr>
        </p:nvSpPr>
        <p:spPr>
          <a:xfrm>
            <a:off x="457200" y="1600200"/>
            <a:ext cx="8229600" cy="4983162"/>
          </a:xfrm>
        </p:spPr>
        <p:txBody>
          <a:bodyPr>
            <a:normAutofit fontScale="92500" lnSpcReduction="10000"/>
          </a:bodyPr>
          <a:lstStyle/>
          <a:p>
            <a:r>
              <a:rPr lang="en-US" dirty="0"/>
              <a:t>Gifted programs – focus on students at the top</a:t>
            </a:r>
          </a:p>
          <a:p>
            <a:r>
              <a:rPr lang="en-US" dirty="0"/>
              <a:t>British/South African universities tend to focus energy on students with medium risk of dropping out</a:t>
            </a:r>
          </a:p>
          <a:p>
            <a:r>
              <a:rPr lang="en-US" dirty="0"/>
              <a:t>American K-12 institutions tend to focus energy on students with high risk of failing standardized examinations</a:t>
            </a:r>
          </a:p>
          <a:p>
            <a:pPr lvl="1"/>
            <a:r>
              <a:rPr lang="en-US" dirty="0"/>
              <a:t>No Child Left Behind</a:t>
            </a:r>
          </a:p>
          <a:p>
            <a:endParaRPr lang="en-US" dirty="0"/>
          </a:p>
          <a:p>
            <a:r>
              <a:rPr lang="en-US" dirty="0"/>
              <a:t>Where is the right place to allocate our efforts?</a:t>
            </a:r>
          </a:p>
        </p:txBody>
      </p:sp>
    </p:spTree>
    <p:extLst>
      <p:ext uri="{BB962C8B-B14F-4D97-AF65-F5344CB8AC3E}">
        <p14:creationId xmlns:p14="http://schemas.microsoft.com/office/powerpoint/2010/main" val="3159308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3C3E0-EC59-486B-8C67-9760099F709A}"/>
              </a:ext>
            </a:extLst>
          </p:cNvPr>
          <p:cNvSpPr>
            <a:spLocks noGrp="1"/>
          </p:cNvSpPr>
          <p:nvPr>
            <p:ph type="title"/>
          </p:nvPr>
        </p:nvSpPr>
        <p:spPr/>
        <p:txBody>
          <a:bodyPr>
            <a:normAutofit/>
          </a:bodyPr>
          <a:lstStyle/>
          <a:p>
            <a:r>
              <a:rPr lang="en-US" dirty="0"/>
              <a:t>Final Project</a:t>
            </a:r>
          </a:p>
        </p:txBody>
      </p:sp>
      <p:sp>
        <p:nvSpPr>
          <p:cNvPr id="3" name="Content Placeholder 2">
            <a:extLst>
              <a:ext uri="{FF2B5EF4-FFF2-40B4-BE49-F238E27FC236}">
                <a16:creationId xmlns:a16="http://schemas.microsoft.com/office/drawing/2014/main" id="{621C37FE-A4B1-4E33-BD75-8FDF38A798EF}"/>
              </a:ext>
            </a:extLst>
          </p:cNvPr>
          <p:cNvSpPr>
            <a:spLocks noGrp="1"/>
          </p:cNvSpPr>
          <p:nvPr>
            <p:ph idx="1"/>
          </p:nvPr>
        </p:nvSpPr>
        <p:spPr/>
        <p:txBody>
          <a:bodyPr/>
          <a:lstStyle/>
          <a:p>
            <a:r>
              <a:rPr lang="en-US" dirty="0"/>
              <a:t>Any questions on assignment?</a:t>
            </a:r>
          </a:p>
          <a:p>
            <a:endParaRPr lang="en-US" dirty="0"/>
          </a:p>
        </p:txBody>
      </p:sp>
    </p:spTree>
    <p:extLst>
      <p:ext uri="{BB962C8B-B14F-4D97-AF65-F5344CB8AC3E}">
        <p14:creationId xmlns:p14="http://schemas.microsoft.com/office/powerpoint/2010/main" val="1344819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normAutofit/>
          </a:bodyPr>
          <a:lstStyle/>
          <a:p>
            <a:r>
              <a:rPr lang="en-US" dirty="0"/>
              <a:t>Is student success primarily the student’s responsibility or the institution’s responsibility? </a:t>
            </a:r>
          </a:p>
          <a:p>
            <a:pPr marL="0" indent="0">
              <a:buNone/>
            </a:pPr>
            <a:endParaRPr lang="en-US" dirty="0"/>
          </a:p>
        </p:txBody>
      </p:sp>
    </p:spTree>
    <p:extLst>
      <p:ext uri="{BB962C8B-B14F-4D97-AF65-F5344CB8AC3E}">
        <p14:creationId xmlns:p14="http://schemas.microsoft.com/office/powerpoint/2010/main" val="3986155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normAutofit/>
          </a:bodyPr>
          <a:lstStyle/>
          <a:p>
            <a:r>
              <a:rPr lang="en-US" dirty="0"/>
              <a:t>How do we help students build their own success and take responsibility for it, in the long-term?</a:t>
            </a:r>
          </a:p>
          <a:p>
            <a:endParaRPr lang="en-US" dirty="0"/>
          </a:p>
          <a:p>
            <a:r>
              <a:rPr lang="en-US" dirty="0"/>
              <a:t>Is there a danger of analytics interventions becoming something that students depend on, rather than taking responsibility for themselves?</a:t>
            </a:r>
          </a:p>
        </p:txBody>
      </p:sp>
    </p:spTree>
    <p:extLst>
      <p:ext uri="{BB962C8B-B14F-4D97-AF65-F5344CB8AC3E}">
        <p14:creationId xmlns:p14="http://schemas.microsoft.com/office/powerpoint/2010/main" val="902543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thoughts and comments?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88604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948EC-E150-4ABB-A5EE-5F6F5478DE28}"/>
              </a:ext>
            </a:extLst>
          </p:cNvPr>
          <p:cNvSpPr>
            <a:spLocks noGrp="1"/>
          </p:cNvSpPr>
          <p:nvPr>
            <p:ph type="title"/>
          </p:nvPr>
        </p:nvSpPr>
        <p:spPr/>
        <p:txBody>
          <a:bodyPr/>
          <a:lstStyle/>
          <a:p>
            <a:r>
              <a:rPr lang="en-US" dirty="0"/>
              <a:t>Breakout Activity</a:t>
            </a:r>
          </a:p>
        </p:txBody>
      </p:sp>
      <p:sp>
        <p:nvSpPr>
          <p:cNvPr id="3" name="Content Placeholder 2">
            <a:extLst>
              <a:ext uri="{FF2B5EF4-FFF2-40B4-BE49-F238E27FC236}">
                <a16:creationId xmlns:a16="http://schemas.microsoft.com/office/drawing/2014/main" id="{7B1AE7C1-A970-4F7D-9422-2EE15A3BF7C4}"/>
              </a:ext>
            </a:extLst>
          </p:cNvPr>
          <p:cNvSpPr>
            <a:spLocks noGrp="1"/>
          </p:cNvSpPr>
          <p:nvPr>
            <p:ph idx="1"/>
          </p:nvPr>
        </p:nvSpPr>
        <p:spPr/>
        <p:txBody>
          <a:bodyPr/>
          <a:lstStyle/>
          <a:p>
            <a:r>
              <a:rPr lang="en-US" dirty="0"/>
              <a:t>What Works Clearinghouse-approved curricula</a:t>
            </a:r>
          </a:p>
          <a:p>
            <a:endParaRPr lang="en-US" dirty="0"/>
          </a:p>
          <a:p>
            <a:r>
              <a:rPr lang="en-US" dirty="0"/>
              <a:t>Should we mandate that schools have to use one (with some reasonable exceptions)?</a:t>
            </a:r>
          </a:p>
          <a:p>
            <a:endParaRPr lang="en-US" dirty="0"/>
          </a:p>
          <a:p>
            <a:r>
              <a:rPr lang="en-US" dirty="0"/>
              <a:t>Beneficence arguments</a:t>
            </a:r>
          </a:p>
          <a:p>
            <a:r>
              <a:rPr lang="en-US" dirty="0"/>
              <a:t>Non-maleficence arguments</a:t>
            </a:r>
          </a:p>
        </p:txBody>
      </p:sp>
    </p:spTree>
    <p:extLst>
      <p:ext uri="{BB962C8B-B14F-4D97-AF65-F5344CB8AC3E}">
        <p14:creationId xmlns:p14="http://schemas.microsoft.com/office/powerpoint/2010/main" val="1532943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ABDC0-F06C-28A1-AB51-9A073ECBBEB0}"/>
              </a:ext>
            </a:extLst>
          </p:cNvPr>
          <p:cNvSpPr>
            <a:spLocks noGrp="1"/>
          </p:cNvSpPr>
          <p:nvPr>
            <p:ph type="title"/>
          </p:nvPr>
        </p:nvSpPr>
        <p:spPr/>
        <p:txBody>
          <a:bodyPr/>
          <a:lstStyle/>
          <a:p>
            <a:r>
              <a:rPr lang="en-US" dirty="0"/>
              <a:t>Let’s come back</a:t>
            </a:r>
          </a:p>
        </p:txBody>
      </p:sp>
      <p:sp>
        <p:nvSpPr>
          <p:cNvPr id="3" name="Content Placeholder 2">
            <a:extLst>
              <a:ext uri="{FF2B5EF4-FFF2-40B4-BE49-F238E27FC236}">
                <a16:creationId xmlns:a16="http://schemas.microsoft.com/office/drawing/2014/main" id="{6A5AF37A-5EEF-9E96-83BC-828BE42AFBAE}"/>
              </a:ext>
            </a:extLst>
          </p:cNvPr>
          <p:cNvSpPr>
            <a:spLocks noGrp="1"/>
          </p:cNvSpPr>
          <p:nvPr>
            <p:ph idx="1"/>
          </p:nvPr>
        </p:nvSpPr>
        <p:spPr/>
        <p:txBody>
          <a:bodyPr/>
          <a:lstStyle/>
          <a:p>
            <a:r>
              <a:rPr lang="en-US" dirty="0"/>
              <a:t>Please list your beneficence arguments</a:t>
            </a:r>
          </a:p>
        </p:txBody>
      </p:sp>
    </p:spTree>
    <p:extLst>
      <p:ext uri="{BB962C8B-B14F-4D97-AF65-F5344CB8AC3E}">
        <p14:creationId xmlns:p14="http://schemas.microsoft.com/office/powerpoint/2010/main" val="3957692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ABDC0-F06C-28A1-AB51-9A073ECBBEB0}"/>
              </a:ext>
            </a:extLst>
          </p:cNvPr>
          <p:cNvSpPr>
            <a:spLocks noGrp="1"/>
          </p:cNvSpPr>
          <p:nvPr>
            <p:ph type="title"/>
          </p:nvPr>
        </p:nvSpPr>
        <p:spPr/>
        <p:txBody>
          <a:bodyPr/>
          <a:lstStyle/>
          <a:p>
            <a:r>
              <a:rPr lang="en-US" dirty="0"/>
              <a:t>Let’s come back</a:t>
            </a:r>
          </a:p>
        </p:txBody>
      </p:sp>
      <p:sp>
        <p:nvSpPr>
          <p:cNvPr id="3" name="Content Placeholder 2">
            <a:extLst>
              <a:ext uri="{FF2B5EF4-FFF2-40B4-BE49-F238E27FC236}">
                <a16:creationId xmlns:a16="http://schemas.microsoft.com/office/drawing/2014/main" id="{6A5AF37A-5EEF-9E96-83BC-828BE42AFBAE}"/>
              </a:ext>
            </a:extLst>
          </p:cNvPr>
          <p:cNvSpPr>
            <a:spLocks noGrp="1"/>
          </p:cNvSpPr>
          <p:nvPr>
            <p:ph idx="1"/>
          </p:nvPr>
        </p:nvSpPr>
        <p:spPr/>
        <p:txBody>
          <a:bodyPr/>
          <a:lstStyle/>
          <a:p>
            <a:r>
              <a:rPr lang="en-US" dirty="0"/>
              <a:t>Now list your non-maleficence arguments</a:t>
            </a:r>
          </a:p>
        </p:txBody>
      </p:sp>
    </p:spTree>
    <p:extLst>
      <p:ext uri="{BB962C8B-B14F-4D97-AF65-F5344CB8AC3E}">
        <p14:creationId xmlns:p14="http://schemas.microsoft.com/office/powerpoint/2010/main" val="1459678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Comments?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015538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341FC-B9CA-0D9C-435C-D1093B3690F6}"/>
              </a:ext>
            </a:extLst>
          </p:cNvPr>
          <p:cNvSpPr>
            <a:spLocks noGrp="1"/>
          </p:cNvSpPr>
          <p:nvPr>
            <p:ph type="title"/>
          </p:nvPr>
        </p:nvSpPr>
        <p:spPr/>
        <p:txBody>
          <a:bodyPr/>
          <a:lstStyle/>
          <a:p>
            <a:r>
              <a:rPr lang="en-US" dirty="0"/>
              <a:t>Li et al. (2019)</a:t>
            </a:r>
          </a:p>
        </p:txBody>
      </p:sp>
      <p:sp>
        <p:nvSpPr>
          <p:cNvPr id="3" name="Content Placeholder 2">
            <a:extLst>
              <a:ext uri="{FF2B5EF4-FFF2-40B4-BE49-F238E27FC236}">
                <a16:creationId xmlns:a16="http://schemas.microsoft.com/office/drawing/2014/main" id="{FB6A3E56-A8B0-D83E-E5F3-16C3513D1762}"/>
              </a:ext>
            </a:extLst>
          </p:cNvPr>
          <p:cNvSpPr>
            <a:spLocks noGrp="1"/>
          </p:cNvSpPr>
          <p:nvPr>
            <p:ph idx="1"/>
          </p:nvPr>
        </p:nvSpPr>
        <p:spPr/>
        <p:txBody>
          <a:bodyPr>
            <a:normAutofit/>
          </a:bodyPr>
          <a:lstStyle/>
          <a:p>
            <a:r>
              <a:rPr lang="en-US" dirty="0"/>
              <a:t>Right to opt-out is more utilized by members of historically underrepresented groups</a:t>
            </a:r>
          </a:p>
          <a:p>
            <a:r>
              <a:rPr lang="en-US" dirty="0"/>
              <a:t>Degrades model quality disproportionately for members of historically underrepresented groups</a:t>
            </a:r>
          </a:p>
          <a:p>
            <a:endParaRPr lang="en-US" dirty="0"/>
          </a:p>
          <a:p>
            <a:r>
              <a:rPr lang="en-US" dirty="0"/>
              <a:t>Thoughts? Comments?</a:t>
            </a:r>
          </a:p>
          <a:p>
            <a:endParaRPr lang="en-US" dirty="0"/>
          </a:p>
          <a:p>
            <a:endParaRPr lang="en-US" dirty="0"/>
          </a:p>
        </p:txBody>
      </p:sp>
    </p:spTree>
    <p:extLst>
      <p:ext uri="{BB962C8B-B14F-4D97-AF65-F5344CB8AC3E}">
        <p14:creationId xmlns:p14="http://schemas.microsoft.com/office/powerpoint/2010/main" val="3646051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341FC-B9CA-0D9C-435C-D1093B3690F6}"/>
              </a:ext>
            </a:extLst>
          </p:cNvPr>
          <p:cNvSpPr>
            <a:spLocks noGrp="1"/>
          </p:cNvSpPr>
          <p:nvPr>
            <p:ph type="title"/>
          </p:nvPr>
        </p:nvSpPr>
        <p:spPr/>
        <p:txBody>
          <a:bodyPr/>
          <a:lstStyle/>
          <a:p>
            <a:r>
              <a:rPr lang="en-US" dirty="0" err="1"/>
              <a:t>Kitto</a:t>
            </a:r>
            <a:r>
              <a:rPr lang="en-US" dirty="0"/>
              <a:t> &amp; Knight (2019)</a:t>
            </a:r>
          </a:p>
        </p:txBody>
      </p:sp>
      <p:sp>
        <p:nvSpPr>
          <p:cNvPr id="3" name="Content Placeholder 2">
            <a:extLst>
              <a:ext uri="{FF2B5EF4-FFF2-40B4-BE49-F238E27FC236}">
                <a16:creationId xmlns:a16="http://schemas.microsoft.com/office/drawing/2014/main" id="{FB6A3E56-A8B0-D83E-E5F3-16C3513D1762}"/>
              </a:ext>
            </a:extLst>
          </p:cNvPr>
          <p:cNvSpPr>
            <a:spLocks noGrp="1"/>
          </p:cNvSpPr>
          <p:nvPr>
            <p:ph idx="1"/>
          </p:nvPr>
        </p:nvSpPr>
        <p:spPr/>
        <p:txBody>
          <a:bodyPr>
            <a:normAutofit fontScale="85000" lnSpcReduction="20000"/>
          </a:bodyPr>
          <a:lstStyle/>
          <a:p>
            <a:r>
              <a:rPr lang="en-US" dirty="0"/>
              <a:t>Explore some trade-offs in learning analytics</a:t>
            </a:r>
          </a:p>
          <a:p>
            <a:pPr lvl="1"/>
            <a:r>
              <a:rPr lang="en-US" dirty="0"/>
              <a:t>Consent for research when lines between researchers and participants are blurred</a:t>
            </a:r>
          </a:p>
          <a:p>
            <a:pPr lvl="1"/>
            <a:r>
              <a:rPr lang="en-US" dirty="0"/>
              <a:t>Right to obtain own data versus right to be forgotten, when data involves multiple people</a:t>
            </a:r>
          </a:p>
          <a:p>
            <a:pPr lvl="1"/>
            <a:r>
              <a:rPr lang="en-US" dirty="0"/>
              <a:t>Benefits of long-term student model to learners versus right to be forgotten</a:t>
            </a:r>
          </a:p>
          <a:p>
            <a:endParaRPr lang="en-US" dirty="0"/>
          </a:p>
          <a:p>
            <a:r>
              <a:rPr lang="en-US" dirty="0"/>
              <a:t>Joining other trade-offs we’ve discussed this semester</a:t>
            </a:r>
          </a:p>
          <a:p>
            <a:pPr lvl="1"/>
            <a:r>
              <a:rPr lang="en-US" dirty="0"/>
              <a:t>Fixing algorithmic bias versus data privacy</a:t>
            </a:r>
          </a:p>
          <a:p>
            <a:endParaRPr lang="en-US" dirty="0"/>
          </a:p>
          <a:p>
            <a:r>
              <a:rPr lang="en-US" dirty="0"/>
              <a:t>Questions or comments?</a:t>
            </a:r>
          </a:p>
        </p:txBody>
      </p:sp>
    </p:spTree>
    <p:extLst>
      <p:ext uri="{BB962C8B-B14F-4D97-AF65-F5344CB8AC3E}">
        <p14:creationId xmlns:p14="http://schemas.microsoft.com/office/powerpoint/2010/main" val="3819154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7E0B6-4E3C-B1C2-B12C-9776ABB470A0}"/>
              </a:ext>
            </a:extLst>
          </p:cNvPr>
          <p:cNvSpPr>
            <a:spLocks noGrp="1"/>
          </p:cNvSpPr>
          <p:nvPr>
            <p:ph type="title"/>
          </p:nvPr>
        </p:nvSpPr>
        <p:spPr/>
        <p:txBody>
          <a:bodyPr/>
          <a:lstStyle/>
          <a:p>
            <a:r>
              <a:rPr lang="en-US" dirty="0"/>
              <a:t>Last questions </a:t>
            </a:r>
            <a:r>
              <a:rPr lang="en-US"/>
              <a:t>or comments?</a:t>
            </a:r>
          </a:p>
        </p:txBody>
      </p:sp>
      <p:sp>
        <p:nvSpPr>
          <p:cNvPr id="3" name="Content Placeholder 2">
            <a:extLst>
              <a:ext uri="{FF2B5EF4-FFF2-40B4-BE49-F238E27FC236}">
                <a16:creationId xmlns:a16="http://schemas.microsoft.com/office/drawing/2014/main" id="{71F76A6A-A1CC-4551-A72A-BE643653966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51341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5AB4B-03B7-4DE4-A1D0-21E3A4FB6958}"/>
              </a:ext>
            </a:extLst>
          </p:cNvPr>
          <p:cNvSpPr>
            <a:spLocks noGrp="1"/>
          </p:cNvSpPr>
          <p:nvPr>
            <p:ph type="title"/>
          </p:nvPr>
        </p:nvSpPr>
        <p:spPr/>
        <p:txBody>
          <a:bodyPr>
            <a:normAutofit/>
          </a:bodyPr>
          <a:lstStyle/>
          <a:p>
            <a:r>
              <a:rPr lang="en-US" dirty="0"/>
              <a:t>“Always do the right thing”</a:t>
            </a:r>
          </a:p>
        </p:txBody>
      </p:sp>
      <p:sp>
        <p:nvSpPr>
          <p:cNvPr id="3" name="Content Placeholder 2">
            <a:extLst>
              <a:ext uri="{FF2B5EF4-FFF2-40B4-BE49-F238E27FC236}">
                <a16:creationId xmlns:a16="http://schemas.microsoft.com/office/drawing/2014/main" id="{6A278352-2D25-4251-B379-21B14A734226}"/>
              </a:ext>
            </a:extLst>
          </p:cNvPr>
          <p:cNvSpPr>
            <a:spLocks noGrp="1"/>
          </p:cNvSpPr>
          <p:nvPr>
            <p:ph idx="1"/>
          </p:nvPr>
        </p:nvSpPr>
        <p:spPr/>
        <p:txBody>
          <a:bodyPr/>
          <a:lstStyle/>
          <a:p>
            <a:endParaRPr lang="en-US"/>
          </a:p>
        </p:txBody>
      </p:sp>
      <p:pic>
        <p:nvPicPr>
          <p:cNvPr id="1026" name="Picture 2" descr="Image result for do the right thing">
            <a:extLst>
              <a:ext uri="{FF2B5EF4-FFF2-40B4-BE49-F238E27FC236}">
                <a16:creationId xmlns:a16="http://schemas.microsoft.com/office/drawing/2014/main" id="{716DB807-2095-4F09-9DC3-06031A789D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600200"/>
            <a:ext cx="3505200" cy="5178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132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38165-11ED-14F2-E6EA-EE980694EF4B}"/>
              </a:ext>
            </a:extLst>
          </p:cNvPr>
          <p:cNvSpPr>
            <a:spLocks noGrp="1"/>
          </p:cNvSpPr>
          <p:nvPr>
            <p:ph type="title"/>
          </p:nvPr>
        </p:nvSpPr>
        <p:spPr/>
        <p:txBody>
          <a:bodyPr/>
          <a:lstStyle/>
          <a:p>
            <a:r>
              <a:rPr lang="en-US" dirty="0"/>
              <a:t>Faculty Course Evaluations</a:t>
            </a:r>
          </a:p>
        </p:txBody>
      </p:sp>
      <p:sp>
        <p:nvSpPr>
          <p:cNvPr id="3" name="Content Placeholder 2">
            <a:extLst>
              <a:ext uri="{FF2B5EF4-FFF2-40B4-BE49-F238E27FC236}">
                <a16:creationId xmlns:a16="http://schemas.microsoft.com/office/drawing/2014/main" id="{DD65BF1C-943B-3A56-A051-080A0095E0DB}"/>
              </a:ext>
            </a:extLst>
          </p:cNvPr>
          <p:cNvSpPr>
            <a:spLocks noGrp="1"/>
          </p:cNvSpPr>
          <p:nvPr>
            <p:ph idx="1"/>
          </p:nvPr>
        </p:nvSpPr>
        <p:spPr/>
        <p:txBody>
          <a:bodyPr/>
          <a:lstStyle/>
          <a:p>
            <a:r>
              <a:rPr lang="en-US" dirty="0"/>
              <a:t>Please fill out your faculty course evaluation</a:t>
            </a:r>
          </a:p>
        </p:txBody>
      </p:sp>
    </p:spTree>
    <p:extLst>
      <p:ext uri="{BB962C8B-B14F-4D97-AF65-F5344CB8AC3E}">
        <p14:creationId xmlns:p14="http://schemas.microsoft.com/office/powerpoint/2010/main" val="34714227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1C3D8-D4C5-F5E0-FF61-686FFAAE3A75}"/>
              </a:ext>
            </a:extLst>
          </p:cNvPr>
          <p:cNvSpPr>
            <a:spLocks noGrp="1"/>
          </p:cNvSpPr>
          <p:nvPr>
            <p:ph type="title"/>
          </p:nvPr>
        </p:nvSpPr>
        <p:spPr/>
        <p:txBody>
          <a:bodyPr/>
          <a:lstStyle/>
          <a:p>
            <a:r>
              <a:rPr lang="en-US" dirty="0"/>
              <a:t>Upcoming sessions</a:t>
            </a:r>
          </a:p>
        </p:txBody>
      </p:sp>
      <p:sp>
        <p:nvSpPr>
          <p:cNvPr id="3" name="Content Placeholder 2">
            <a:extLst>
              <a:ext uri="{FF2B5EF4-FFF2-40B4-BE49-F238E27FC236}">
                <a16:creationId xmlns:a16="http://schemas.microsoft.com/office/drawing/2014/main" id="{32A77710-4514-D816-D978-1525BFEC94C4}"/>
              </a:ext>
            </a:extLst>
          </p:cNvPr>
          <p:cNvSpPr>
            <a:spLocks noGrp="1"/>
          </p:cNvSpPr>
          <p:nvPr>
            <p:ph idx="1"/>
          </p:nvPr>
        </p:nvSpPr>
        <p:spPr/>
        <p:txBody>
          <a:bodyPr>
            <a:normAutofit/>
          </a:bodyPr>
          <a:lstStyle/>
          <a:p>
            <a:r>
              <a:rPr lang="en-US"/>
              <a:t>May </a:t>
            </a:r>
            <a:r>
              <a:rPr lang="en-US" dirty="0"/>
              <a:t>1. Big Data, Big Science, and Longitudinal Follow-up.</a:t>
            </a:r>
          </a:p>
          <a:p>
            <a:r>
              <a:rPr lang="en-US" dirty="0"/>
              <a:t>May 8. VIVI-SD 7 due.</a:t>
            </a:r>
          </a:p>
          <a:p>
            <a:r>
              <a:rPr lang="en-US" dirty="0"/>
              <a:t>May 8. Final Project Presentations.</a:t>
            </a:r>
          </a:p>
        </p:txBody>
      </p:sp>
    </p:spTree>
    <p:extLst>
      <p:ext uri="{BB962C8B-B14F-4D97-AF65-F5344CB8AC3E}">
        <p14:creationId xmlns:p14="http://schemas.microsoft.com/office/powerpoint/2010/main" val="4154596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AE0D0-0BF5-7C75-F799-C8B63E06CACE}"/>
              </a:ext>
            </a:extLst>
          </p:cNvPr>
          <p:cNvSpPr>
            <a:spLocks noGrp="1"/>
          </p:cNvSpPr>
          <p:nvPr>
            <p:ph type="title"/>
          </p:nvPr>
        </p:nvSpPr>
        <p:spPr>
          <a:xfrm>
            <a:off x="0" y="274638"/>
            <a:ext cx="9144000" cy="1143000"/>
          </a:xfrm>
        </p:spPr>
        <p:txBody>
          <a:bodyPr>
            <a:normAutofit/>
          </a:bodyPr>
          <a:lstStyle/>
          <a:p>
            <a:r>
              <a:rPr lang="en-US" dirty="0"/>
              <a:t>We’ve spent a lot of time this semester</a:t>
            </a:r>
          </a:p>
        </p:txBody>
      </p:sp>
      <p:sp>
        <p:nvSpPr>
          <p:cNvPr id="3" name="Content Placeholder 2">
            <a:extLst>
              <a:ext uri="{FF2B5EF4-FFF2-40B4-BE49-F238E27FC236}">
                <a16:creationId xmlns:a16="http://schemas.microsoft.com/office/drawing/2014/main" id="{A7FED2A9-9BBD-9C8D-B808-77F61FDE6C7E}"/>
              </a:ext>
            </a:extLst>
          </p:cNvPr>
          <p:cNvSpPr>
            <a:spLocks noGrp="1"/>
          </p:cNvSpPr>
          <p:nvPr>
            <p:ph idx="1"/>
          </p:nvPr>
        </p:nvSpPr>
        <p:spPr/>
        <p:txBody>
          <a:bodyPr/>
          <a:lstStyle/>
          <a:p>
            <a:r>
              <a:rPr lang="en-US" dirty="0"/>
              <a:t>Talking about risks and things that can go wrong</a:t>
            </a:r>
          </a:p>
        </p:txBody>
      </p:sp>
    </p:spTree>
    <p:extLst>
      <p:ext uri="{BB962C8B-B14F-4D97-AF65-F5344CB8AC3E}">
        <p14:creationId xmlns:p14="http://schemas.microsoft.com/office/powerpoint/2010/main" val="4274463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F0BE1-1070-57BB-5388-A97C1A310817}"/>
              </a:ext>
            </a:extLst>
          </p:cNvPr>
          <p:cNvSpPr>
            <a:spLocks noGrp="1"/>
          </p:cNvSpPr>
          <p:nvPr>
            <p:ph type="title"/>
          </p:nvPr>
        </p:nvSpPr>
        <p:spPr/>
        <p:txBody>
          <a:bodyPr/>
          <a:lstStyle/>
          <a:p>
            <a:r>
              <a:rPr lang="en-US" dirty="0"/>
              <a:t>But it’s important to remember</a:t>
            </a:r>
          </a:p>
        </p:txBody>
      </p:sp>
      <p:sp>
        <p:nvSpPr>
          <p:cNvPr id="3" name="Content Placeholder 2">
            <a:extLst>
              <a:ext uri="{FF2B5EF4-FFF2-40B4-BE49-F238E27FC236}">
                <a16:creationId xmlns:a16="http://schemas.microsoft.com/office/drawing/2014/main" id="{73C759F6-853C-1675-CF56-9AEFACCCD0CF}"/>
              </a:ext>
            </a:extLst>
          </p:cNvPr>
          <p:cNvSpPr>
            <a:spLocks noGrp="1"/>
          </p:cNvSpPr>
          <p:nvPr>
            <p:ph idx="1"/>
          </p:nvPr>
        </p:nvSpPr>
        <p:spPr/>
        <p:txBody>
          <a:bodyPr/>
          <a:lstStyle/>
          <a:p>
            <a:r>
              <a:rPr lang="en-US" dirty="0"/>
              <a:t>The goal of learning analytics, and educational technology in general, is to make the world </a:t>
            </a:r>
            <a:r>
              <a:rPr lang="en-US" b="1" i="1" dirty="0"/>
              <a:t>better</a:t>
            </a:r>
          </a:p>
        </p:txBody>
      </p:sp>
    </p:spTree>
    <p:extLst>
      <p:ext uri="{BB962C8B-B14F-4D97-AF65-F5344CB8AC3E}">
        <p14:creationId xmlns:p14="http://schemas.microsoft.com/office/powerpoint/2010/main" val="1617794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F0BE1-1070-57BB-5388-A97C1A310817}"/>
              </a:ext>
            </a:extLst>
          </p:cNvPr>
          <p:cNvSpPr>
            <a:spLocks noGrp="1"/>
          </p:cNvSpPr>
          <p:nvPr>
            <p:ph type="title"/>
          </p:nvPr>
        </p:nvSpPr>
        <p:spPr/>
        <p:txBody>
          <a:bodyPr/>
          <a:lstStyle/>
          <a:p>
            <a:r>
              <a:rPr lang="en-US" dirty="0"/>
              <a:t>But it’s important to remember</a:t>
            </a:r>
          </a:p>
        </p:txBody>
      </p:sp>
      <p:sp>
        <p:nvSpPr>
          <p:cNvPr id="3" name="Content Placeholder 2">
            <a:extLst>
              <a:ext uri="{FF2B5EF4-FFF2-40B4-BE49-F238E27FC236}">
                <a16:creationId xmlns:a16="http://schemas.microsoft.com/office/drawing/2014/main" id="{73C759F6-853C-1675-CF56-9AEFACCCD0CF}"/>
              </a:ext>
            </a:extLst>
          </p:cNvPr>
          <p:cNvSpPr>
            <a:spLocks noGrp="1"/>
          </p:cNvSpPr>
          <p:nvPr>
            <p:ph idx="1"/>
          </p:nvPr>
        </p:nvSpPr>
        <p:spPr/>
        <p:txBody>
          <a:bodyPr/>
          <a:lstStyle/>
          <a:p>
            <a:r>
              <a:rPr lang="en-US" dirty="0"/>
              <a:t>The goal of learning analytics, and educational technology in general, is to make the world </a:t>
            </a:r>
            <a:r>
              <a:rPr lang="en-US" b="1" i="1" dirty="0"/>
              <a:t>better</a:t>
            </a:r>
          </a:p>
          <a:p>
            <a:endParaRPr lang="en-US" b="1" i="1" dirty="0"/>
          </a:p>
          <a:p>
            <a:r>
              <a:rPr lang="en-US" dirty="0"/>
              <a:t>Who here wants to make the world better?</a:t>
            </a:r>
          </a:p>
        </p:txBody>
      </p:sp>
    </p:spTree>
    <p:extLst>
      <p:ext uri="{BB962C8B-B14F-4D97-AF65-F5344CB8AC3E}">
        <p14:creationId xmlns:p14="http://schemas.microsoft.com/office/powerpoint/2010/main" val="3788120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Beneficence</a:t>
            </a:r>
            <a:br>
              <a:rPr lang="en-US" dirty="0"/>
            </a:br>
            <a:r>
              <a:rPr lang="en-US" dirty="0"/>
              <a:t>(</a:t>
            </a:r>
            <a:r>
              <a:rPr lang="en-US" dirty="0" err="1"/>
              <a:t>Pantilat</a:t>
            </a:r>
            <a:r>
              <a:rPr lang="en-US" dirty="0"/>
              <a:t>, 2008)</a:t>
            </a:r>
          </a:p>
        </p:txBody>
      </p:sp>
      <p:sp>
        <p:nvSpPr>
          <p:cNvPr id="3" name="Content Placeholder 2"/>
          <p:cNvSpPr>
            <a:spLocks noGrp="1"/>
          </p:cNvSpPr>
          <p:nvPr>
            <p:ph idx="1"/>
          </p:nvPr>
        </p:nvSpPr>
        <p:spPr/>
        <p:txBody>
          <a:bodyPr>
            <a:normAutofit/>
          </a:bodyPr>
          <a:lstStyle/>
          <a:p>
            <a:r>
              <a:rPr lang="en-US" dirty="0"/>
              <a:t>‘Beneficence is action that is done for the benefit of others. Beneficent actions can be taken to help prevent or remove harms or to simply improve the situation of others.’       </a:t>
            </a:r>
          </a:p>
          <a:p>
            <a:pPr marL="0" indent="0">
              <a:buNone/>
            </a:pPr>
            <a:br>
              <a:rPr lang="en-US" dirty="0"/>
            </a:br>
            <a:br>
              <a:rPr lang="en-US" dirty="0"/>
            </a:br>
            <a:endParaRPr lang="en-US" dirty="0"/>
          </a:p>
        </p:txBody>
      </p:sp>
    </p:spTree>
    <p:extLst>
      <p:ext uri="{BB962C8B-B14F-4D97-AF65-F5344CB8AC3E}">
        <p14:creationId xmlns:p14="http://schemas.microsoft.com/office/powerpoint/2010/main" val="3429858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Beneficence</a:t>
            </a:r>
            <a:br>
              <a:rPr lang="en-US" dirty="0"/>
            </a:br>
            <a:r>
              <a:rPr lang="en-US" dirty="0"/>
              <a:t>(</a:t>
            </a:r>
            <a:r>
              <a:rPr lang="en-US" dirty="0" err="1"/>
              <a:t>Pantilat</a:t>
            </a:r>
            <a:r>
              <a:rPr lang="en-US" dirty="0"/>
              <a:t>, 2008)</a:t>
            </a:r>
          </a:p>
        </p:txBody>
      </p:sp>
      <p:sp>
        <p:nvSpPr>
          <p:cNvPr id="3" name="Content Placeholder 2"/>
          <p:cNvSpPr>
            <a:spLocks noGrp="1"/>
          </p:cNvSpPr>
          <p:nvPr>
            <p:ph idx="1"/>
          </p:nvPr>
        </p:nvSpPr>
        <p:spPr/>
        <p:txBody>
          <a:bodyPr>
            <a:normAutofit fontScale="70000" lnSpcReduction="20000"/>
          </a:bodyPr>
          <a:lstStyle/>
          <a:p>
            <a:r>
              <a:rPr lang="en-US" dirty="0"/>
              <a:t>‘Physicians are expected to refrain from causing harm, but they also have an obligation to help their patients. Ethicists often distinguish between obligatory and ideal beneficence. Ideal beneficence comprises extreme acts of generosity or attempts to benefit others on all possible occasions. Physicians are not necessarily expected to live up to this broad definition of beneficence. However, the goal of medicine is to promote the welfare of patients, and physicians possess skills and knowledge that enable them to assist others. Due to the nature of the relationship between physicians and patients, doctors do have an obligation to 1) prevent and remove harms, and 2) weigh and balance possible benefits against possible risks of an action. Beneficence can also include protecting and defending the rights of others, rescuing persons who are in danger, and helping individuals with disabilities.’</a:t>
            </a:r>
            <a:br>
              <a:rPr lang="en-US" dirty="0"/>
            </a:br>
            <a:endParaRPr lang="en-US" dirty="0"/>
          </a:p>
        </p:txBody>
      </p:sp>
    </p:spTree>
    <p:extLst>
      <p:ext uri="{BB962C8B-B14F-4D97-AF65-F5344CB8AC3E}">
        <p14:creationId xmlns:p14="http://schemas.microsoft.com/office/powerpoint/2010/main" val="2042034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Non-maleficence</a:t>
            </a:r>
            <a:br>
              <a:rPr lang="en-US" dirty="0"/>
            </a:br>
            <a:r>
              <a:rPr lang="en-US" dirty="0"/>
              <a:t>(</a:t>
            </a:r>
            <a:r>
              <a:rPr lang="en-US" dirty="0" err="1"/>
              <a:t>Pantilat</a:t>
            </a:r>
            <a:r>
              <a:rPr lang="en-US" dirty="0"/>
              <a:t>, 2008)</a:t>
            </a:r>
          </a:p>
        </p:txBody>
      </p:sp>
      <p:sp>
        <p:nvSpPr>
          <p:cNvPr id="3" name="Content Placeholder 2"/>
          <p:cNvSpPr>
            <a:spLocks noGrp="1"/>
          </p:cNvSpPr>
          <p:nvPr>
            <p:ph idx="1"/>
          </p:nvPr>
        </p:nvSpPr>
        <p:spPr/>
        <p:txBody>
          <a:bodyPr>
            <a:normAutofit/>
          </a:bodyPr>
          <a:lstStyle/>
          <a:p>
            <a:r>
              <a:rPr lang="en-US" dirty="0"/>
              <a:t>‘Non-maleficence means to “do no harm.” Physicians must refrain from providing ineffective treatments or acting with malice toward patients.  This principle, however, offers little useful guidance to physicians since many beneficial therapies also have serious risks.  The pertinent ethical issue is whether the benefits outweigh the burdens.’</a:t>
            </a:r>
            <a:br>
              <a:rPr lang="en-US" dirty="0"/>
            </a:br>
            <a:endParaRPr lang="en-US" dirty="0"/>
          </a:p>
        </p:txBody>
      </p:sp>
    </p:spTree>
    <p:extLst>
      <p:ext uri="{BB962C8B-B14F-4D97-AF65-F5344CB8AC3E}">
        <p14:creationId xmlns:p14="http://schemas.microsoft.com/office/powerpoint/2010/main" val="699406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1504</TotalTime>
  <Words>1009</Words>
  <Application>Microsoft Office PowerPoint</Application>
  <PresentationFormat>On-screen Show (4:3)</PresentationFormat>
  <Paragraphs>93</Paragraphs>
  <Slides>31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Office Theme</vt:lpstr>
      <vt:lpstr>Big Data, Education, and Society</vt:lpstr>
      <vt:lpstr>Final Project</vt:lpstr>
      <vt:lpstr>“Always do the right thing”</vt:lpstr>
      <vt:lpstr>We’ve spent a lot of time this semester</vt:lpstr>
      <vt:lpstr>But it’s important to remember</vt:lpstr>
      <vt:lpstr>But it’s important to remember</vt:lpstr>
      <vt:lpstr>Beneficence (Pantilat, 2008)</vt:lpstr>
      <vt:lpstr>Beneficence (Pantilat, 2008)</vt:lpstr>
      <vt:lpstr>Non-maleficence (Pantilat, 2008)</vt:lpstr>
      <vt:lpstr>Non-maleficence (Pantilat, 2008)</vt:lpstr>
      <vt:lpstr>Much of the discussion of  learning analytics</vt:lpstr>
      <vt:lpstr>But Prinsloo &amp; Slade</vt:lpstr>
      <vt:lpstr>Is it ethical to choose not to provide a beneficial intervention?</vt:lpstr>
      <vt:lpstr>How good does it have to be?</vt:lpstr>
      <vt:lpstr>How bad is the problem?</vt:lpstr>
      <vt:lpstr>Thoughts? Comments?</vt:lpstr>
      <vt:lpstr>Prinsloo &amp; Slade differentiate</vt:lpstr>
      <vt:lpstr>Current legal obligations to act (Prinsloo &amp; Slade, 2017)</vt:lpstr>
      <vt:lpstr>Questions</vt:lpstr>
      <vt:lpstr>Questions</vt:lpstr>
      <vt:lpstr>Questions</vt:lpstr>
      <vt:lpstr>Other thoughts and comments?</vt:lpstr>
      <vt:lpstr>Breakout Activity</vt:lpstr>
      <vt:lpstr>Let’s come back</vt:lpstr>
      <vt:lpstr>Let’s come back</vt:lpstr>
      <vt:lpstr>Questions? Comments?</vt:lpstr>
      <vt:lpstr>Li et al. (2019)</vt:lpstr>
      <vt:lpstr>Kitto &amp; Knight (2019)</vt:lpstr>
      <vt:lpstr>Last questions or comments?</vt:lpstr>
      <vt:lpstr>Faculty Course Evaluations</vt:lpstr>
      <vt:lpstr>Upcoming sessions</vt:lpstr>
    </vt:vector>
  </TitlesOfParts>
  <Company>Worcester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 Engineering Studio</dc:title>
  <dc:creator>Baker, Ryan Shaun</dc:creator>
  <cp:lastModifiedBy>Ryan Baker</cp:lastModifiedBy>
  <cp:revision>235</cp:revision>
  <dcterms:created xsi:type="dcterms:W3CDTF">2013-08-27T11:33:40Z</dcterms:created>
  <dcterms:modified xsi:type="dcterms:W3CDTF">2025-04-18T19:17:48Z</dcterms:modified>
</cp:coreProperties>
</file>