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989" r:id="rId3"/>
    <p:sldId id="430" r:id="rId4"/>
    <p:sldId id="436" r:id="rId5"/>
    <p:sldId id="953" r:id="rId6"/>
    <p:sldId id="392" r:id="rId7"/>
    <p:sldId id="393" r:id="rId8"/>
    <p:sldId id="431" r:id="rId9"/>
    <p:sldId id="438" r:id="rId10"/>
    <p:sldId id="439" r:id="rId11"/>
    <p:sldId id="954" r:id="rId12"/>
    <p:sldId id="432" r:id="rId13"/>
    <p:sldId id="955" r:id="rId14"/>
    <p:sldId id="440" r:id="rId15"/>
    <p:sldId id="442" r:id="rId16"/>
    <p:sldId id="999" r:id="rId17"/>
    <p:sldId id="433" r:id="rId18"/>
    <p:sldId id="434" r:id="rId19"/>
    <p:sldId id="947" r:id="rId20"/>
    <p:sldId id="435" r:id="rId21"/>
    <p:sldId id="441" r:id="rId22"/>
    <p:sldId id="1000" r:id="rId23"/>
    <p:sldId id="443" r:id="rId24"/>
    <p:sldId id="446" r:id="rId25"/>
    <p:sldId id="956" r:id="rId26"/>
    <p:sldId id="444" r:id="rId27"/>
    <p:sldId id="948" r:id="rId28"/>
    <p:sldId id="445" r:id="rId29"/>
    <p:sldId id="447" r:id="rId30"/>
    <p:sldId id="545" r:id="rId31"/>
    <p:sldId id="939" r:id="rId32"/>
    <p:sldId id="543" r:id="rId33"/>
    <p:sldId id="940" r:id="rId34"/>
    <p:sldId id="607" r:id="rId35"/>
    <p:sldId id="614" r:id="rId36"/>
    <p:sldId id="615" r:id="rId37"/>
    <p:sldId id="941" r:id="rId38"/>
    <p:sldId id="617" r:id="rId39"/>
    <p:sldId id="942" r:id="rId40"/>
    <p:sldId id="937" r:id="rId41"/>
    <p:sldId id="943" r:id="rId42"/>
    <p:sldId id="1001" r:id="rId43"/>
    <p:sldId id="572" r:id="rId44"/>
    <p:sldId id="944" r:id="rId45"/>
    <p:sldId id="949" r:id="rId46"/>
    <p:sldId id="945" r:id="rId47"/>
    <p:sldId id="946" r:id="rId48"/>
    <p:sldId id="1002" r:id="rId49"/>
    <p:sldId id="997" r:id="rId50"/>
    <p:sldId id="1004" r:id="rId51"/>
    <p:sldId id="998" r:id="rId52"/>
    <p:sldId id="288" r:id="rId53"/>
    <p:sldId id="1012" r:id="rId54"/>
    <p:sldId id="1003" r:id="rId55"/>
    <p:sldId id="1006" r:id="rId56"/>
    <p:sldId id="1007" r:id="rId57"/>
    <p:sldId id="1008" r:id="rId58"/>
    <p:sldId id="1009" r:id="rId59"/>
    <p:sldId id="1010" r:id="rId60"/>
    <p:sldId id="1011" r:id="rId61"/>
    <p:sldId id="1013" r:id="rId62"/>
    <p:sldId id="429" r:id="rId63"/>
    <p:sldId id="1014" r:id="rId64"/>
    <p:sldId id="996" r:id="rId65"/>
    <p:sldId id="1015" r:id="rId66"/>
    <p:sldId id="952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34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>
            <a:spLocks noGrp="1" noRot="1" noChangeAspect="1"/>
          </p:cNvSpPr>
          <p:nvPr>
            <p:ph type="sldImg" idx="2"/>
          </p:nvPr>
        </p:nvSpPr>
        <p:spPr>
          <a:xfrm>
            <a:off x="1465263" y="508000"/>
            <a:ext cx="3927475" cy="2946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588962" y="3640137"/>
            <a:ext cx="5680200" cy="525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spcBef>
                <a:spcPts val="0"/>
              </a:spcBef>
            </a:pPr>
            <a:r>
              <a:rPr lang="en-US" dirty="0"/>
              <a:t>Mastery-learning paradigm (cycles of feedback until mastery)</a:t>
            </a:r>
          </a:p>
          <a:p>
            <a:pPr marL="457200" indent="-228600">
              <a:spcBef>
                <a:spcPts val="0"/>
              </a:spcBef>
            </a:pPr>
            <a:r>
              <a:rPr lang="en-US" dirty="0"/>
              <a:t>Blended learning model-technology integrated into instruction</a:t>
            </a:r>
          </a:p>
          <a:p>
            <a:pPr marL="457200" indent="-228600">
              <a:spcBef>
                <a:spcPts val="0"/>
              </a:spcBef>
            </a:pPr>
            <a:r>
              <a:rPr lang="en-US" dirty="0"/>
              <a:t>Focus on development of procedural fluency</a:t>
            </a:r>
          </a:p>
          <a:p>
            <a:pPr marL="457200" indent="-228600">
              <a:spcBef>
                <a:spcPts val="0"/>
              </a:spcBef>
            </a:pPr>
            <a:r>
              <a:rPr lang="en-US" dirty="0"/>
              <a:t>Focus on middle school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4628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then evaluate</a:t>
            </a:r>
            <a:r>
              <a:rPr lang="en-US" baseline="0" dirty="0"/>
              <a:t> the relationship of these measures to student outcomes, such as state exam scores.</a:t>
            </a:r>
          </a:p>
          <a:p>
            <a:r>
              <a:rPr lang="en-US" baseline="0" dirty="0"/>
              <a:t>Applying </a:t>
            </a:r>
            <a:r>
              <a:rPr lang="en-US" baseline="0" dirty="0" err="1"/>
              <a:t>applyint</a:t>
            </a:r>
            <a:r>
              <a:rPr lang="en-US" baseline="0" dirty="0"/>
              <a:t> the </a:t>
            </a:r>
            <a:r>
              <a:rPr lang="en-US" baseline="0" dirty="0" err="1"/>
              <a:t>assistments</a:t>
            </a:r>
            <a:r>
              <a:rPr lang="en-US" baseline="0" dirty="0"/>
              <a:t> detectors to a whole year of data for </a:t>
            </a:r>
            <a:r>
              <a:rPr lang="en-US" baseline="0" dirty="0" err="1"/>
              <a:t>aroun</a:t>
            </a:r>
            <a:r>
              <a:rPr lang="en-US" baseline="0" dirty="0"/>
              <a:t> 1400 students,</a:t>
            </a:r>
          </a:p>
          <a:p>
            <a:r>
              <a:rPr lang="en-US" baseline="0" dirty="0"/>
              <a:t>We found out end-of year exam scores to be negatively correlated to boredom and gaming the system, and positively correlated to engaged concentration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C74B-5137-45D8-8E50-354C5069E96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17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an inflated risk of Type I error since we ran eight statistical tests. To address this risk, we applied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Benjamini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Hochberg and Bonferroni post-hoc controls. No significant tests became non-significant after the post-hoc test. Categories P2 &amp; P4 were found to have p &lt; 0.001, so they remain significant either post-hoc control. All other tests were non-significant, even without a post-hoc correction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E74EC-DAB2-A74C-9E3E-8D8549D743C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3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view/edm-longitudinal-workshop/home" TargetMode="External"/><Relationship Id="rId2" Type="http://schemas.openxmlformats.org/officeDocument/2006/relationships/hyperlink" Target="https://sites.google.com/view/assistmentsdatamin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slcdatashop.web.cmu.edu/help" TargetMode="External"/><Relationship Id="rId2" Type="http://schemas.openxmlformats.org/officeDocument/2006/relationships/hyperlink" Target="https://pslcdatashop.web.cmu.ed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slcdatashop.web.cmu.edu/KDDCup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aldatamining.org/data-set-awards/#:~:text=Award%20winners%20receive%20a%20prize,Conference%20on%20Educational%20Data%20Mini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220202133821/https:/lastinger.center.ufl.edu/data-mining-and-learning-analytic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al-technology-collective.github.io/morf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dx.readthedocs.io/projects/devdata/en/latest/rdx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bBbJZWhQIaOkwrJcc-VkeasIjHW26IH4oOfBpL8B2vg/edi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1,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225F0-A163-479F-8E70-BA149237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ASSISTments</a:t>
            </a:r>
            <a:r>
              <a:rPr lang="en-US" dirty="0"/>
              <a:t> Data Competitions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752C3-0177-4453-AA72-881555E5A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https://sites.google.com/view/assistmentsdatamining</a:t>
            </a:r>
            <a:endParaRPr lang="en-US" dirty="0"/>
          </a:p>
          <a:p>
            <a:r>
              <a:rPr lang="en-US" dirty="0">
                <a:hlinkClick r:id="rId3"/>
              </a:rPr>
              <a:t>https://sites.google.com/view/edm-longitudinal-workshop/home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0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5563-3EDD-4AB4-864F-6A7A6E1E5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previous-generation large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0A2BB-CD91-455D-86EB-AFCC64254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33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4F9CD-5A9C-44AC-9721-18F3F956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LearnLab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18FCC-FC51-4B22-8782-6F689D64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https://learnlab.org/</a:t>
            </a:r>
          </a:p>
          <a:p>
            <a:endParaRPr lang="en-US" dirty="0"/>
          </a:p>
          <a:p>
            <a:r>
              <a:rPr lang="en-US" dirty="0"/>
              <a:t>https://learnlab.org/wiki/index.php?title=Main_Page</a:t>
            </a:r>
          </a:p>
        </p:txBody>
      </p:sp>
    </p:spTree>
    <p:extLst>
      <p:ext uri="{BB962C8B-B14F-4D97-AF65-F5344CB8AC3E}">
        <p14:creationId xmlns:p14="http://schemas.microsoft.com/office/powerpoint/2010/main" val="1919440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C572-1E14-41B7-8146-6BA141223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A78B8-198F-4A4E-86EC-7A060EF6A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50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4CAA-9E21-4030-B0AF-E10A252A4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PSLC </a:t>
            </a:r>
            <a:r>
              <a:rPr lang="en-US" dirty="0" err="1"/>
              <a:t>DataShop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669EB-60FC-4F23-9F2B-7451A00C5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https://pslcdatashop.web.cmu.edu/</a:t>
            </a:r>
            <a:endParaRPr lang="en-US" dirty="0"/>
          </a:p>
          <a:p>
            <a:r>
              <a:rPr lang="en-US" dirty="0">
                <a:hlinkClick r:id="rId3"/>
              </a:rPr>
              <a:t>https://pslcdatashop.web.cmu.edu/help</a:t>
            </a:r>
            <a:endParaRPr lang="en-US" dirty="0"/>
          </a:p>
          <a:p>
            <a:endParaRPr lang="en-US" dirty="0"/>
          </a:p>
          <a:p>
            <a:r>
              <a:rPr lang="en-US" dirty="0"/>
              <a:t>Hundreds of published papers using </a:t>
            </a:r>
            <a:r>
              <a:rPr lang="en-US" dirty="0" err="1"/>
              <a:t>DataShop</a:t>
            </a:r>
            <a:r>
              <a:rPr lang="en-US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307139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5578D-6650-4CF3-8F2D-9EDB062A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PSLC DS KDD Cup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60F4-B1AF-4B29-B8D5-073164BA1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https://pslcdatashop.web.cmu.edu/KDDCup/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6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864CE-0CB5-2794-FC8A-CC2AB869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EDM Society Best Publicly Available Data Set Prizes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BDC5F-F2B0-54E1-5D91-8AA6DDB9C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https://educationaldatamining.org/data-set-awards/#:~:text=Award%20winners%20receive%20a%20prize,Conference%20on%20Educational%20Data%20Mining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17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4E0E6-A272-4617-A09B-E5D5B9A3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platforms support smaller amounts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9529C-40C9-4B78-9D84-203DD1E13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In-house projects</a:t>
            </a:r>
          </a:p>
          <a:p>
            <a:endParaRPr lang="en-US" dirty="0"/>
          </a:p>
          <a:p>
            <a:r>
              <a:rPr lang="en-US" dirty="0"/>
              <a:t>Small numbers of partner academics</a:t>
            </a:r>
          </a:p>
          <a:p>
            <a:endParaRPr lang="en-US" dirty="0"/>
          </a:p>
          <a:p>
            <a:r>
              <a:rPr lang="en-US" dirty="0"/>
              <a:t>Single competitions</a:t>
            </a:r>
          </a:p>
        </p:txBody>
      </p:sp>
    </p:spTree>
    <p:extLst>
      <p:ext uri="{BB962C8B-B14F-4D97-AF65-F5344CB8AC3E}">
        <p14:creationId xmlns:p14="http://schemas.microsoft.com/office/powerpoint/2010/main" val="1131605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EC379-F48F-453D-86F1-ABA4C4B3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495A4-C944-4F70-9ABA-5393BC5BE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Duolingo</a:t>
            </a:r>
          </a:p>
          <a:p>
            <a:r>
              <a:rPr lang="en-US" dirty="0"/>
              <a:t>Algebra Nation/Math Nation</a:t>
            </a:r>
          </a:p>
          <a:p>
            <a:r>
              <a:rPr lang="en-US" dirty="0" err="1"/>
              <a:t>Eedi</a:t>
            </a:r>
            <a:endParaRPr lang="en-US" dirty="0"/>
          </a:p>
          <a:p>
            <a:r>
              <a:rPr lang="en-US" dirty="0" err="1"/>
              <a:t>Riid</a:t>
            </a:r>
            <a:endParaRPr lang="en-US" dirty="0"/>
          </a:p>
          <a:p>
            <a:r>
              <a:rPr lang="en-US" dirty="0" err="1"/>
              <a:t>BlueJ</a:t>
            </a:r>
            <a:r>
              <a:rPr lang="en-US" dirty="0"/>
              <a:t> “Blackbox”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67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75909-CD93-40A4-85BA-1AAC3CCE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RFP-based model: Algebra 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B23D4-3426-4642-B6A9-9F53F20C4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https://web.archive.org/web/20220202133821/https://lastinger.center.ufl.edu/data-mining-and-learning-analytics/</a:t>
            </a:r>
            <a:endParaRPr lang="en-US" dirty="0"/>
          </a:p>
          <a:p>
            <a:endParaRPr lang="en-US" dirty="0"/>
          </a:p>
          <a:p>
            <a:r>
              <a:rPr lang="en-US" dirty="0"/>
              <a:t>Platform lives on, but RFP-based model is now defunct</a:t>
            </a:r>
          </a:p>
          <a:p>
            <a:r>
              <a:rPr lang="en-US" dirty="0"/>
              <a:t>Grants now funding specific collaborations</a:t>
            </a:r>
          </a:p>
        </p:txBody>
      </p:sp>
    </p:spTree>
    <p:extLst>
      <p:ext uri="{BB962C8B-B14F-4D97-AF65-F5344CB8AC3E}">
        <p14:creationId xmlns:p14="http://schemas.microsoft.com/office/powerpoint/2010/main" val="350577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9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A716-AE68-42BB-846E-593E5122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A376A-2F76-4F68-8263-849D448FF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https://educational-technology-collective.github.io/morf/</a:t>
            </a:r>
            <a:endParaRPr lang="en-US" dirty="0"/>
          </a:p>
          <a:p>
            <a:endParaRPr lang="en-US" dirty="0"/>
          </a:p>
          <a:p>
            <a:r>
              <a:rPr lang="en-US" dirty="0"/>
              <a:t>Up for 9 years</a:t>
            </a:r>
          </a:p>
          <a:p>
            <a:r>
              <a:rPr lang="en-US" dirty="0"/>
              <a:t>Closing soon after funding cuts</a:t>
            </a:r>
          </a:p>
          <a:p>
            <a:endParaRPr lang="en-US" dirty="0"/>
          </a:p>
          <a:p>
            <a:r>
              <a:rPr lang="en-US" dirty="0"/>
              <a:t>Recent retrospective article discussing key lessons learned (Baker &amp; Hutt, 2025)</a:t>
            </a:r>
          </a:p>
        </p:txBody>
      </p:sp>
    </p:spTree>
    <p:extLst>
      <p:ext uri="{BB962C8B-B14F-4D97-AF65-F5344CB8AC3E}">
        <p14:creationId xmlns:p14="http://schemas.microsoft.com/office/powerpoint/2010/main" val="4151765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B3593-4B13-4AC4-BB26-F66CC617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edX RDX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DFBAB-8E85-4A71-9CEA-1CBA02348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https://edx.readthedocs.io/projects/devdata/en/latest/rdx/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668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C339-B8A4-2859-D930-25D1BD1B9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SafeInsights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1A60A-45A1-1A94-BB24-03B7A2144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https://docs.google.com/document/d/1bBbJZWhQIaOkwrJcc-VkeasIjHW26IH4oOfBpL8B2vg/edit</a:t>
            </a:r>
            <a:endParaRPr lang="en-US" dirty="0"/>
          </a:p>
          <a:p>
            <a:endParaRPr lang="en-US" dirty="0"/>
          </a:p>
          <a:p>
            <a:r>
              <a:rPr lang="en-US" dirty="0"/>
              <a:t>Ryan discussion</a:t>
            </a:r>
          </a:p>
        </p:txBody>
      </p:sp>
    </p:spTree>
    <p:extLst>
      <p:ext uri="{BB962C8B-B14F-4D97-AF65-F5344CB8AC3E}">
        <p14:creationId xmlns:p14="http://schemas.microsoft.com/office/powerpoint/2010/main" val="156948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A/B trial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(for researchers, platforms, students)?</a:t>
            </a:r>
          </a:p>
          <a:p>
            <a:endParaRPr lang="en-US" dirty="0"/>
          </a:p>
          <a:p>
            <a:r>
              <a:rPr lang="en-US" dirty="0"/>
              <a:t>What are the drawbacks (for researchers, platforms, students)?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70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Fully online A/B versus </a:t>
            </a:r>
            <a:br>
              <a:rPr lang="en-US" dirty="0"/>
            </a:br>
            <a:r>
              <a:rPr lang="en-US" dirty="0"/>
              <a:t>field research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i.e. E-TRIALS versus Classic </a:t>
            </a:r>
            <a:r>
              <a:rPr lang="en-US" dirty="0" err="1"/>
              <a:t>LearnLab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 are the benefits and drawbacks?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925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7403-4D93-4E38-A3DF-8D55CAB30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ManyClasses</a:t>
            </a:r>
            <a:r>
              <a:rPr lang="en-US" dirty="0"/>
              <a:t> Model (Fyfe et al., 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86579-0213-4B53-B2C0-0DE68E757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Instructors in disparate contexts set up a study with the same design but locally-specific materials</a:t>
            </a:r>
          </a:p>
          <a:p>
            <a:endParaRPr lang="en-US" dirty="0"/>
          </a:p>
          <a:p>
            <a:r>
              <a:rPr lang="en-US" dirty="0"/>
              <a:t>Run the study and analyze across contexts</a:t>
            </a:r>
          </a:p>
          <a:p>
            <a:endParaRPr lang="en-US" dirty="0"/>
          </a:p>
          <a:p>
            <a:r>
              <a:rPr lang="en-US" dirty="0"/>
              <a:t>What are the benefits and drawbacks?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38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(for researchers, platforms, students)?</a:t>
            </a:r>
          </a:p>
          <a:p>
            <a:endParaRPr lang="en-US" dirty="0"/>
          </a:p>
          <a:p>
            <a:r>
              <a:rPr lang="en-US" dirty="0"/>
              <a:t>What are the drawbacks (for researchers, platforms, students)?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60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Sharing: Open Model versus </a:t>
            </a:r>
            <a:br>
              <a:rPr lang="en-US" dirty="0"/>
            </a:br>
            <a:r>
              <a:rPr lang="en-US" dirty="0"/>
              <a:t>RFP-Based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and drawbacks?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62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Competitions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(for researchers, platforms, students)?</a:t>
            </a:r>
          </a:p>
          <a:p>
            <a:endParaRPr lang="en-US" dirty="0"/>
          </a:p>
          <a:p>
            <a:r>
              <a:rPr lang="en-US" dirty="0"/>
              <a:t>What are the drawbacks (for researchers, platforms, students)?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8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D7460-5D80-4C98-AA71-04613C58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E8502-970F-4835-9BA3-26C5A0C76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Study: The </a:t>
            </a:r>
            <a:r>
              <a:rPr lang="en-US" dirty="0" err="1"/>
              <a:t>ASSISTments</a:t>
            </a:r>
            <a:r>
              <a:rPr lang="en-US" dirty="0"/>
              <a:t> longitudinal data set</a:t>
            </a:r>
          </a:p>
        </p:txBody>
      </p:sp>
    </p:spTree>
    <p:extLst>
      <p:ext uri="{BB962C8B-B14F-4D97-AF65-F5344CB8AC3E}">
        <p14:creationId xmlns:p14="http://schemas.microsoft.com/office/powerpoint/2010/main" val="69562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EA68-1D63-4CE3-8B50-5568664B8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837F-4CC1-4C8F-A71A-F160889C4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Data</a:t>
            </a:r>
          </a:p>
          <a:p>
            <a:r>
              <a:rPr lang="en-US" dirty="0"/>
              <a:t>Big Science</a:t>
            </a:r>
          </a:p>
          <a:p>
            <a:r>
              <a:rPr lang="en-US" dirty="0"/>
              <a:t>Longitudinal Follow-up </a:t>
            </a:r>
          </a:p>
        </p:txBody>
      </p:sp>
    </p:spTree>
    <p:extLst>
      <p:ext uri="{BB962C8B-B14F-4D97-AF65-F5344CB8AC3E}">
        <p14:creationId xmlns:p14="http://schemas.microsoft.com/office/powerpoint/2010/main" val="3782463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2632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Engagement and Standardized Exam Score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Pardos</a:t>
            </a:r>
            <a:r>
              <a:rPr lang="en-US" dirty="0"/>
              <a:t> et al., 2013,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Detectors applied to whole year of data for 1,393 students who used </a:t>
            </a:r>
            <a:r>
              <a:rPr lang="en-US" dirty="0" err="1"/>
              <a:t>ASSISTments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Gaming the system (r = -0.36)</a:t>
            </a:r>
          </a:p>
          <a:p>
            <a:r>
              <a:rPr lang="en-US" dirty="0"/>
              <a:t>Engaged concentration (r = +0.36)</a:t>
            </a:r>
          </a:p>
          <a:p>
            <a:r>
              <a:rPr lang="en-US" dirty="0"/>
              <a:t>Boredom (r = -0.2)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496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66CCC-9C17-43F1-B0A3-7BDF005F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Exam Score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62A16-4672-4F1C-B86F-4D4377F9D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to obtain</a:t>
            </a:r>
          </a:p>
          <a:p>
            <a:pPr lvl="1"/>
            <a:r>
              <a:rPr lang="en-US" dirty="0"/>
              <a:t>Involves agreements with school districts, etc.</a:t>
            </a:r>
          </a:p>
          <a:p>
            <a:pPr lvl="1"/>
            <a:endParaRPr lang="en-US" dirty="0"/>
          </a:p>
          <a:p>
            <a:r>
              <a:rPr lang="en-US" dirty="0"/>
              <a:t>All or nothing</a:t>
            </a:r>
          </a:p>
          <a:p>
            <a:pPr lvl="1"/>
            <a:r>
              <a:rPr lang="en-US" dirty="0"/>
              <a:t>If you get any of it, you get it all</a:t>
            </a:r>
          </a:p>
        </p:txBody>
      </p:sp>
    </p:spTree>
    <p:extLst>
      <p:ext uri="{BB962C8B-B14F-4D97-AF65-F5344CB8AC3E}">
        <p14:creationId xmlns:p14="http://schemas.microsoft.com/office/powerpoint/2010/main" val="1134566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College Attendance</a:t>
            </a:r>
            <a:br>
              <a:rPr lang="en-US" dirty="0"/>
            </a:br>
            <a:r>
              <a:rPr lang="en-US" sz="3100" dirty="0"/>
              <a:t>(San Pedro, Baker, Bowers, &amp; Heffernan, 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Obtained college attendance data from National Student Clearinghouse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945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College Attendance</a:t>
            </a:r>
            <a:br>
              <a:rPr lang="en-US" dirty="0"/>
            </a:br>
            <a:r>
              <a:rPr lang="en-US" sz="3100" dirty="0"/>
              <a:t>(San Pedro, Baker, Bowers, &amp; Heffernan, 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 detectors to data from 2004-2007</a:t>
            </a:r>
          </a:p>
          <a:p>
            <a:endParaRPr lang="en-US" dirty="0"/>
          </a:p>
          <a:p>
            <a:r>
              <a:rPr lang="en-US" dirty="0"/>
              <a:t>The detectors can predict</a:t>
            </a:r>
          </a:p>
          <a:p>
            <a:endParaRPr lang="en-US" dirty="0"/>
          </a:p>
          <a:p>
            <a:r>
              <a:rPr lang="en-US" dirty="0"/>
              <a:t>Whether a student will go to college or not, ~6 years later</a:t>
            </a:r>
          </a:p>
          <a:p>
            <a:pPr lvl="1"/>
            <a:r>
              <a:rPr lang="en-US" dirty="0"/>
              <a:t>69% of the time for new students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16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College Attendance</a:t>
            </a:r>
            <a:br>
              <a:rPr lang="en-US" dirty="0"/>
            </a:br>
            <a:r>
              <a:rPr lang="en-US" sz="4000" dirty="0"/>
              <a:t>(San Pedro et al., 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engaged concentration, carelessness associated with going to college</a:t>
            </a:r>
          </a:p>
          <a:p>
            <a:r>
              <a:rPr lang="en-US" dirty="0"/>
              <a:t>Gaming the system, boredom, confusion associated with not going to college</a:t>
            </a:r>
          </a:p>
          <a:p>
            <a:endParaRPr lang="en-US" dirty="0"/>
          </a:p>
          <a:p>
            <a:r>
              <a:rPr lang="en-US" dirty="0"/>
              <a:t>Overall model A’ = 0.69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946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Carelessness positively associated with college until you control for student knowledge</a:t>
            </a:r>
          </a:p>
          <a:p>
            <a:r>
              <a:rPr lang="en-US" dirty="0"/>
              <a:t>Then associated with not going to college</a:t>
            </a:r>
          </a:p>
          <a:p>
            <a:endParaRPr lang="en-US" dirty="0"/>
          </a:p>
          <a:p>
            <a:r>
              <a:rPr lang="en-US" dirty="0"/>
              <a:t>Carelessness is the disengaged behavior of generally successful students (cf. Clements, 1982)</a:t>
            </a:r>
          </a:p>
        </p:txBody>
      </p:sp>
    </p:spTree>
    <p:extLst>
      <p:ext uri="{BB962C8B-B14F-4D97-AF65-F5344CB8AC3E}">
        <p14:creationId xmlns:p14="http://schemas.microsoft.com/office/powerpoint/2010/main" val="15511828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Selective College Attendance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National Student Clearinghouse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26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Selective College Attendance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engaged concentration, carelessness associated with going to selective college</a:t>
            </a:r>
          </a:p>
          <a:p>
            <a:r>
              <a:rPr lang="en-US" dirty="0"/>
              <a:t>Gaming the system, boredom associated with not going to selective college</a:t>
            </a:r>
          </a:p>
          <a:p>
            <a:endParaRPr lang="en-US" dirty="0"/>
          </a:p>
          <a:p>
            <a:r>
              <a:rPr lang="en-US" dirty="0"/>
              <a:t>Overall model A’ = 0.76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181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Major in college</a:t>
            </a:r>
            <a:br>
              <a:rPr lang="en-US" dirty="0"/>
            </a:br>
            <a:r>
              <a:rPr lang="en-US" sz="4000" dirty="0"/>
              <a:t>(San Pedro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Follow-up survey</a:t>
            </a:r>
          </a:p>
          <a:p>
            <a:r>
              <a:rPr lang="en-US" dirty="0"/>
              <a:t>Attempted to contact students in several ways</a:t>
            </a:r>
          </a:p>
          <a:p>
            <a:r>
              <a:rPr lang="en-US" dirty="0"/>
              <a:t>Very time-intensive and difficult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449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Major in college</a:t>
            </a:r>
            <a:br>
              <a:rPr lang="en-US" dirty="0"/>
            </a:br>
            <a:r>
              <a:rPr lang="en-US" sz="4000" dirty="0"/>
              <a:t>(San Pedro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carelessness associated with STEM major</a:t>
            </a:r>
          </a:p>
          <a:p>
            <a:r>
              <a:rPr lang="en-US" dirty="0"/>
              <a:t>Gaming the system associated with non-STEM major (D= 0.573)</a:t>
            </a:r>
          </a:p>
          <a:p>
            <a:endParaRPr lang="en-US" dirty="0"/>
          </a:p>
          <a:p>
            <a:r>
              <a:rPr lang="en-US" dirty="0"/>
              <a:t>Overall model A’ = 0.68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0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5DAD8-60B1-4BC8-9419-F4DEFC0D8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big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E8BBC-CBC1-486C-A559-BD06CB8B7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learning platforms available for A/B tests proposed by outside researchers</a:t>
            </a:r>
          </a:p>
          <a:p>
            <a:r>
              <a:rPr lang="en-US" dirty="0"/>
              <a:t>Making data sets available for outside use</a:t>
            </a:r>
          </a:p>
          <a:p>
            <a:endParaRPr lang="en-US" dirty="0"/>
          </a:p>
          <a:p>
            <a:r>
              <a:rPr lang="en-US" dirty="0"/>
              <a:t>Often the same platforms do both</a:t>
            </a:r>
          </a:p>
          <a:p>
            <a:r>
              <a:rPr lang="en-US" dirty="0"/>
              <a:t>Very few platforms do either</a:t>
            </a:r>
          </a:p>
        </p:txBody>
      </p:sp>
    </p:spTree>
    <p:extLst>
      <p:ext uri="{BB962C8B-B14F-4D97-AF65-F5344CB8AC3E}">
        <p14:creationId xmlns:p14="http://schemas.microsoft.com/office/powerpoint/2010/main" val="27921171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job post-college</a:t>
            </a:r>
            <a:br>
              <a:rPr lang="en-US" dirty="0"/>
            </a:br>
            <a:r>
              <a:rPr lang="en-US" sz="4000" dirty="0"/>
              <a:t>(Almeda &amp; Baker, 2020)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Found student profiles on LinkedIn using Premium Account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602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job post-college</a:t>
            </a:r>
            <a:br>
              <a:rPr lang="en-US" dirty="0"/>
            </a:br>
            <a:r>
              <a:rPr lang="en-US" sz="4000" dirty="0"/>
              <a:t>(Almeda &amp; Baker, 2020)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carelessness associated with STEM job</a:t>
            </a:r>
          </a:p>
          <a:p>
            <a:r>
              <a:rPr lang="en-US" dirty="0"/>
              <a:t>Gaming the system associated with non-STEM job (D= 0. 330)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229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D529D-F495-E73E-AB05-1F790612E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in other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B6626-3C6A-2753-AA42-2FA7C4B43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Noteworthy examples</a:t>
            </a:r>
          </a:p>
          <a:p>
            <a:endParaRPr lang="en-US" dirty="0"/>
          </a:p>
          <a:p>
            <a:r>
              <a:rPr lang="en-US" dirty="0"/>
              <a:t>https://jedm.educationaldatamining.org/index.php/JEDM/issue/view/29</a:t>
            </a:r>
          </a:p>
          <a:p>
            <a:endParaRPr lang="en-US" dirty="0"/>
          </a:p>
          <a:p>
            <a:r>
              <a:rPr lang="en-US" dirty="0"/>
              <a:t>Plus (Yeung &amp; Yeung, 2019)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851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Student engagement within a MOOC on data science can predict whether the student will eventually submit a scientific paper in the field (Wang et al., 2017)</a:t>
            </a:r>
          </a:p>
          <a:p>
            <a:endParaRPr lang="en-US" dirty="0"/>
          </a:p>
          <a:p>
            <a:r>
              <a:rPr lang="en-US" dirty="0"/>
              <a:t>Forum lurkers are more likely to submit a scientific paper than forum posters!</a:t>
            </a:r>
          </a:p>
          <a:p>
            <a:pPr lvl="1"/>
            <a:r>
              <a:rPr lang="en-US" dirty="0"/>
              <a:t>Even though forum posters are more likely to complete the course</a:t>
            </a:r>
          </a:p>
        </p:txBody>
      </p:sp>
    </p:spTree>
    <p:extLst>
      <p:ext uri="{BB962C8B-B14F-4D97-AF65-F5344CB8AC3E}">
        <p14:creationId xmlns:p14="http://schemas.microsoft.com/office/powerpoint/2010/main" val="7233249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scientific paper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Obtained this information through personal connections to conference organizers</a:t>
            </a:r>
          </a:p>
        </p:txBody>
      </p:sp>
    </p:spTree>
    <p:extLst>
      <p:ext uri="{BB962C8B-B14F-4D97-AF65-F5344CB8AC3E}">
        <p14:creationId xmlns:p14="http://schemas.microsoft.com/office/powerpoint/2010/main" val="20492117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3FC9-F4F7-411D-86EA-9FA37293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Longitudinal Analyses in </a:t>
            </a:r>
            <a:br>
              <a:rPr lang="en-US" dirty="0"/>
            </a:br>
            <a:r>
              <a:rPr lang="en-US" dirty="0"/>
              <a:t>Learning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7E1E2-DB51-4717-8120-56D51D3FC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Rare</a:t>
            </a:r>
          </a:p>
          <a:p>
            <a:endParaRPr lang="en-US" dirty="0"/>
          </a:p>
          <a:p>
            <a:r>
              <a:rPr lang="en-US" dirty="0"/>
              <a:t>Several papers go as far as end-of-year tests (some but not all standardized)</a:t>
            </a:r>
          </a:p>
          <a:p>
            <a:endParaRPr lang="en-US" dirty="0"/>
          </a:p>
          <a:p>
            <a:r>
              <a:rPr lang="en-US" dirty="0"/>
              <a:t>Very few go further than that</a:t>
            </a:r>
          </a:p>
        </p:txBody>
      </p:sp>
    </p:spTree>
    <p:extLst>
      <p:ext uri="{BB962C8B-B14F-4D97-AF65-F5344CB8AC3E}">
        <p14:creationId xmlns:p14="http://schemas.microsoft.com/office/powerpoint/2010/main" val="16663993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D13D-5B35-4868-8CD4-36B45680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99171-0BC7-49B0-8C46-7E30D9424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important?</a:t>
            </a:r>
          </a:p>
          <a:p>
            <a:endParaRPr lang="en-US" dirty="0"/>
          </a:p>
          <a:p>
            <a:r>
              <a:rPr lang="en-US" dirty="0"/>
              <a:t>Is it worth it?</a:t>
            </a:r>
          </a:p>
        </p:txBody>
      </p:sp>
    </p:spTree>
    <p:extLst>
      <p:ext uri="{BB962C8B-B14F-4D97-AF65-F5344CB8AC3E}">
        <p14:creationId xmlns:p14="http://schemas.microsoft.com/office/powerpoint/2010/main" val="2327796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D13D-5B35-4868-8CD4-36B45680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99171-0BC7-49B0-8C46-7E30D9424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additional variables should we be collecting?</a:t>
            </a:r>
          </a:p>
          <a:p>
            <a:endParaRPr lang="en-US" dirty="0"/>
          </a:p>
          <a:p>
            <a:r>
              <a:rPr lang="en-US" dirty="0"/>
              <a:t>How could we put measures in place to make them easier to collect?</a:t>
            </a:r>
          </a:p>
        </p:txBody>
      </p:sp>
    </p:spTree>
    <p:extLst>
      <p:ext uri="{BB962C8B-B14F-4D97-AF65-F5344CB8AC3E}">
        <p14:creationId xmlns:p14="http://schemas.microsoft.com/office/powerpoint/2010/main" val="27507266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D13D-5B35-4868-8CD4-36B45680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99171-0BC7-49B0-8C46-7E30D9424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What additional variables should we be collecting?</a:t>
            </a:r>
          </a:p>
          <a:p>
            <a:endParaRPr lang="en-US" dirty="0"/>
          </a:p>
          <a:p>
            <a:r>
              <a:rPr lang="en-US" dirty="0"/>
              <a:t>How could we put measures in place to make them easier to collect?</a:t>
            </a:r>
          </a:p>
          <a:p>
            <a:pPr lvl="1"/>
            <a:r>
              <a:rPr lang="en-US" dirty="0"/>
              <a:t>(Baker, 2023) notes that current privacy policies make longitudinal follow-up more difficult by restricting or mandating deletion of PII</a:t>
            </a:r>
          </a:p>
          <a:p>
            <a:pPr lvl="1"/>
            <a:r>
              <a:rPr lang="en-US" dirty="0"/>
              <a:t>Another trade-off</a:t>
            </a:r>
          </a:p>
        </p:txBody>
      </p:sp>
    </p:spTree>
    <p:extLst>
      <p:ext uri="{BB962C8B-B14F-4D97-AF65-F5344CB8AC3E}">
        <p14:creationId xmlns:p14="http://schemas.microsoft.com/office/powerpoint/2010/main" val="40336743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1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A9F4E-C5D6-4D53-B517-9932A4326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large platform that does both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DFB41-98D4-42D4-B4BA-61078157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918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9119F-0F41-FEA4-56E4-192295543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impacts of these platforms on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249F9-C64A-0AC3-E5D6-ECFC9FA2A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484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CEB8-C98B-648B-E2A0-22AC893C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Nasiar</a:t>
            </a:r>
            <a:r>
              <a:rPr lang="en-US" dirty="0"/>
              <a:t> et al.,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9D9AE-8D58-819D-1F26-FE72DBF62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Compared A/B testing and secondary data analyses using </a:t>
            </a:r>
            <a:r>
              <a:rPr lang="en-US" dirty="0" err="1"/>
              <a:t>ASSISTments</a:t>
            </a:r>
            <a:endParaRPr lang="en-US" dirty="0"/>
          </a:p>
          <a:p>
            <a:r>
              <a:rPr lang="en-US" dirty="0"/>
              <a:t>Specifically, studied papers that cited each type of study</a:t>
            </a:r>
          </a:p>
          <a:p>
            <a:pPr lvl="1"/>
            <a:r>
              <a:rPr lang="en-US" dirty="0"/>
              <a:t>174 citations to 27 A/B tests</a:t>
            </a:r>
          </a:p>
          <a:p>
            <a:pPr lvl="1"/>
            <a:r>
              <a:rPr lang="en-US" dirty="0"/>
              <a:t>167 citations to 32 SDAs</a:t>
            </a:r>
          </a:p>
          <a:p>
            <a:pPr lvl="1"/>
            <a:r>
              <a:rPr lang="en-US" dirty="0"/>
              <a:t>Qualitatively coded papers for </a:t>
            </a:r>
            <a:r>
              <a:rPr lang="en-US" b="1" i="1" dirty="0"/>
              <a:t>why</a:t>
            </a:r>
            <a:r>
              <a:rPr lang="en-US" dirty="0"/>
              <a:t> they cited a specific paper</a:t>
            </a:r>
          </a:p>
        </p:txBody>
      </p:sp>
    </p:spTree>
    <p:extLst>
      <p:ext uri="{BB962C8B-B14F-4D97-AF65-F5344CB8AC3E}">
        <p14:creationId xmlns:p14="http://schemas.microsoft.com/office/powerpoint/2010/main" val="27691086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3ECC94-0723-2422-7307-65FC04847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22569"/>
              </p:ext>
            </p:extLst>
          </p:nvPr>
        </p:nvGraphicFramePr>
        <p:xfrm>
          <a:off x="404446" y="1004961"/>
          <a:ext cx="8335109" cy="4610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0131">
                  <a:extLst>
                    <a:ext uri="{9D8B030D-6E8A-4147-A177-3AD203B41FA5}">
                      <a16:colId xmlns:a16="http://schemas.microsoft.com/office/drawing/2014/main" val="920945534"/>
                    </a:ext>
                  </a:extLst>
                </a:gridCol>
                <a:gridCol w="1762195">
                  <a:extLst>
                    <a:ext uri="{9D8B030D-6E8A-4147-A177-3AD203B41FA5}">
                      <a16:colId xmlns:a16="http://schemas.microsoft.com/office/drawing/2014/main" val="430275513"/>
                    </a:ext>
                  </a:extLst>
                </a:gridCol>
                <a:gridCol w="1569359">
                  <a:extLst>
                    <a:ext uri="{9D8B030D-6E8A-4147-A177-3AD203B41FA5}">
                      <a16:colId xmlns:a16="http://schemas.microsoft.com/office/drawing/2014/main" val="2461542814"/>
                    </a:ext>
                  </a:extLst>
                </a:gridCol>
                <a:gridCol w="1023424">
                  <a:extLst>
                    <a:ext uri="{9D8B030D-6E8A-4147-A177-3AD203B41FA5}">
                      <a16:colId xmlns:a16="http://schemas.microsoft.com/office/drawing/2014/main" val="399073028"/>
                    </a:ext>
                  </a:extLst>
                </a:gridCol>
              </a:tblGrid>
              <a:tr h="505978"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Reason for Citation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Average Prevalence</a:t>
                      </a:r>
                    </a:p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(paper AB)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Average Prevalence</a:t>
                      </a:r>
                    </a:p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(paper SDA)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 value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399733"/>
                  </a:ext>
                </a:extLst>
              </a:tr>
              <a:tr h="655977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P2: Using/giving credit to specific ideas, concepts, theories, methodology, and empirical findings by others.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35.6%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58.1%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19050" marB="1905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0.00003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3613972"/>
                  </a:ext>
                </a:extLst>
              </a:tr>
              <a:tr h="333316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P3: Earlier work on which current work builds.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18.4%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15.6%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0.49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275483"/>
                  </a:ext>
                </a:extLst>
              </a:tr>
              <a:tr h="516884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P4: Providing background, to give “completeness” to an introduction or discussion.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32.2%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16.2%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0.00057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164633"/>
                  </a:ext>
                </a:extLst>
              </a:tr>
              <a:tr h="57928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P5: Empirical findings that justified the author’s own statements or assumptions.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9.8%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0.20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688990"/>
                  </a:ext>
                </a:extLst>
              </a:tr>
              <a:tr h="425901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P6: Refuting or criticizing the work or ideas of others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1.2%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0.14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97077"/>
                  </a:ext>
                </a:extLst>
              </a:tr>
              <a:tr h="6998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P7: Mentions of other work (“see also”, “see for example”, “</a:t>
                      </a:r>
                      <a:r>
                        <a:rPr lang="en-US" sz="1400" b="0" cap="none" spc="0" dirty="0" err="1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cf</a:t>
                      </a: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”, “e.g.”, “i.e.”) without further discussion.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8.0%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9.0%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0.76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914167"/>
                  </a:ext>
                </a:extLst>
              </a:tr>
              <a:tr h="45216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P8: Used target paper’s dataset for secondary analysis.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4.0%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1.8%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0.22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56391"/>
                  </a:ext>
                </a:extLst>
              </a:tr>
              <a:tr h="304199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A3: Self-citation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19.5%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24.6%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0.35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361389"/>
                  </a:ext>
                </a:extLst>
              </a:tr>
            </a:tbl>
          </a:graphicData>
        </a:graphic>
      </p:graphicFrame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4A8EABE0-EB1A-3AFF-5402-73830C09D0AF}"/>
              </a:ext>
            </a:extLst>
          </p:cNvPr>
          <p:cNvSpPr/>
          <p:nvPr/>
        </p:nvSpPr>
        <p:spPr>
          <a:xfrm>
            <a:off x="48600" y="915150"/>
            <a:ext cx="9046800" cy="5027700"/>
          </a:xfrm>
          <a:prstGeom prst="rect">
            <a:avLst/>
          </a:prstGeom>
          <a:noFill/>
          <a:ln w="1524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7E1B6-45CC-E5EE-5812-149571586130}"/>
              </a:ext>
            </a:extLst>
          </p:cNvPr>
          <p:cNvSpPr txBox="1"/>
          <p:nvPr/>
        </p:nvSpPr>
        <p:spPr>
          <a:xfrm>
            <a:off x="1440084" y="5568298"/>
            <a:ext cx="630595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Table 1.</a:t>
            </a:r>
            <a:r>
              <a:rPr lang="en-US" sz="1350" dirty="0"/>
              <a:t> The prevalence of different Citation Categories for each of the two paper types</a:t>
            </a:r>
          </a:p>
          <a:p>
            <a:endParaRPr lang="en-US" sz="135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9C40B0-0162-BBEF-D0EA-08340A09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FB29-A1F6-B646-9A43-39916820762A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54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5485-20B6-F7E4-E704-CF7DA877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06A61-7E8C-A001-63F5-E21F8C66F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02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4F7C2-FE82-CFCE-9B06-70585FA6A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Nasiar</a:t>
            </a:r>
            <a:r>
              <a:rPr lang="en-US" dirty="0"/>
              <a:t> et al., 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223F-46BD-36FE-4ADB-514EEFC8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Compared how A/B tests and SDA studies varied in who published them</a:t>
            </a:r>
          </a:p>
          <a:p>
            <a:endParaRPr lang="en-US" dirty="0"/>
          </a:p>
          <a:p>
            <a:r>
              <a:rPr lang="en-US" dirty="0"/>
              <a:t>Again, in context of use of </a:t>
            </a:r>
            <a:r>
              <a:rPr lang="en-US" dirty="0" err="1"/>
              <a:t>ASSISTments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 counting papers solely by researchers at WPI or with Heffernan as first author</a:t>
            </a:r>
          </a:p>
          <a:p>
            <a:pPr lvl="1"/>
            <a:r>
              <a:rPr lang="en-US" dirty="0"/>
              <a:t>Counting collaborations between WPI and other universities</a:t>
            </a:r>
          </a:p>
        </p:txBody>
      </p:sp>
    </p:spTree>
    <p:extLst>
      <p:ext uri="{BB962C8B-B14F-4D97-AF65-F5344CB8AC3E}">
        <p14:creationId xmlns:p14="http://schemas.microsoft.com/office/powerpoint/2010/main" val="6126305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BF5F3-B409-3F8E-18A0-B1371BDAF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B5865-1A8D-7300-29D6-DC43FFAB6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4E8828-FF9E-5327-13E5-1A9BED4626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14" y="1729581"/>
            <a:ext cx="8278111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045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6A36-A1DA-B1FF-D8BC-C4D1C0E66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00AAE-B1B9-6FFA-A626-1C52F081E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D70D52-1822-6585-10DD-7D8C59C317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10" y="1752600"/>
            <a:ext cx="8214490" cy="391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492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04A6A-7F82-D37C-767F-8E8976D07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1CA0D-C113-B24B-CEDC-990DC32DE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17E40C-E44C-10E9-A696-B9D38C5BE7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600200"/>
            <a:ext cx="827234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785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61D1-7201-B9B4-60B4-2776D60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BBA8E-49A7-9E37-EB9B-6550DEFD7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0104C1-CF25-9853-DC8B-383C60075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82" y="1600200"/>
            <a:ext cx="847923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97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ABEB5-94B7-215F-969F-12C92A8A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E52B-FDBF-2221-9F42-7C283864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B891D4-9D8E-9E82-C8C9-C60D2709A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1638300"/>
            <a:ext cx="816796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2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51427" tIns="51427" rIns="51427" bIns="51427" rtlCol="0" anchor="t" anchorCtr="0">
            <a:noAutofit/>
          </a:bodyPr>
          <a:lstStyle/>
          <a:p>
            <a:pPr>
              <a:buNone/>
            </a:pPr>
            <a:endParaRPr dirty="0"/>
          </a:p>
          <a:p>
            <a:pPr>
              <a:buNone/>
            </a:pPr>
            <a:endParaRPr dirty="0"/>
          </a:p>
          <a:p>
            <a:pPr marL="64292" indent="0">
              <a:buNone/>
            </a:pPr>
            <a:endParaRPr dirty="0"/>
          </a:p>
          <a:p>
            <a:pPr>
              <a:buNone/>
            </a:pPr>
            <a:endParaRPr dirty="0"/>
          </a:p>
        </p:txBody>
      </p:sp>
      <p:pic>
        <p:nvPicPr>
          <p:cNvPr id="5" name="Shape 465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0304" y="2183774"/>
            <a:ext cx="5215944" cy="36318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527645" y="2128415"/>
            <a:ext cx="32712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Over half a million  student users in most recent school year</a:t>
            </a:r>
          </a:p>
          <a:p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 </a:t>
            </a:r>
          </a:p>
          <a:p>
            <a:pPr marL="257168" indent="-257168">
              <a:buFont typeface="Arial" charset="0"/>
              <a:buChar char="•"/>
            </a:pPr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Blended-learning model (but increasingly used as homework)</a:t>
            </a:r>
          </a:p>
          <a:p>
            <a:pPr marL="257168" indent="-257168">
              <a:buFont typeface="Arial" charset="0"/>
              <a:buChar char="•"/>
            </a:pPr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(mostly) Middle school </a:t>
            </a:r>
          </a:p>
          <a:p>
            <a:pPr marL="257168" indent="-257168">
              <a:buFont typeface="Arial" charset="0"/>
              <a:buChar char="•"/>
            </a:pPr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Development of  procedural fluency in math  </a:t>
            </a:r>
          </a:p>
        </p:txBody>
      </p:sp>
      <p:pic>
        <p:nvPicPr>
          <p:cNvPr id="8" name="Google Shape;79;p16">
            <a:extLst>
              <a:ext uri="{FF2B5EF4-FFF2-40B4-BE49-F238E27FC236}">
                <a16:creationId xmlns:a16="http://schemas.microsoft.com/office/drawing/2014/main" id="{B9C4EE0D-ABBE-41EB-BC1B-16AF86878C27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65237" y="537407"/>
            <a:ext cx="4013525" cy="67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5422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FFECE-3F9F-27F8-D423-999DBBBD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First-time authors </a:t>
            </a:r>
            <a:br>
              <a:rPr lang="en-US" dirty="0"/>
            </a:br>
            <a:r>
              <a:rPr lang="en-US" dirty="0"/>
              <a:t>(at that conference)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F42AB-CC13-5203-AA3A-6306E2261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58487-19A7-62DF-988F-4DBD6A512D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46262"/>
            <a:ext cx="8272934" cy="455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611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5485-20B6-F7E4-E704-CF7DA877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06A61-7E8C-A001-63F5-E21F8C66F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536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 Comments?</a:t>
            </a:r>
            <a:br>
              <a:rPr lang="en-US" dirty="0"/>
            </a:br>
            <a:r>
              <a:rPr lang="en-US" dirty="0"/>
              <a:t>Further Discussion?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436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due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May 8. VIVI-SD 7 due.</a:t>
            </a:r>
          </a:p>
          <a:p>
            <a:r>
              <a:rPr lang="en-US" dirty="0"/>
              <a:t>May 8. Final Project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41545964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38165-11ED-14F2-E6EA-EE980694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BF1C-943B-3A56-A051-080A0095E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fill out your faculty course evaluation</a:t>
            </a:r>
          </a:p>
        </p:txBody>
      </p:sp>
    </p:spTree>
    <p:extLst>
      <p:ext uri="{BB962C8B-B14F-4D97-AF65-F5344CB8AC3E}">
        <p14:creationId xmlns:p14="http://schemas.microsoft.com/office/powerpoint/2010/main" val="34714227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D22B5-ECFB-8B0D-1131-FFDC99F1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Staying in touch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1011A-A86A-C61C-282F-FA0F36BB7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 will be offering AMAs in the Fall 2025 and Spring 2026 semesters for learning analytics students</a:t>
            </a:r>
          </a:p>
          <a:p>
            <a:pPr lvl="1"/>
            <a:r>
              <a:rPr lang="en-US" dirty="0" err="1"/>
              <a:t>Haiying</a:t>
            </a:r>
            <a:r>
              <a:rPr lang="en-US" dirty="0"/>
              <a:t> will reach out with detail</a:t>
            </a:r>
          </a:p>
          <a:p>
            <a:r>
              <a:rPr lang="en-US" dirty="0"/>
              <a:t>I will be supervising a limited number of learning analytics capstone projects through May 2026</a:t>
            </a:r>
          </a:p>
          <a:p>
            <a:r>
              <a:rPr lang="en-US" dirty="0"/>
              <a:t>I will be supervising an even more limited number after that point</a:t>
            </a:r>
          </a:p>
          <a:p>
            <a:r>
              <a:rPr lang="en-US" dirty="0"/>
              <a:t>All my course materials will continue to be available on the web, and my MOOC </a:t>
            </a:r>
            <a:r>
              <a:rPr lang="en-US" i="1" dirty="0"/>
              <a:t>Big Data and Education </a:t>
            </a:r>
            <a:r>
              <a:rPr lang="en-US" dirty="0"/>
              <a:t>(more like 6191 than this class) will be no-login fully open soon</a:t>
            </a:r>
          </a:p>
          <a:p>
            <a:endParaRPr lang="en-US" dirty="0"/>
          </a:p>
          <a:p>
            <a:r>
              <a:rPr lang="en-US" dirty="0"/>
              <a:t>You are </a:t>
            </a:r>
            <a:r>
              <a:rPr lang="en-US" b="1" i="1" dirty="0"/>
              <a:t>all</a:t>
            </a:r>
            <a:r>
              <a:rPr lang="en-US" dirty="0"/>
              <a:t> always welcome to reach out by email</a:t>
            </a:r>
          </a:p>
        </p:txBody>
      </p:sp>
    </p:spTree>
    <p:extLst>
      <p:ext uri="{BB962C8B-B14F-4D97-AF65-F5344CB8AC3E}">
        <p14:creationId xmlns:p14="http://schemas.microsoft.com/office/powerpoint/2010/main" val="19367843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1457-42B8-4A2C-9CBC-CF5B3128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168A2-739C-439B-9396-7A7582802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great semester of learning together</a:t>
            </a:r>
          </a:p>
        </p:txBody>
      </p:sp>
    </p:spTree>
    <p:extLst>
      <p:ext uri="{BB962C8B-B14F-4D97-AF65-F5344CB8AC3E}">
        <p14:creationId xmlns:p14="http://schemas.microsoft.com/office/powerpoint/2010/main" val="149423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1" y="1028701"/>
            <a:ext cx="2804949" cy="47545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58475" y="2181033"/>
            <a:ext cx="40135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itchFamily="34" charset="0"/>
              <a:buChar char="•"/>
            </a:pPr>
            <a:r>
              <a:rPr lang="en-US" sz="2000" dirty="0"/>
              <a:t>Gives student mathematics questions</a:t>
            </a:r>
          </a:p>
          <a:p>
            <a:pPr marL="214308" indent="-214308">
              <a:buFont typeface="Arial" pitchFamily="34" charset="0"/>
              <a:buChar char="•"/>
            </a:pPr>
            <a:r>
              <a:rPr lang="en-US" sz="2000" dirty="0"/>
              <a:t>Offers multi-step hints to struggling student</a:t>
            </a:r>
          </a:p>
          <a:p>
            <a:pPr marL="214308" indent="-214308">
              <a:buFont typeface="Arial" pitchFamily="34" charset="0"/>
              <a:buChar char="•"/>
            </a:pPr>
            <a:r>
              <a:rPr lang="en-US" sz="2000" dirty="0"/>
              <a:t>If student makes error, student is given scaffolding that breaks the original questions down into sub-steps </a:t>
            </a:r>
          </a:p>
        </p:txBody>
      </p:sp>
      <p:pic>
        <p:nvPicPr>
          <p:cNvPr id="7" name="Picture 6" descr="Screen shot 2012-02-10 at 11.26.5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2" y="4811296"/>
            <a:ext cx="698158" cy="1189454"/>
          </a:xfrm>
          <a:prstGeom prst="rect">
            <a:avLst/>
          </a:prstGeom>
        </p:spPr>
      </p:pic>
      <p:pic>
        <p:nvPicPr>
          <p:cNvPr id="1026" name="Picture 2" descr="https://encrypted-tbn3.gstatic.com/images?q=tbn:ANd9GcQZ_NJpCXn1YcVLJGO0z4EyKI2D1RAbwGxqHAycR_a0qIYmazK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200" y="4806352"/>
            <a:ext cx="947849" cy="119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oogle Shape;79;p16">
            <a:extLst>
              <a:ext uri="{FF2B5EF4-FFF2-40B4-BE49-F238E27FC236}">
                <a16:creationId xmlns:a16="http://schemas.microsoft.com/office/drawing/2014/main" id="{A5641D00-E575-4EA2-AF12-FFDE2182F366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8476" y="1048706"/>
            <a:ext cx="4013525" cy="67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4639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53C14-9C23-4491-ABC7-B92080F2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B9C45-3586-466F-B4CF-3AAAC9E20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https://www.etrialstestbed.org/</a:t>
            </a:r>
            <a:br>
              <a:rPr lang="en-US" dirty="0"/>
            </a:br>
            <a:endParaRPr lang="en-US" dirty="0"/>
          </a:p>
          <a:p>
            <a:r>
              <a:rPr lang="en-US" dirty="0"/>
              <a:t>https://www.etrialstestbed.org/resources/featured-studies</a:t>
            </a:r>
          </a:p>
        </p:txBody>
      </p:sp>
    </p:spTree>
    <p:extLst>
      <p:ext uri="{BB962C8B-B14F-4D97-AF65-F5344CB8AC3E}">
        <p14:creationId xmlns:p14="http://schemas.microsoft.com/office/powerpoint/2010/main" val="18181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C478-1F4F-400B-848A-C32C0AC03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ASSISTments</a:t>
            </a:r>
            <a:r>
              <a:rPr lang="en-US" dirty="0"/>
              <a:t> Data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8A71E-8645-42DF-81D5-7EA468A50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https://www.etrialstestbed.org/resources/featured-studies/dataset-papers</a:t>
            </a:r>
          </a:p>
        </p:txBody>
      </p:sp>
    </p:spTree>
    <p:extLst>
      <p:ext uri="{BB962C8B-B14F-4D97-AF65-F5344CB8AC3E}">
        <p14:creationId xmlns:p14="http://schemas.microsoft.com/office/powerpoint/2010/main" val="153520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1845</Words>
  <Application>Microsoft Office PowerPoint</Application>
  <PresentationFormat>On-screen Show (4:3)</PresentationFormat>
  <Paragraphs>279</Paragraphs>
  <Slides>66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1" baseType="lpstr">
      <vt:lpstr>Arial</vt:lpstr>
      <vt:lpstr>Calibri</vt:lpstr>
      <vt:lpstr>Calibri Light</vt:lpstr>
      <vt:lpstr>Times New Roman</vt:lpstr>
      <vt:lpstr>Office Theme</vt:lpstr>
      <vt:lpstr>Big Data, Education, and Society</vt:lpstr>
      <vt:lpstr>Final Project</vt:lpstr>
      <vt:lpstr>Today</vt:lpstr>
      <vt:lpstr>Two big directions</vt:lpstr>
      <vt:lpstr>One large platform that does both</vt:lpstr>
      <vt:lpstr>PowerPoint Presentation</vt:lpstr>
      <vt:lpstr>PowerPoint Presentation</vt:lpstr>
      <vt:lpstr>E-TRIALS</vt:lpstr>
      <vt:lpstr>ASSISTments Data Sharing</vt:lpstr>
      <vt:lpstr>ASSISTments Data Competitions</vt:lpstr>
      <vt:lpstr>A previous-generation large platform</vt:lpstr>
      <vt:lpstr>LearnLab</vt:lpstr>
      <vt:lpstr>Still offers</vt:lpstr>
      <vt:lpstr>PSLC DataShop</vt:lpstr>
      <vt:lpstr>PSLC DS KDD Cup</vt:lpstr>
      <vt:lpstr>EDM Society Best Publicly Available Data Set Prizes</vt:lpstr>
      <vt:lpstr>Other platforms support smaller amounts of research</vt:lpstr>
      <vt:lpstr>Examples</vt:lpstr>
      <vt:lpstr>RFP-based model: Algebra Nation</vt:lpstr>
      <vt:lpstr>MORF</vt:lpstr>
      <vt:lpstr>edX RDX</vt:lpstr>
      <vt:lpstr>SafeInsights</vt:lpstr>
      <vt:lpstr>A/B trial support</vt:lpstr>
      <vt:lpstr>Fully online A/B versus  field research support</vt:lpstr>
      <vt:lpstr>ManyClasses Model (Fyfe et al., 2019)</vt:lpstr>
      <vt:lpstr>Data Sharing</vt:lpstr>
      <vt:lpstr>Data Sharing: Open Model versus  RFP-Based Model</vt:lpstr>
      <vt:lpstr>Data Competitions</vt:lpstr>
      <vt:lpstr>Longitudinal Data</vt:lpstr>
      <vt:lpstr>Engagement and Standardized Exam Score (Pardos et al., 2013, 2014)</vt:lpstr>
      <vt:lpstr>Standardized Exam Score data</vt:lpstr>
      <vt:lpstr>College Attendance (San Pedro, Baker, Bowers, &amp; Heffernan, 2013)</vt:lpstr>
      <vt:lpstr>College Attendance (San Pedro, Baker, Bowers, &amp; Heffernan, 2013)</vt:lpstr>
      <vt:lpstr>Predict College Attendance (San Pedro et al., 2013)</vt:lpstr>
      <vt:lpstr>Note</vt:lpstr>
      <vt:lpstr>Predict Selective College Attendance</vt:lpstr>
      <vt:lpstr>Predict Selective College Attendance</vt:lpstr>
      <vt:lpstr>Predict STEM Major in college (San Pedro et al., 2014)</vt:lpstr>
      <vt:lpstr>Predict STEM Major in college (San Pedro et al., 2014)</vt:lpstr>
      <vt:lpstr>Predict STEM job post-college (Almeda &amp; Baker, 2020)</vt:lpstr>
      <vt:lpstr>Predict STEM job post-college (Almeda &amp; Baker, 2020)</vt:lpstr>
      <vt:lpstr>Used in other papers</vt:lpstr>
      <vt:lpstr>Another Example</vt:lpstr>
      <vt:lpstr>Student scientific paper submission</vt:lpstr>
      <vt:lpstr>Longitudinal Analyses in  Learning Analytics</vt:lpstr>
      <vt:lpstr>Longitudinal Analysis</vt:lpstr>
      <vt:lpstr>Longitudinal Analysis</vt:lpstr>
      <vt:lpstr>Longitudinal Analysis</vt:lpstr>
      <vt:lpstr>Questions? Comments?</vt:lpstr>
      <vt:lpstr>What are the impacts of these platforms on science?</vt:lpstr>
      <vt:lpstr>(Nasiar et al., 2022)</vt:lpstr>
      <vt:lpstr>PowerPoint Presentation</vt:lpstr>
      <vt:lpstr>Comments? Questions?</vt:lpstr>
      <vt:lpstr>(Nasiar et al., 2024)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First-time authors  (at that conference)</vt:lpstr>
      <vt:lpstr>Comments? Questions?</vt:lpstr>
      <vt:lpstr>Questions? Comments? Further Discussion?</vt:lpstr>
      <vt:lpstr>Upcoming due dates</vt:lpstr>
      <vt:lpstr>Faculty Course Evaluations</vt:lpstr>
      <vt:lpstr>Staying in touch</vt:lpstr>
      <vt:lpstr>Thank you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 Baker</cp:lastModifiedBy>
  <cp:revision>260</cp:revision>
  <dcterms:created xsi:type="dcterms:W3CDTF">2013-08-27T11:33:40Z</dcterms:created>
  <dcterms:modified xsi:type="dcterms:W3CDTF">2025-04-26T11:38:50Z</dcterms:modified>
</cp:coreProperties>
</file>