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1006" r:id="rId3"/>
    <p:sldId id="989" r:id="rId4"/>
    <p:sldId id="995" r:id="rId5"/>
    <p:sldId id="257" r:id="rId6"/>
    <p:sldId id="258" r:id="rId7"/>
    <p:sldId id="259" r:id="rId8"/>
    <p:sldId id="260" r:id="rId9"/>
    <p:sldId id="261" r:id="rId10"/>
    <p:sldId id="262" r:id="rId11"/>
    <p:sldId id="264" r:id="rId12"/>
    <p:sldId id="263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4" r:id="rId21"/>
    <p:sldId id="272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999" r:id="rId37"/>
    <p:sldId id="1000" r:id="rId38"/>
    <p:sldId id="1001" r:id="rId39"/>
    <p:sldId id="1002" r:id="rId40"/>
    <p:sldId id="1004" r:id="rId41"/>
    <p:sldId id="1003" r:id="rId42"/>
    <p:sldId id="997" r:id="rId43"/>
    <p:sldId id="299" r:id="rId44"/>
    <p:sldId id="300" r:id="rId45"/>
    <p:sldId id="301" r:id="rId46"/>
    <p:sldId id="643" r:id="rId47"/>
    <p:sldId id="996" r:id="rId48"/>
    <p:sldId id="1005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0" y="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381FA-03DF-4612-AD5C-DBD9F115DD8B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07B25-3290-4178-974E-2159918888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9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37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27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39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77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0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06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6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3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82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2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41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5B9B1-4A60-4497-8B0C-3BFC9FCCD213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59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aEObTWRbY0Dfy4W0hYy9fAnQh5jDq-cyiUGHY_pcge0/edit?usp=sharing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Big Data, Education, and Society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April 17, 2025</a:t>
            </a:r>
          </a:p>
        </p:txBody>
      </p:sp>
    </p:spTree>
    <p:extLst>
      <p:ext uri="{BB962C8B-B14F-4D97-AF65-F5344CB8AC3E}">
        <p14:creationId xmlns:p14="http://schemas.microsoft.com/office/powerpoint/2010/main" val="257289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E6A32-F722-4866-8E4E-0227EC55F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affordances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576C7-4C4E-4445-873B-3D9480463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</a:t>
            </a:r>
            <a:r>
              <a:rPr lang="en-US" dirty="0" err="1"/>
              <a:t>explainability</a:t>
            </a:r>
            <a:r>
              <a:rPr lang="en-US" dirty="0"/>
              <a:t>, you can use any algorithm you want as long as you can explain a specific prediction afterwards</a:t>
            </a:r>
          </a:p>
          <a:p>
            <a:endParaRPr lang="en-US" dirty="0"/>
          </a:p>
          <a:p>
            <a:r>
              <a:rPr lang="en-US" dirty="0"/>
              <a:t>Some algorithms produce models that are just not interpretable even to experts</a:t>
            </a:r>
          </a:p>
        </p:txBody>
      </p:sp>
    </p:spTree>
    <p:extLst>
      <p:ext uri="{BB962C8B-B14F-4D97-AF65-F5344CB8AC3E}">
        <p14:creationId xmlns:p14="http://schemas.microsoft.com/office/powerpoint/2010/main" val="1900464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50E95-3502-4768-9B94-768B4EF9F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cautious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D2CEF-C793-40CC-905C-0B034E70E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Although these are the standard definitions in AI more broadly</a:t>
            </a:r>
          </a:p>
          <a:p>
            <a:endParaRPr lang="en-US" dirty="0"/>
          </a:p>
          <a:p>
            <a:r>
              <a:rPr lang="en-US" dirty="0"/>
              <a:t>These terms are used fairly haphazardly/interchangeably in the EDM community</a:t>
            </a:r>
          </a:p>
          <a:p>
            <a:endParaRPr lang="en-US" dirty="0"/>
          </a:p>
          <a:p>
            <a:r>
              <a:rPr lang="en-US" dirty="0"/>
              <a:t>A lot of papers use “explainable” to refer to both of these</a:t>
            </a:r>
          </a:p>
          <a:p>
            <a:r>
              <a:rPr lang="en-US" dirty="0"/>
              <a:t>Also, older papers like Liu &amp; Koedinger (2017) came about before these terms were widely used in these ways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382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ADA5D-89DB-4D29-A917-0C1BF8208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3A203-9B19-45C4-91D2-12211A993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632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9DEEA-AC4A-46F1-8A23-4F35FC371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makes a model interpretable</a:t>
            </a:r>
            <a:br>
              <a:rPr lang="en-US" dirty="0"/>
            </a:br>
            <a:r>
              <a:rPr lang="en-US" dirty="0"/>
              <a:t>(Liu &amp; Koedinger, 2017)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DBF92-BE11-4ADC-931D-AF2EC1C44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Note: they call it “explanatory”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044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9DEEA-AC4A-46F1-8A23-4F35FC371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makes a model interpretable</a:t>
            </a:r>
            <a:br>
              <a:rPr lang="en-US" dirty="0"/>
            </a:br>
            <a:r>
              <a:rPr lang="en-US" dirty="0"/>
              <a:t>(Liu &amp; Koedinger, 2017)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DBF92-BE11-4ADC-931D-AF2EC1C44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Need to understand how the model works</a:t>
            </a:r>
          </a:p>
          <a:p>
            <a:r>
              <a:rPr lang="en-US" dirty="0"/>
              <a:t>Need to understand why the model is better than (simpler) alternatives</a:t>
            </a:r>
          </a:p>
          <a:p>
            <a:r>
              <a:rPr lang="en-US" dirty="0"/>
              <a:t>Understanding of this why should either</a:t>
            </a:r>
          </a:p>
          <a:p>
            <a:pPr lvl="1"/>
            <a:r>
              <a:rPr lang="en-US" dirty="0"/>
              <a:t>advance our understanding of how learners learn the relevant material </a:t>
            </a:r>
          </a:p>
          <a:p>
            <a:pPr lvl="1"/>
            <a:r>
              <a:rPr lang="en-US" dirty="0"/>
              <a:t>or have clear implications for instructional improvements</a:t>
            </a:r>
          </a:p>
          <a:p>
            <a:pPr lvl="1"/>
            <a:r>
              <a:rPr lang="en-US" dirty="0"/>
              <a:t>or both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1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9DEEA-AC4A-46F1-8A23-4F35FC371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makes a model interpretable</a:t>
            </a:r>
            <a:br>
              <a:rPr lang="en-US" dirty="0"/>
            </a:br>
            <a:r>
              <a:rPr lang="en-US" dirty="0"/>
              <a:t>(Liu &amp; Koedinger, 2017)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DBF92-BE11-4ADC-931D-AF2EC1C44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Facilitated by interpretable and meaningful predictors</a:t>
            </a:r>
          </a:p>
          <a:p>
            <a:r>
              <a:rPr lang="en-US" dirty="0"/>
              <a:t>Facilitated by designing predictors based on theory</a:t>
            </a:r>
          </a:p>
          <a:p>
            <a:endParaRPr lang="en-US" dirty="0"/>
          </a:p>
          <a:p>
            <a:r>
              <a:rPr lang="en-US" dirty="0"/>
              <a:t>Facilitated by predicting a variable that is well-defined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812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9DEEA-AC4A-46F1-8A23-4F35FC371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makes a model interpretable</a:t>
            </a:r>
            <a:br>
              <a:rPr lang="en-US" dirty="0"/>
            </a:br>
            <a:r>
              <a:rPr lang="en-US" dirty="0"/>
              <a:t>(Liu &amp; Koedinger, 2017)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DBF92-BE11-4ADC-931D-AF2EC1C44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Interpretable models tend to be relatively parsimonious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117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47149-71EF-4030-A4F7-EBAB5A917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681A1-4687-4518-8BC6-13E6DF8D0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60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B110C-7DA8-401E-BC59-9ED785EA8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compare these to </a:t>
            </a:r>
            <a:br>
              <a:rPr lang="en-US" dirty="0"/>
            </a:br>
            <a:r>
              <a:rPr lang="en-US" dirty="0"/>
              <a:t>uninterpretable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B0917-FF25-47C9-8790-8BABE4551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Can’t understand how the model works</a:t>
            </a:r>
          </a:p>
          <a:p>
            <a:r>
              <a:rPr lang="en-US" dirty="0"/>
              <a:t>Can’t explain why the model is better than (simpler) alternatives</a:t>
            </a:r>
          </a:p>
          <a:p>
            <a:r>
              <a:rPr lang="en-US" dirty="0"/>
              <a:t>Doesn’t</a:t>
            </a:r>
          </a:p>
          <a:p>
            <a:pPr lvl="1"/>
            <a:r>
              <a:rPr lang="en-US" dirty="0"/>
              <a:t>advance our understanding of how learners learn the relevant material </a:t>
            </a:r>
          </a:p>
          <a:p>
            <a:pPr lvl="1"/>
            <a:r>
              <a:rPr lang="en-US" dirty="0"/>
              <a:t>or have clear implications for instructional improvements</a:t>
            </a:r>
          </a:p>
          <a:p>
            <a:endParaRPr lang="en-US" dirty="0"/>
          </a:p>
          <a:p>
            <a:r>
              <a:rPr lang="en-US" dirty="0"/>
              <a:t>It just predicts better</a:t>
            </a:r>
          </a:p>
        </p:txBody>
      </p:sp>
    </p:spTree>
    <p:extLst>
      <p:ext uri="{BB962C8B-B14F-4D97-AF65-F5344CB8AC3E}">
        <p14:creationId xmlns:p14="http://schemas.microsoft.com/office/powerpoint/2010/main" val="508288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9DEEA-AC4A-46F1-8A23-4F35FC371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compare these to </a:t>
            </a:r>
            <a:br>
              <a:rPr lang="en-US" dirty="0"/>
            </a:br>
            <a:r>
              <a:rPr lang="en-US" dirty="0"/>
              <a:t>uninterpretable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DBF92-BE11-4ADC-931D-AF2EC1C44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Less likely to have interpretable and meaningful predictors</a:t>
            </a:r>
          </a:p>
          <a:p>
            <a:pPr lvl="1"/>
            <a:r>
              <a:rPr lang="en-US" dirty="0"/>
              <a:t>But could also be combining these interpretable and meaningful predictors in uninterpretable ways</a:t>
            </a:r>
          </a:p>
          <a:p>
            <a:endParaRPr lang="en-US" dirty="0"/>
          </a:p>
          <a:p>
            <a:r>
              <a:rPr lang="en-US" dirty="0"/>
              <a:t>More likely to be predicting a variable that is itself hard to interpret</a:t>
            </a:r>
          </a:p>
          <a:p>
            <a:endParaRPr lang="en-US" dirty="0"/>
          </a:p>
          <a:p>
            <a:r>
              <a:rPr lang="en-US" dirty="0"/>
              <a:t>Less likely to be parsimonious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030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B439-6DAF-232F-8849-BA8C772FC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San Onofre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D6E54-A970-44C2-36F1-EE0F225D1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Guesses?</a:t>
            </a:r>
          </a:p>
        </p:txBody>
      </p:sp>
    </p:spTree>
    <p:extLst>
      <p:ext uri="{BB962C8B-B14F-4D97-AF65-F5344CB8AC3E}">
        <p14:creationId xmlns:p14="http://schemas.microsoft.com/office/powerpoint/2010/main" val="7117518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47149-71EF-4030-A4F7-EBAB5A917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681A1-4687-4518-8BC6-13E6DF8D0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949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16F11-8491-456E-8EED-72CADD385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can we tell if a predictor is “interpretable and meaningful”?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FD578-2F89-4E50-B106-BCE381465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some strategies?</a:t>
            </a:r>
          </a:p>
        </p:txBody>
      </p:sp>
    </p:spTree>
    <p:extLst>
      <p:ext uri="{BB962C8B-B14F-4D97-AF65-F5344CB8AC3E}">
        <p14:creationId xmlns:p14="http://schemas.microsoft.com/office/powerpoint/2010/main" val="8613127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16F11-8491-456E-8EED-72CADD385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can we tell if a predictor is “interpretable and meaningful”?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FD578-2F89-4E50-B106-BCE381465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Just-so stories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183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16F11-8491-456E-8EED-72CADD385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Let’s create some just-so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FD578-2F89-4E50-B106-BCE381465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volunteer &amp; say your just-so story out loud</a:t>
            </a:r>
          </a:p>
          <a:p>
            <a:endParaRPr lang="en-US" dirty="0"/>
          </a:p>
          <a:p>
            <a:r>
              <a:rPr lang="en-US" dirty="0"/>
              <a:t>Predicting student correctness in learning system by time previously taken to answer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5560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16F11-8491-456E-8EED-72CADD385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Let’s create some just-so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FD578-2F89-4E50-B106-BCE381465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volunteer &amp; say your just-so story out loud</a:t>
            </a:r>
          </a:p>
          <a:p>
            <a:endParaRPr lang="en-US" dirty="0"/>
          </a:p>
          <a:p>
            <a:r>
              <a:rPr lang="en-US" dirty="0"/>
              <a:t>Predicting college dropout by average course grade (in courses passed)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256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16F11-8491-456E-8EED-72CADD385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Let’s create some just-so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FD578-2F89-4E50-B106-BCE381465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volunteer &amp; say your just-so story out loud</a:t>
            </a:r>
          </a:p>
          <a:p>
            <a:endParaRPr lang="en-US" dirty="0"/>
          </a:p>
          <a:p>
            <a:r>
              <a:rPr lang="en-US" dirty="0"/>
              <a:t>Predicting school violence from dress code violations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4585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16F11-8491-456E-8EED-72CADD385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Let’s create some just-so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FD578-2F89-4E50-B106-BCE381465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volunteer &amp; say your just-so story out loud</a:t>
            </a:r>
          </a:p>
          <a:p>
            <a:endParaRPr lang="en-US" dirty="0"/>
          </a:p>
          <a:p>
            <a:r>
              <a:rPr lang="en-US" dirty="0"/>
              <a:t>Predicting student frustration from standard deviation in amount of time taken to respond across last five responses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0302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4679D-54BC-40B1-970E-7EC6F208F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E145C-BFAB-4660-85FB-C2313455A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802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F4D99-D2F8-4F3E-A89C-C89F63854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creation of </a:t>
            </a:r>
            <a:r>
              <a:rPr lang="en-US" dirty="0" err="1"/>
              <a:t>explainables</a:t>
            </a:r>
            <a:br>
              <a:rPr lang="en-US" dirty="0"/>
            </a:br>
            <a:r>
              <a:rPr lang="en-US" dirty="0"/>
              <a:t>(Howley et al., 2020)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52A83-4F20-4D84-AE4F-864D81302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Tools for supporting understanding of a model and interpreting how it works</a:t>
            </a:r>
          </a:p>
          <a:p>
            <a:endParaRPr lang="en-US" dirty="0"/>
          </a:p>
          <a:p>
            <a:r>
              <a:rPr lang="en-US" dirty="0"/>
              <a:t>You’ll review some of these in the VIVI-SD activity</a:t>
            </a:r>
          </a:p>
        </p:txBody>
      </p:sp>
    </p:spTree>
    <p:extLst>
      <p:ext uri="{BB962C8B-B14F-4D97-AF65-F5344CB8AC3E}">
        <p14:creationId xmlns:p14="http://schemas.microsoft.com/office/powerpoint/2010/main" val="16381062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A90C7-84C7-4CD9-9500-CC38722B5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Explanations of specific predictions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B3FAC-6EF8-4E9D-84B3-B8F0935AC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in outcome</a:t>
            </a:r>
            <a:br>
              <a:rPr lang="en-US" dirty="0"/>
            </a:br>
            <a:r>
              <a:rPr lang="en-US" dirty="0"/>
              <a:t>prediction systems,</a:t>
            </a:r>
            <a:br>
              <a:rPr lang="en-US" dirty="0"/>
            </a:br>
            <a:r>
              <a:rPr lang="en-US" dirty="0"/>
              <a:t>as we’ve discussed </a:t>
            </a:r>
            <a:br>
              <a:rPr lang="en-US" dirty="0"/>
            </a:br>
            <a:r>
              <a:rPr lang="en-US" dirty="0"/>
              <a:t>in past weeks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20B169-24E8-46FE-BD4C-3490A5AC71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499" y="1190625"/>
            <a:ext cx="4733925" cy="566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750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3C3E0-EC59-486B-8C67-9760099F7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C37FE-A4B1-4E33-BD75-8FDF38A79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questions on assignment?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90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20F70-944E-4E73-9BF0-73978BC27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might be some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91AD3-51A9-4261-804E-E4330BA9F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an effective design of an explanation for a specific prediction?</a:t>
            </a:r>
          </a:p>
        </p:txBody>
      </p:sp>
    </p:spTree>
    <p:extLst>
      <p:ext uri="{BB962C8B-B14F-4D97-AF65-F5344CB8AC3E}">
        <p14:creationId xmlns:p14="http://schemas.microsoft.com/office/powerpoint/2010/main" val="7648248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9DEEA-AC4A-46F1-8A23-4F35FC371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makes a model interpretable: reprise</a:t>
            </a:r>
            <a:br>
              <a:rPr lang="en-US" dirty="0"/>
            </a:br>
            <a:r>
              <a:rPr lang="en-US" dirty="0"/>
              <a:t>(Liu &amp; Koedinger, 2017)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DBF92-BE11-4ADC-931D-AF2EC1C44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Facilitated by interpretable and meaningful predictors</a:t>
            </a:r>
          </a:p>
          <a:p>
            <a:r>
              <a:rPr lang="en-US" dirty="0"/>
              <a:t>Facilitated by designing predictors based on theory</a:t>
            </a:r>
          </a:p>
          <a:p>
            <a:endParaRPr lang="en-US" dirty="0"/>
          </a:p>
          <a:p>
            <a:r>
              <a:rPr lang="en-US" dirty="0"/>
              <a:t>Seems relevant to explaining a prediction too, right?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4420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BA2B3-E39F-42B1-9D68-53268F620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Methods for Explainable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63C24-F238-4A19-B08B-9066DA4E9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Recent work has attempted to explain modern AI models such as deep neural networks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Samek</a:t>
            </a:r>
            <a:r>
              <a:rPr lang="en-US" dirty="0"/>
              <a:t> et al., 2018)</a:t>
            </a:r>
          </a:p>
        </p:txBody>
      </p:sp>
    </p:spTree>
    <p:extLst>
      <p:ext uri="{BB962C8B-B14F-4D97-AF65-F5344CB8AC3E}">
        <p14:creationId xmlns:p14="http://schemas.microsoft.com/office/powerpoint/2010/main" val="14832836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BA2B3-E39F-42B1-9D68-53268F620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Methods for Explainable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63C24-F238-4A19-B08B-9066DA4E9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Sensitivity analysis</a:t>
            </a:r>
          </a:p>
          <a:p>
            <a:pPr lvl="1"/>
            <a:r>
              <a:rPr lang="en-US" dirty="0"/>
              <a:t>If we change each of the predictors, which predictor changes most impact the prediction?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8255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BA2B3-E39F-42B1-9D68-53268F620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Methods for Explainable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63C24-F238-4A19-B08B-9066DA4E9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Layer-wise relevance propagation</a:t>
            </a:r>
          </a:p>
          <a:p>
            <a:pPr lvl="1"/>
            <a:r>
              <a:rPr lang="en-US" dirty="0"/>
              <a:t>Which specific predictors/values can maintain the current prediction even if all the other predictors change?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6854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6E534-59FE-401B-89E8-C749A7CD6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7B4C9-6E10-4855-BD55-B705C91B3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833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9A632-C4E8-63B1-76C0-244FD33F8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Pitfalls for Explainability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Khosravi</a:t>
            </a:r>
            <a:r>
              <a:rPr lang="en-US" dirty="0"/>
              <a:t> et al., 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C64BF-05C5-BA51-A013-55978D175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Needless use of complex models</a:t>
            </a:r>
          </a:p>
          <a:p>
            <a:r>
              <a:rPr lang="en-US" dirty="0"/>
              <a:t>Inaccurate explanations</a:t>
            </a:r>
          </a:p>
          <a:p>
            <a:r>
              <a:rPr lang="en-US" dirty="0"/>
              <a:t>Incomplete explanations</a:t>
            </a:r>
          </a:p>
          <a:p>
            <a:r>
              <a:rPr lang="en-US" dirty="0"/>
              <a:t>User misconceptions</a:t>
            </a:r>
          </a:p>
          <a:p>
            <a:r>
              <a:rPr lang="en-US" dirty="0"/>
              <a:t>Promoting dysfunctional </a:t>
            </a:r>
            <a:r>
              <a:rPr lang="en-US" dirty="0" err="1"/>
              <a:t>behaviour</a:t>
            </a:r>
            <a:endParaRPr lang="en-US" dirty="0"/>
          </a:p>
          <a:p>
            <a:pPr lvl="1"/>
            <a:r>
              <a:rPr lang="en-US" dirty="0"/>
              <a:t>Using understanding of model to game the system</a:t>
            </a:r>
          </a:p>
        </p:txBody>
      </p:sp>
    </p:spTree>
    <p:extLst>
      <p:ext uri="{BB962C8B-B14F-4D97-AF65-F5344CB8AC3E}">
        <p14:creationId xmlns:p14="http://schemas.microsoft.com/office/powerpoint/2010/main" val="17320698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9A632-C4E8-63B1-76C0-244FD33F8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Can you give an example </a:t>
            </a:r>
            <a:br>
              <a:rPr lang="en-US" dirty="0"/>
            </a:br>
            <a:r>
              <a:rPr lang="en-US" dirty="0"/>
              <a:t>of each of these?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C64BF-05C5-BA51-A013-55978D175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Needless use of complex models</a:t>
            </a:r>
          </a:p>
          <a:p>
            <a:r>
              <a:rPr lang="en-US" dirty="0"/>
              <a:t>Inaccurate explanations</a:t>
            </a:r>
          </a:p>
          <a:p>
            <a:r>
              <a:rPr lang="en-US" dirty="0"/>
              <a:t>Incomplete explanations</a:t>
            </a:r>
          </a:p>
          <a:p>
            <a:r>
              <a:rPr lang="en-US" dirty="0"/>
              <a:t>User misconceptions</a:t>
            </a:r>
          </a:p>
          <a:p>
            <a:r>
              <a:rPr lang="en-US" dirty="0"/>
              <a:t>Promoting dysfunctional </a:t>
            </a:r>
            <a:r>
              <a:rPr lang="en-US" dirty="0" err="1"/>
              <a:t>behaviour</a:t>
            </a:r>
            <a:endParaRPr lang="en-US" dirty="0"/>
          </a:p>
          <a:p>
            <a:pPr lvl="1"/>
            <a:r>
              <a:rPr lang="en-US" dirty="0"/>
              <a:t>Using understanding of model to game the system</a:t>
            </a:r>
          </a:p>
        </p:txBody>
      </p:sp>
    </p:spTree>
    <p:extLst>
      <p:ext uri="{BB962C8B-B14F-4D97-AF65-F5344CB8AC3E}">
        <p14:creationId xmlns:p14="http://schemas.microsoft.com/office/powerpoint/2010/main" val="10380258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6E534-59FE-401B-89E8-C749A7CD6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7B4C9-6E10-4855-BD55-B705C91B3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7527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8F987-BD05-2D32-811A-78DE0A124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Prescriptiveness and Actionability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Susnjak</a:t>
            </a:r>
            <a:r>
              <a:rPr lang="en-US" dirty="0"/>
              <a:t>, 2023)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4B66D-0071-783B-9B20-80E9F17EB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high explainability support taking appropriate action?</a:t>
            </a:r>
          </a:p>
          <a:p>
            <a:endParaRPr lang="en-US" dirty="0"/>
          </a:p>
          <a:p>
            <a:r>
              <a:rPr lang="en-US" dirty="0"/>
              <a:t>How could we build towards that from high explainability?</a:t>
            </a:r>
          </a:p>
        </p:txBody>
      </p:sp>
    </p:spTree>
    <p:extLst>
      <p:ext uri="{BB962C8B-B14F-4D97-AF65-F5344CB8AC3E}">
        <p14:creationId xmlns:p14="http://schemas.microsoft.com/office/powerpoint/2010/main" val="3684175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280B7-E276-312E-CE95-DBDCBD6E8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Project Presentation Signup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D428D-CD5E-5A06-6DB9-DD3E026DA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https://docs.google.com/spreadsheets/d/1aEObTWRbY0Dfy4W0hYy9fAnQh5jDq-cyiUGHY_pcge0/edit?usp=sharing</a:t>
            </a:r>
            <a:endParaRPr lang="en-US" dirty="0"/>
          </a:p>
          <a:p>
            <a:endParaRPr lang="en-US" dirty="0"/>
          </a:p>
          <a:p>
            <a:r>
              <a:rPr lang="en-US" dirty="0"/>
              <a:t>If you cannot make it on 5/8, that’s totally fine, email me in the next couple days to make a plan for when you will present</a:t>
            </a:r>
          </a:p>
          <a:p>
            <a:endParaRPr lang="en-US" dirty="0"/>
          </a:p>
          <a:p>
            <a:r>
              <a:rPr lang="en-US" dirty="0"/>
              <a:t>All presentations will be virtual</a:t>
            </a:r>
          </a:p>
        </p:txBody>
      </p:sp>
    </p:spTree>
    <p:extLst>
      <p:ext uri="{BB962C8B-B14F-4D97-AF65-F5344CB8AC3E}">
        <p14:creationId xmlns:p14="http://schemas.microsoft.com/office/powerpoint/2010/main" val="15243566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8F987-BD05-2D32-811A-78DE0A124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Prescriptiveness and Actionability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Susnjak</a:t>
            </a:r>
            <a:r>
              <a:rPr lang="en-US" dirty="0"/>
              <a:t>, 2023)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4B66D-0071-783B-9B20-80E9F17EB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possible path:</a:t>
            </a:r>
          </a:p>
          <a:p>
            <a:endParaRPr lang="en-US" dirty="0"/>
          </a:p>
          <a:p>
            <a:r>
              <a:rPr lang="en-US" dirty="0"/>
              <a:t>Use explanations to generate counterfactual what-ifs </a:t>
            </a:r>
          </a:p>
          <a:p>
            <a:endParaRPr lang="en-US" dirty="0"/>
          </a:p>
          <a:p>
            <a:r>
              <a:rPr lang="en-US" dirty="0"/>
              <a:t>Use those what-ifs as the basis for action</a:t>
            </a:r>
          </a:p>
          <a:p>
            <a:endParaRPr lang="en-US" dirty="0"/>
          </a:p>
          <a:p>
            <a:r>
              <a:rPr lang="en-US" dirty="0"/>
              <a:t>And then see if doing so actually works</a:t>
            </a:r>
          </a:p>
        </p:txBody>
      </p:sp>
    </p:spTree>
    <p:extLst>
      <p:ext uri="{BB962C8B-B14F-4D97-AF65-F5344CB8AC3E}">
        <p14:creationId xmlns:p14="http://schemas.microsoft.com/office/powerpoint/2010/main" val="11549286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C6AA4-40B2-7B02-7886-A40B715C3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25781-0E8A-009F-AD59-0767C5CCC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396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4F61B-33DB-48A9-9B1E-62FBBE226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Another key dimension: transparency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AD789-D6BE-4F3E-8B55-B30990C78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idea that the factors/reasoning underlying the decisions made by algorithms should be inspectable by the people impacted by those algorithms</a:t>
            </a:r>
          </a:p>
        </p:txBody>
      </p:sp>
    </p:spTree>
    <p:extLst>
      <p:ext uri="{BB962C8B-B14F-4D97-AF65-F5344CB8AC3E}">
        <p14:creationId xmlns:p14="http://schemas.microsoft.com/office/powerpoint/2010/main" val="29807834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4F61B-33DB-48A9-9B1E-62FBBE226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related concept: </a:t>
            </a:r>
            <a:r>
              <a:rPr lang="en-US" dirty="0" err="1"/>
              <a:t>scrutability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AD789-D6BE-4F3E-8B55-B30990C78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the learner inspect (“scrutinize”) an algorithm’s decisions, decision-making processes, and the data used to make those decisions</a:t>
            </a:r>
          </a:p>
        </p:txBody>
      </p:sp>
    </p:spTree>
    <p:extLst>
      <p:ext uri="{BB962C8B-B14F-4D97-AF65-F5344CB8AC3E}">
        <p14:creationId xmlns:p14="http://schemas.microsoft.com/office/powerpoint/2010/main" val="20448687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B03F5-BB47-43C4-9462-188BC20CC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closely connected are: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AD38B-93DB-4993-B849-E34DE58CD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Transparency/</a:t>
            </a:r>
            <a:r>
              <a:rPr lang="en-US" dirty="0" err="1"/>
              <a:t>Scrutability</a:t>
            </a:r>
            <a:endParaRPr lang="en-US" dirty="0"/>
          </a:p>
          <a:p>
            <a:r>
              <a:rPr lang="en-US" dirty="0"/>
              <a:t>Interpretability/</a:t>
            </a:r>
            <a:r>
              <a:rPr lang="en-US" dirty="0" err="1"/>
              <a:t>Explanability</a:t>
            </a:r>
            <a:endParaRPr lang="en-US" dirty="0"/>
          </a:p>
          <a:p>
            <a:endParaRPr lang="en-US" dirty="0"/>
          </a:p>
          <a:p>
            <a:r>
              <a:rPr lang="en-US" dirty="0"/>
              <a:t>Can you have transparency/</a:t>
            </a:r>
            <a:r>
              <a:rPr lang="en-US" dirty="0" err="1"/>
              <a:t>scrutability</a:t>
            </a:r>
            <a:r>
              <a:rPr lang="en-US" dirty="0"/>
              <a:t> without interpretability/explainability?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2702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B03F5-BB47-43C4-9462-188BC20CC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transparent is good enough?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AD38B-93DB-4993-B849-E34DE58CD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Understandable to a machine learning expert/statistician?</a:t>
            </a:r>
          </a:p>
          <a:p>
            <a:endParaRPr lang="en-US" dirty="0"/>
          </a:p>
          <a:p>
            <a:r>
              <a:rPr lang="en-US" dirty="0"/>
              <a:t>Understandable to a teacher or school leader?</a:t>
            </a:r>
          </a:p>
          <a:p>
            <a:endParaRPr lang="en-US" dirty="0"/>
          </a:p>
          <a:p>
            <a:r>
              <a:rPr lang="en-US" dirty="0"/>
              <a:t>Understandable to an 8-year old?</a:t>
            </a:r>
          </a:p>
        </p:txBody>
      </p:sp>
    </p:spTree>
    <p:extLst>
      <p:ext uri="{BB962C8B-B14F-4D97-AF65-F5344CB8AC3E}">
        <p14:creationId xmlns:p14="http://schemas.microsoft.com/office/powerpoint/2010/main" val="40449432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538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38165-11ED-14F2-E6EA-EE980694E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Faculty Course Evaluations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5BF1C-943B-3A56-A051-080A0095E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fill out your faculty course evaluation</a:t>
            </a:r>
          </a:p>
        </p:txBody>
      </p:sp>
    </p:spTree>
    <p:extLst>
      <p:ext uri="{BB962C8B-B14F-4D97-AF65-F5344CB8AC3E}">
        <p14:creationId xmlns:p14="http://schemas.microsoft.com/office/powerpoint/2010/main" val="347142274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1C3D8-D4C5-F5E0-FF61-686FFAAE3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77710-4514-D816-D978-1525BFEC9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Apr 21. VIVI-SD 6 due.</a:t>
            </a:r>
          </a:p>
          <a:p>
            <a:r>
              <a:rPr lang="en-US" dirty="0"/>
              <a:t>Apr 24. Beneficence. Both sections VIRTUAL.</a:t>
            </a:r>
          </a:p>
          <a:p>
            <a:r>
              <a:rPr lang="en-US" dirty="0"/>
              <a:t>May 1. Big Data, Big Science, and Longitudinal Follow-up.</a:t>
            </a:r>
          </a:p>
          <a:p>
            <a:r>
              <a:rPr lang="en-US" dirty="0"/>
              <a:t>May 8. VIVI-SD 7 due.</a:t>
            </a:r>
          </a:p>
          <a:p>
            <a:r>
              <a:rPr lang="en-US" dirty="0"/>
              <a:t>May 8. Final Project Presentations. Big Data, Big Science, and Longitudinal Follow-up.</a:t>
            </a:r>
          </a:p>
        </p:txBody>
      </p:sp>
    </p:spTree>
    <p:extLst>
      <p:ext uri="{BB962C8B-B14F-4D97-AF65-F5344CB8AC3E}">
        <p14:creationId xmlns:p14="http://schemas.microsoft.com/office/powerpoint/2010/main" val="4154596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A81F8-7AF6-478E-AA27-45AA3D645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Explainable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64254-D835-4719-AF41-00348FCF5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 where the reasons for a specific prediction can be explained to a human</a:t>
            </a:r>
          </a:p>
        </p:txBody>
      </p:sp>
    </p:spTree>
    <p:extLst>
      <p:ext uri="{BB962C8B-B14F-4D97-AF65-F5344CB8AC3E}">
        <p14:creationId xmlns:p14="http://schemas.microsoft.com/office/powerpoint/2010/main" val="3641747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A81F8-7AF6-478E-AA27-45AA3D645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Interpretable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64254-D835-4719-AF41-00348FCF5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 where the process leading to predictions can be understood by a human</a:t>
            </a:r>
          </a:p>
        </p:txBody>
      </p:sp>
    </p:spTree>
    <p:extLst>
      <p:ext uri="{BB962C8B-B14F-4D97-AF65-F5344CB8AC3E}">
        <p14:creationId xmlns:p14="http://schemas.microsoft.com/office/powerpoint/2010/main" val="455126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47C41-F1A5-4F99-9014-74FEA62F9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Explainable versus Interpretable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8D9A2-FE91-45CC-881A-ABFBA918D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r>
              <a:rPr lang="en-US" dirty="0"/>
              <a:t>Explainable</a:t>
            </a:r>
          </a:p>
          <a:p>
            <a:pPr lvl="1"/>
            <a:r>
              <a:rPr lang="en-US" dirty="0"/>
              <a:t>I think Ryan will drop out of high school because he has a low GPA and keeps getting in fights</a:t>
            </a:r>
          </a:p>
          <a:p>
            <a:pPr lvl="1"/>
            <a:endParaRPr lang="en-US" dirty="0"/>
          </a:p>
          <a:p>
            <a:r>
              <a:rPr lang="en-US" dirty="0"/>
              <a:t>Interpretable</a:t>
            </a:r>
          </a:p>
          <a:p>
            <a:pPr lvl="1"/>
            <a:r>
              <a:rPr lang="en-US" dirty="0"/>
              <a:t>The model says that 0.1 lower GPA results in 3% higher chance of high school dropout</a:t>
            </a:r>
          </a:p>
          <a:p>
            <a:pPr lvl="1"/>
            <a:r>
              <a:rPr lang="en-US" dirty="0"/>
              <a:t>The model says that each disciplinary incident for fighting results in 6% higher chance of high school dropout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723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47C41-F1A5-4F99-9014-74FEA62F9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Explainable versus Interpretable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8D9A2-FE91-45CC-881A-ABFBA918D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Explainable</a:t>
            </a:r>
          </a:p>
          <a:p>
            <a:pPr lvl="1"/>
            <a:r>
              <a:rPr lang="en-US" dirty="0"/>
              <a:t>I think Maria will get a correct answer on the next problem, because she has gotten 3 of the last 4 correct on problems involving the same mathematical skill</a:t>
            </a:r>
          </a:p>
          <a:p>
            <a:pPr lvl="1"/>
            <a:endParaRPr lang="en-US" dirty="0"/>
          </a:p>
          <a:p>
            <a:r>
              <a:rPr lang="en-US" dirty="0"/>
              <a:t>Interpretable</a:t>
            </a:r>
          </a:p>
          <a:p>
            <a:pPr lvl="1"/>
            <a:r>
              <a:rPr lang="en-US" dirty="0"/>
              <a:t>Each correct answer increases correctness probability 10% at first and then that benefit goes down over time</a:t>
            </a:r>
          </a:p>
          <a:p>
            <a:pPr lvl="1"/>
            <a:r>
              <a:rPr lang="en-US" dirty="0"/>
              <a:t>Each wrong answer decreases correctness probability 3%</a:t>
            </a:r>
          </a:p>
        </p:txBody>
      </p:sp>
    </p:spTree>
    <p:extLst>
      <p:ext uri="{BB962C8B-B14F-4D97-AF65-F5344CB8AC3E}">
        <p14:creationId xmlns:p14="http://schemas.microsoft.com/office/powerpoint/2010/main" val="1950426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406A2-DD9A-4847-B5F1-927B275D0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E2FEE-412E-4875-A3EF-4A1B229DC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one do you think is harder to get right? Why?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16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</TotalTime>
  <Words>1220</Words>
  <Application>Microsoft Office PowerPoint</Application>
  <PresentationFormat>On-screen Show (4:3)</PresentationFormat>
  <Paragraphs>172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1" baseType="lpstr">
      <vt:lpstr>Arial</vt:lpstr>
      <vt:lpstr>Calibri</vt:lpstr>
      <vt:lpstr>Office Theme</vt:lpstr>
      <vt:lpstr>Big Data, Education, and Society</vt:lpstr>
      <vt:lpstr>San Onofre</vt:lpstr>
      <vt:lpstr>Final Project</vt:lpstr>
      <vt:lpstr>Final Project Presentation Signup</vt:lpstr>
      <vt:lpstr>Explainable AI</vt:lpstr>
      <vt:lpstr>Interpretable AI</vt:lpstr>
      <vt:lpstr>Explainable versus Interpretable</vt:lpstr>
      <vt:lpstr>Explainable versus Interpretable</vt:lpstr>
      <vt:lpstr>Different challenges</vt:lpstr>
      <vt:lpstr>Different affordances</vt:lpstr>
      <vt:lpstr>Be cautious</vt:lpstr>
      <vt:lpstr>Questions? Comments?</vt:lpstr>
      <vt:lpstr>What makes a model interpretable (Liu &amp; Koedinger, 2017)</vt:lpstr>
      <vt:lpstr>What makes a model interpretable (Liu &amp; Koedinger, 2017)</vt:lpstr>
      <vt:lpstr>What makes a model interpretable (Liu &amp; Koedinger, 2017)</vt:lpstr>
      <vt:lpstr>What makes a model interpretable (Liu &amp; Koedinger, 2017)</vt:lpstr>
      <vt:lpstr>Comments? Questions?</vt:lpstr>
      <vt:lpstr>Let’s compare these to  uninterpretable models</vt:lpstr>
      <vt:lpstr>Let’s compare these to  uninterpretable models</vt:lpstr>
      <vt:lpstr>Comments? Questions?</vt:lpstr>
      <vt:lpstr>How can we tell if a predictor is “interpretable and meaningful”?</vt:lpstr>
      <vt:lpstr>How can we tell if a predictor is “interpretable and meaningful”?</vt:lpstr>
      <vt:lpstr>Let’s create some just-so stories</vt:lpstr>
      <vt:lpstr>Let’s create some just-so stories</vt:lpstr>
      <vt:lpstr>Let’s create some just-so stories</vt:lpstr>
      <vt:lpstr>Let’s create some just-so stories</vt:lpstr>
      <vt:lpstr>Comments? Questions?</vt:lpstr>
      <vt:lpstr>The creation of explainables (Howley et al., 2020)</vt:lpstr>
      <vt:lpstr>Explanations of specific predictions</vt:lpstr>
      <vt:lpstr>What might be some attributes</vt:lpstr>
      <vt:lpstr>What makes a model interpretable: reprise (Liu &amp; Koedinger, 2017)</vt:lpstr>
      <vt:lpstr>AI Methods for Explainable AI</vt:lpstr>
      <vt:lpstr>AI Methods for Explainable AI</vt:lpstr>
      <vt:lpstr>AI Methods for Explainable AI</vt:lpstr>
      <vt:lpstr>Comments? Questions?</vt:lpstr>
      <vt:lpstr>Key Pitfalls for Explainability  (Khosravi et al., 2022)</vt:lpstr>
      <vt:lpstr>Can you give an example  of each of these?</vt:lpstr>
      <vt:lpstr>Comments? Questions?</vt:lpstr>
      <vt:lpstr>Prescriptiveness and Actionability (Susnjak, 2023)</vt:lpstr>
      <vt:lpstr>Prescriptiveness and Actionability (Susnjak, 2023)</vt:lpstr>
      <vt:lpstr>Comments? Questions?</vt:lpstr>
      <vt:lpstr>Another key dimension: transparency</vt:lpstr>
      <vt:lpstr>A related concept: scrutability</vt:lpstr>
      <vt:lpstr>How closely connected are:</vt:lpstr>
      <vt:lpstr>How transparent is good enough?</vt:lpstr>
      <vt:lpstr>Questions? Comments?</vt:lpstr>
      <vt:lpstr>Faculty Course Evaluations</vt:lpstr>
      <vt:lpstr>Upcoming sessions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 Engineering Studio</dc:title>
  <dc:creator>Baker, Ryan Shaun</dc:creator>
  <cp:lastModifiedBy>Baker, Ryan S</cp:lastModifiedBy>
  <cp:revision>225</cp:revision>
  <dcterms:created xsi:type="dcterms:W3CDTF">2013-08-27T11:33:40Z</dcterms:created>
  <dcterms:modified xsi:type="dcterms:W3CDTF">2025-04-08T15:05:39Z</dcterms:modified>
</cp:coreProperties>
</file>