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411" r:id="rId3"/>
    <p:sldId id="524" r:id="rId4"/>
    <p:sldId id="525" r:id="rId5"/>
    <p:sldId id="393" r:id="rId6"/>
    <p:sldId id="285" r:id="rId7"/>
    <p:sldId id="520" r:id="rId8"/>
    <p:sldId id="527" r:id="rId9"/>
    <p:sldId id="528" r:id="rId10"/>
    <p:sldId id="539" r:id="rId11"/>
    <p:sldId id="274" r:id="rId12"/>
    <p:sldId id="260" r:id="rId13"/>
    <p:sldId id="390" r:id="rId14"/>
    <p:sldId id="380" r:id="rId15"/>
    <p:sldId id="381" r:id="rId16"/>
    <p:sldId id="529" r:id="rId17"/>
    <p:sldId id="515" r:id="rId18"/>
    <p:sldId id="519" r:id="rId19"/>
    <p:sldId id="531" r:id="rId20"/>
    <p:sldId id="532" r:id="rId21"/>
    <p:sldId id="389" r:id="rId22"/>
    <p:sldId id="268" r:id="rId23"/>
    <p:sldId id="305" r:id="rId24"/>
    <p:sldId id="290" r:id="rId25"/>
    <p:sldId id="291" r:id="rId26"/>
    <p:sldId id="295" r:id="rId27"/>
    <p:sldId id="296" r:id="rId28"/>
    <p:sldId id="271" r:id="rId29"/>
    <p:sldId id="387" r:id="rId30"/>
    <p:sldId id="534" r:id="rId31"/>
    <p:sldId id="535" r:id="rId32"/>
    <p:sldId id="410" r:id="rId33"/>
    <p:sldId id="289" r:id="rId34"/>
    <p:sldId id="533" r:id="rId35"/>
    <p:sldId id="400" r:id="rId36"/>
    <p:sldId id="401" r:id="rId37"/>
    <p:sldId id="402" r:id="rId38"/>
    <p:sldId id="403" r:id="rId39"/>
    <p:sldId id="398" r:id="rId40"/>
    <p:sldId id="395" r:id="rId41"/>
    <p:sldId id="399" r:id="rId42"/>
    <p:sldId id="396" r:id="rId43"/>
    <p:sldId id="397" r:id="rId44"/>
    <p:sldId id="407" r:id="rId45"/>
    <p:sldId id="408" r:id="rId46"/>
    <p:sldId id="409" r:id="rId47"/>
    <p:sldId id="394" r:id="rId48"/>
    <p:sldId id="412" r:id="rId49"/>
    <p:sldId id="413" r:id="rId50"/>
    <p:sldId id="538"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51" autoAdjust="0"/>
    <p:restoredTop sz="94141" autoAdjust="0"/>
  </p:normalViewPr>
  <p:slideViewPr>
    <p:cSldViewPr>
      <p:cViewPr varScale="1">
        <p:scale>
          <a:sx n="102" d="100"/>
          <a:sy n="102" d="100"/>
        </p:scale>
        <p:origin x="254"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9381FA-03DF-4612-AD5C-DBD9F115DD8B}" type="datetimeFigureOut">
              <a:rPr lang="en-US" smtClean="0"/>
              <a:t>1/8/2025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A07B25-3290-4178-974E-2159918888D1}" type="slidenum">
              <a:rPr lang="en-US" smtClean="0"/>
              <a:t>‹#›</a:t>
            </a:fld>
            <a:endParaRPr lang="en-US"/>
          </a:p>
        </p:txBody>
      </p:sp>
    </p:spTree>
    <p:extLst>
      <p:ext uri="{BB962C8B-B14F-4D97-AF65-F5344CB8AC3E}">
        <p14:creationId xmlns:p14="http://schemas.microsoft.com/office/powerpoint/2010/main" val="21809968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F639B-656A-4369-84E0-F13809BA208C}" type="slidenum">
              <a:rPr lang="en-US" smtClean="0"/>
              <a:pPr/>
              <a:t>9</a:t>
            </a:fld>
            <a:endParaRPr lang="en-US"/>
          </a:p>
        </p:txBody>
      </p:sp>
    </p:spTree>
    <p:extLst>
      <p:ext uri="{BB962C8B-B14F-4D97-AF65-F5344CB8AC3E}">
        <p14:creationId xmlns:p14="http://schemas.microsoft.com/office/powerpoint/2010/main" val="2947911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ECEC62-18F9-EDAF-CC88-DE99BD0BC8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01D02C-4A71-63A6-08F6-16C0B31E04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8DA639-0BB8-8435-BEAE-A8EE1F5B83D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6EEF838-FB36-7247-6A62-62F8C4D5AC7E}"/>
              </a:ext>
            </a:extLst>
          </p:cNvPr>
          <p:cNvSpPr>
            <a:spLocks noGrp="1"/>
          </p:cNvSpPr>
          <p:nvPr>
            <p:ph type="sldNum" sz="quarter" idx="5"/>
          </p:nvPr>
        </p:nvSpPr>
        <p:spPr/>
        <p:txBody>
          <a:bodyPr/>
          <a:lstStyle/>
          <a:p>
            <a:fld id="{ED5F639B-656A-4369-84E0-F13809BA208C}" type="slidenum">
              <a:rPr lang="en-US" smtClean="0"/>
              <a:pPr/>
              <a:t>10</a:t>
            </a:fld>
            <a:endParaRPr lang="en-US"/>
          </a:p>
        </p:txBody>
      </p:sp>
    </p:spTree>
    <p:extLst>
      <p:ext uri="{BB962C8B-B14F-4D97-AF65-F5344CB8AC3E}">
        <p14:creationId xmlns:p14="http://schemas.microsoft.com/office/powerpoint/2010/main" val="2105346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F639B-656A-4369-84E0-F13809BA208C}" type="slidenum">
              <a:rPr lang="en-US" smtClean="0"/>
              <a:pPr/>
              <a:t>17</a:t>
            </a:fld>
            <a:endParaRPr lang="en-US"/>
          </a:p>
        </p:txBody>
      </p:sp>
    </p:spTree>
    <p:extLst>
      <p:ext uri="{BB962C8B-B14F-4D97-AF65-F5344CB8AC3E}">
        <p14:creationId xmlns:p14="http://schemas.microsoft.com/office/powerpoint/2010/main" val="437983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A07B25-3290-4178-974E-2159918888D1}" type="slidenum">
              <a:rPr lang="en-US" smtClean="0"/>
              <a:t>20</a:t>
            </a:fld>
            <a:endParaRPr lang="en-US"/>
          </a:p>
        </p:txBody>
      </p:sp>
    </p:spTree>
    <p:extLst>
      <p:ext uri="{BB962C8B-B14F-4D97-AF65-F5344CB8AC3E}">
        <p14:creationId xmlns:p14="http://schemas.microsoft.com/office/powerpoint/2010/main" val="1625218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5F639B-656A-4369-84E0-F13809BA208C}" type="slidenum">
              <a:rPr lang="en-US" smtClean="0"/>
              <a:pPr/>
              <a:t>31</a:t>
            </a:fld>
            <a:endParaRPr lang="en-US"/>
          </a:p>
        </p:txBody>
      </p:sp>
    </p:spTree>
    <p:extLst>
      <p:ext uri="{BB962C8B-B14F-4D97-AF65-F5344CB8AC3E}">
        <p14:creationId xmlns:p14="http://schemas.microsoft.com/office/powerpoint/2010/main" val="1632409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A07B25-3290-4178-974E-2159918888D1}" type="slidenum">
              <a:rPr lang="en-US" smtClean="0"/>
              <a:t>41</a:t>
            </a:fld>
            <a:endParaRPr lang="en-US"/>
          </a:p>
        </p:txBody>
      </p:sp>
    </p:spTree>
    <p:extLst>
      <p:ext uri="{BB962C8B-B14F-4D97-AF65-F5344CB8AC3E}">
        <p14:creationId xmlns:p14="http://schemas.microsoft.com/office/powerpoint/2010/main" val="1601017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15B9B1-4A60-4497-8B0C-3BFC9FCCD21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2062374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3822278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72239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B9B1-4A60-4497-8B0C-3BFC9FCCD21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195977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15B9B1-4A60-4497-8B0C-3BFC9FCCD213}"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1727900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15B9B1-4A60-4497-8B0C-3BFC9FCCD213}"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282706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15B9B1-4A60-4497-8B0C-3BFC9FCCD213}"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1318360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15B9B1-4A60-4497-8B0C-3BFC9FCCD213}"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26363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5B9B1-4A60-4497-8B0C-3BFC9FCCD213}"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975824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7472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5B9B1-4A60-4497-8B0C-3BFC9FCCD213}"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8E1E98-A5CB-4874-B6A4-D27A83225CFD}" type="slidenum">
              <a:rPr lang="en-US" smtClean="0"/>
              <a:t>‹#›</a:t>
            </a:fld>
            <a:endParaRPr lang="en-US"/>
          </a:p>
        </p:txBody>
      </p:sp>
    </p:spTree>
    <p:extLst>
      <p:ext uri="{BB962C8B-B14F-4D97-AF65-F5344CB8AC3E}">
        <p14:creationId xmlns:p14="http://schemas.microsoft.com/office/powerpoint/2010/main" val="360241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5B9B1-4A60-4497-8B0C-3BFC9FCCD213}" type="datetimeFigureOut">
              <a:rPr lang="en-US" smtClean="0"/>
              <a:t>1/8/2025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E1E98-A5CB-4874-B6A4-D27A83225CFD}" type="slidenum">
              <a:rPr lang="en-US" smtClean="0"/>
              <a:t>‹#›</a:t>
            </a:fld>
            <a:endParaRPr lang="en-US"/>
          </a:p>
        </p:txBody>
      </p:sp>
    </p:spTree>
    <p:extLst>
      <p:ext uri="{BB962C8B-B14F-4D97-AF65-F5344CB8AC3E}">
        <p14:creationId xmlns:p14="http://schemas.microsoft.com/office/powerpoint/2010/main" val="3894596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upenn.edu/learninganalytics/ryanbaker/BDES2024/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url?q=https://upenn.zoom.us/j/99858903156&amp;sa=D&amp;source=calendar&amp;usd=2&amp;usg=AOvVaw2zBUAFpHoqbnhZJgSYKlQi" TargetMode="External"/><Relationship Id="rId2" Type="http://schemas.openxmlformats.org/officeDocument/2006/relationships/hyperlink" Target="https://upenn.zoom.us/j/9842185701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Big Data, Education, and Society</a:t>
            </a:r>
          </a:p>
        </p:txBody>
      </p:sp>
      <p:sp>
        <p:nvSpPr>
          <p:cNvPr id="3" name="Subtitle 2"/>
          <p:cNvSpPr>
            <a:spLocks noGrp="1"/>
          </p:cNvSpPr>
          <p:nvPr>
            <p:ph type="subTitle" idx="1"/>
          </p:nvPr>
        </p:nvSpPr>
        <p:spPr/>
        <p:txBody>
          <a:bodyPr/>
          <a:lstStyle/>
          <a:p>
            <a:r>
              <a:rPr lang="en-US" dirty="0"/>
              <a:t>January 16, 2025</a:t>
            </a:r>
          </a:p>
        </p:txBody>
      </p:sp>
    </p:spTree>
    <p:extLst>
      <p:ext uri="{BB962C8B-B14F-4D97-AF65-F5344CB8AC3E}">
        <p14:creationId xmlns:p14="http://schemas.microsoft.com/office/powerpoint/2010/main" val="257289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BC394E-2521-4AA1-8CD4-9657E9AF63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95D87C-781D-CD2D-F562-0CC19AA2DCD0}"/>
              </a:ext>
            </a:extLst>
          </p:cNvPr>
          <p:cNvSpPr>
            <a:spLocks noGrp="1"/>
          </p:cNvSpPr>
          <p:nvPr>
            <p:ph type="title"/>
          </p:nvPr>
        </p:nvSpPr>
        <p:spPr/>
        <p:txBody>
          <a:bodyPr/>
          <a:lstStyle/>
          <a:p>
            <a:r>
              <a:rPr lang="en-US" dirty="0"/>
              <a:t>Three office hours</a:t>
            </a:r>
          </a:p>
        </p:txBody>
      </p:sp>
      <p:sp>
        <p:nvSpPr>
          <p:cNvPr id="3" name="Content Placeholder 2">
            <a:extLst>
              <a:ext uri="{FF2B5EF4-FFF2-40B4-BE49-F238E27FC236}">
                <a16:creationId xmlns:a16="http://schemas.microsoft.com/office/drawing/2014/main" id="{5575CA99-0A0C-A060-F793-0827E24A6C7E}"/>
              </a:ext>
            </a:extLst>
          </p:cNvPr>
          <p:cNvSpPr>
            <a:spLocks noGrp="1"/>
          </p:cNvSpPr>
          <p:nvPr>
            <p:ph idx="1"/>
          </p:nvPr>
        </p:nvSpPr>
        <p:spPr>
          <a:xfrm>
            <a:off x="457200" y="1600200"/>
            <a:ext cx="8229600" cy="5105400"/>
          </a:xfrm>
        </p:spPr>
        <p:txBody>
          <a:bodyPr>
            <a:normAutofit/>
          </a:bodyPr>
          <a:lstStyle/>
          <a:p>
            <a:pPr algn="l"/>
            <a:r>
              <a:rPr lang="en-US" dirty="0">
                <a:solidFill>
                  <a:srgbClr val="222222"/>
                </a:solidFill>
                <a:latin typeface="Arial" panose="020B0604020202020204" pitchFamily="34" charset="0"/>
              </a:rPr>
              <a:t>Mondays 6am-7am fully virtual</a:t>
            </a:r>
          </a:p>
          <a:p>
            <a:pPr lvl="1"/>
            <a:r>
              <a:rPr lang="en-US" dirty="0">
                <a:solidFill>
                  <a:srgbClr val="222222"/>
                </a:solidFill>
                <a:latin typeface="Arial" panose="020B0604020202020204" pitchFamily="34" charset="0"/>
              </a:rPr>
              <a:t>Starts Feb 3</a:t>
            </a:r>
          </a:p>
          <a:p>
            <a:pPr algn="l"/>
            <a:r>
              <a:rPr lang="en-US" b="0" i="0" dirty="0">
                <a:solidFill>
                  <a:srgbClr val="222222"/>
                </a:solidFill>
                <a:effectLst/>
                <a:latin typeface="Arial" panose="020B0604020202020204" pitchFamily="34" charset="0"/>
              </a:rPr>
              <a:t>Thursdays </a:t>
            </a:r>
            <a:r>
              <a:rPr lang="en-US" dirty="0">
                <a:solidFill>
                  <a:srgbClr val="222222"/>
                </a:solidFill>
                <a:latin typeface="Arial" panose="020B0604020202020204" pitchFamily="34" charset="0"/>
              </a:rPr>
              <a:t>3</a:t>
            </a:r>
            <a:r>
              <a:rPr lang="en-US" b="0" i="0" dirty="0">
                <a:solidFill>
                  <a:srgbClr val="222222"/>
                </a:solidFill>
                <a:effectLst/>
                <a:latin typeface="Arial" panose="020B0604020202020204" pitchFamily="34" charset="0"/>
              </a:rPr>
              <a:t>pm-4pm in-person</a:t>
            </a:r>
          </a:p>
          <a:p>
            <a:pPr lvl="1"/>
            <a:r>
              <a:rPr lang="en-US" b="0" i="0" dirty="0">
                <a:solidFill>
                  <a:srgbClr val="222222"/>
                </a:solidFill>
                <a:effectLst/>
                <a:latin typeface="Arial" panose="020B0604020202020204" pitchFamily="34" charset="0"/>
              </a:rPr>
              <a:t>Starts Jan 23</a:t>
            </a:r>
          </a:p>
          <a:p>
            <a:r>
              <a:rPr lang="en-US" dirty="0">
                <a:solidFill>
                  <a:srgbClr val="222222"/>
                </a:solidFill>
                <a:latin typeface="Arial" panose="020B0604020202020204" pitchFamily="34" charset="0"/>
              </a:rPr>
              <a:t>Friday 4pm-5pm fully virtual</a:t>
            </a:r>
          </a:p>
          <a:p>
            <a:pPr lvl="1"/>
            <a:r>
              <a:rPr lang="en-US" dirty="0">
                <a:solidFill>
                  <a:srgbClr val="222222"/>
                </a:solidFill>
                <a:latin typeface="Arial" panose="020B0604020202020204" pitchFamily="34" charset="0"/>
              </a:rPr>
              <a:t>Starts Jan 24</a:t>
            </a:r>
          </a:p>
          <a:p>
            <a:pPr lvl="1"/>
            <a:endParaRPr lang="en-US" dirty="0">
              <a:solidFill>
                <a:srgbClr val="222222"/>
              </a:solidFill>
              <a:latin typeface="Arial" panose="020B0604020202020204" pitchFamily="34" charset="0"/>
            </a:endParaRPr>
          </a:p>
          <a:p>
            <a:r>
              <a:rPr lang="en-US" dirty="0">
                <a:solidFill>
                  <a:srgbClr val="222222"/>
                </a:solidFill>
                <a:latin typeface="Arial" panose="020B0604020202020204" pitchFamily="34" charset="0"/>
              </a:rPr>
              <a:t>Will occasionally be cancelled or rescheduled; will be posted on </a:t>
            </a:r>
            <a:r>
              <a:rPr lang="en-US" dirty="0" err="1">
                <a:solidFill>
                  <a:srgbClr val="222222"/>
                </a:solidFill>
                <a:latin typeface="Arial" panose="020B0604020202020204" pitchFamily="34" charset="0"/>
              </a:rPr>
              <a:t>JeepyTA</a:t>
            </a:r>
            <a:endParaRPr lang="en-US" dirty="0"/>
          </a:p>
        </p:txBody>
      </p:sp>
    </p:spTree>
    <p:extLst>
      <p:ext uri="{BB962C8B-B14F-4D97-AF65-F5344CB8AC3E}">
        <p14:creationId xmlns:p14="http://schemas.microsoft.com/office/powerpoint/2010/main" val="3104142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Administrative Stuff</a:t>
            </a:r>
          </a:p>
        </p:txBody>
      </p:sp>
      <p:sp>
        <p:nvSpPr>
          <p:cNvPr id="3" name="Content Placeholder 2"/>
          <p:cNvSpPr>
            <a:spLocks noGrp="1"/>
          </p:cNvSpPr>
          <p:nvPr>
            <p:ph idx="1"/>
          </p:nvPr>
        </p:nvSpPr>
        <p:spPr/>
        <p:txBody>
          <a:bodyPr/>
          <a:lstStyle/>
          <a:p>
            <a:r>
              <a:rPr lang="en-US" dirty="0"/>
              <a:t>Is everyone signed up for class?</a:t>
            </a:r>
          </a:p>
          <a:p>
            <a:endParaRPr lang="en-US" dirty="0"/>
          </a:p>
          <a:p>
            <a:r>
              <a:rPr lang="en-US" dirty="0"/>
              <a:t>If not, and you want to receive credit, please send me an email</a:t>
            </a:r>
          </a:p>
          <a:p>
            <a:endParaRPr lang="en-US" dirty="0"/>
          </a:p>
          <a:p>
            <a:r>
              <a:rPr lang="en-US" dirty="0"/>
              <a:t>If </a:t>
            </a:r>
            <a:r>
              <a:rPr lang="en-US"/>
              <a:t>you ARE </a:t>
            </a:r>
            <a:r>
              <a:rPr lang="en-US" dirty="0"/>
              <a:t>signed up for this class, and have NOT gotten email from me yet, also please send me an email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Prerequisites</a:t>
            </a:r>
          </a:p>
        </p:txBody>
      </p:sp>
      <p:sp>
        <p:nvSpPr>
          <p:cNvPr id="3" name="Content Placeholder 2"/>
          <p:cNvSpPr>
            <a:spLocks noGrp="1"/>
          </p:cNvSpPr>
          <p:nvPr>
            <p:ph idx="1"/>
          </p:nvPr>
        </p:nvSpPr>
        <p:spPr/>
        <p:txBody>
          <a:bodyPr/>
          <a:lstStyle/>
          <a:p>
            <a:r>
              <a:rPr lang="en-US" dirty="0"/>
              <a:t>None</a:t>
            </a:r>
          </a:p>
          <a:p>
            <a:endParaRPr lang="en-US" dirty="0"/>
          </a:p>
          <a:p>
            <a:r>
              <a:rPr lang="en-US" i="1" dirty="0"/>
              <a:t>Some </a:t>
            </a:r>
            <a:r>
              <a:rPr lang="en-US" dirty="0"/>
              <a:t>prior experience with statistics or data mining recommended</a:t>
            </a:r>
          </a:p>
          <a:p>
            <a:endParaRPr lang="en-US" i="1" dirty="0"/>
          </a:p>
          <a:p>
            <a:r>
              <a:rPr lang="en-US" dirty="0"/>
              <a:t>More so that you’re familiar with these methods can do – we will not actually conduct data mining or statistical analysis in this class</a:t>
            </a:r>
          </a:p>
          <a:p>
            <a:endParaRPr lang="en-US" dirty="0"/>
          </a:p>
        </p:txBody>
      </p:sp>
    </p:spTree>
    <p:extLst>
      <p:ext uri="{BB962C8B-B14F-4D97-AF65-F5344CB8AC3E}">
        <p14:creationId xmlns:p14="http://schemas.microsoft.com/office/powerpoint/2010/main" val="1281652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website</a:t>
            </a:r>
          </a:p>
        </p:txBody>
      </p:sp>
      <p:sp>
        <p:nvSpPr>
          <p:cNvPr id="3" name="Content Placeholder 2"/>
          <p:cNvSpPr>
            <a:spLocks noGrp="1"/>
          </p:cNvSpPr>
          <p:nvPr>
            <p:ph idx="1"/>
          </p:nvPr>
        </p:nvSpPr>
        <p:spPr/>
        <p:txBody>
          <a:bodyPr/>
          <a:lstStyle/>
          <a:p>
            <a:r>
              <a:rPr lang="en-US" dirty="0">
                <a:hlinkClick r:id="rId2"/>
              </a:rPr>
              <a:t>www.upenn.edu/learninganalytics/ryanbaker/BDES2025/index.html</a:t>
            </a:r>
            <a:endParaRPr lang="en-US" dirty="0"/>
          </a:p>
        </p:txBody>
      </p:sp>
    </p:spTree>
    <p:extLst>
      <p:ext uri="{BB962C8B-B14F-4D97-AF65-F5344CB8AC3E}">
        <p14:creationId xmlns:p14="http://schemas.microsoft.com/office/powerpoint/2010/main" val="2813763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Schedule</a:t>
            </a:r>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Schedule</a:t>
            </a:r>
          </a:p>
        </p:txBody>
      </p:sp>
      <p:sp>
        <p:nvSpPr>
          <p:cNvPr id="3" name="Content Placeholder 2"/>
          <p:cNvSpPr>
            <a:spLocks noGrp="1"/>
          </p:cNvSpPr>
          <p:nvPr>
            <p:ph idx="1"/>
          </p:nvPr>
        </p:nvSpPr>
        <p:spPr>
          <a:xfrm>
            <a:off x="457200" y="1600200"/>
            <a:ext cx="8229600" cy="4876800"/>
          </a:xfrm>
        </p:spPr>
        <p:txBody>
          <a:bodyPr>
            <a:normAutofit/>
          </a:bodyPr>
          <a:lstStyle/>
          <a:p>
            <a:r>
              <a:rPr lang="en-US" dirty="0"/>
              <a:t>Updated versions will be available on the course webpage</a:t>
            </a: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Schedule</a:t>
            </a:r>
          </a:p>
        </p:txBody>
      </p:sp>
      <p:sp>
        <p:nvSpPr>
          <p:cNvPr id="3" name="Content Placeholder 2"/>
          <p:cNvSpPr>
            <a:spLocks noGrp="1"/>
          </p:cNvSpPr>
          <p:nvPr>
            <p:ph idx="1"/>
          </p:nvPr>
        </p:nvSpPr>
        <p:spPr/>
        <p:txBody>
          <a:bodyPr>
            <a:normAutofit/>
          </a:bodyPr>
          <a:lstStyle/>
          <a:p>
            <a:r>
              <a:rPr lang="en-US" dirty="0"/>
              <a:t>If any schedule changes happen due to unforeseen circumstances </a:t>
            </a:r>
          </a:p>
          <a:p>
            <a:endParaRPr lang="en-US" dirty="0"/>
          </a:p>
          <a:p>
            <a:r>
              <a:rPr lang="en-US" dirty="0"/>
              <a:t>Online schedule will be kept up-to-date</a:t>
            </a:r>
          </a:p>
          <a:p>
            <a:endParaRPr lang="en-US" dirty="0"/>
          </a:p>
        </p:txBody>
      </p:sp>
    </p:spTree>
    <p:extLst>
      <p:ext uri="{BB962C8B-B14F-4D97-AF65-F5344CB8AC3E}">
        <p14:creationId xmlns:p14="http://schemas.microsoft.com/office/powerpoint/2010/main" val="1855533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7991C-D974-4FED-9433-CA4B77160065}"/>
              </a:ext>
            </a:extLst>
          </p:cNvPr>
          <p:cNvSpPr>
            <a:spLocks noGrp="1"/>
          </p:cNvSpPr>
          <p:nvPr>
            <p:ph type="title"/>
          </p:nvPr>
        </p:nvSpPr>
        <p:spPr/>
        <p:txBody>
          <a:bodyPr>
            <a:normAutofit fontScale="90000"/>
          </a:bodyPr>
          <a:lstStyle/>
          <a:p>
            <a:r>
              <a:rPr lang="en-US" dirty="0"/>
              <a:t>Course Discussion Forum</a:t>
            </a:r>
            <a:br>
              <a:rPr lang="en-US" dirty="0"/>
            </a:br>
            <a:r>
              <a:rPr lang="en-US" dirty="0"/>
              <a:t>(Shared by both sections)</a:t>
            </a:r>
          </a:p>
        </p:txBody>
      </p:sp>
      <p:sp>
        <p:nvSpPr>
          <p:cNvPr id="3" name="Content Placeholder 2">
            <a:extLst>
              <a:ext uri="{FF2B5EF4-FFF2-40B4-BE49-F238E27FC236}">
                <a16:creationId xmlns:a16="http://schemas.microsoft.com/office/drawing/2014/main" id="{2686EEA7-FDC8-F482-7F2A-446E28B1CC4D}"/>
              </a:ext>
            </a:extLst>
          </p:cNvPr>
          <p:cNvSpPr txBox="1">
            <a:spLocks/>
          </p:cNvSpPr>
          <p:nvPr/>
        </p:nvSpPr>
        <p:spPr>
          <a:xfrm>
            <a:off x="609600" y="1600200"/>
            <a:ext cx="8229600" cy="525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https://educ6123-s25.jeepyta.net/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u="none" strike="noStrike" cap="none" normalizeH="0" baseline="0" dirty="0">
              <a:ln>
                <a:noFill/>
              </a:ln>
              <a:solidFill>
                <a:srgbClr val="1F1F1F"/>
              </a:solidFill>
              <a:latin typeface="Google Sans"/>
            </a:endParaRPr>
          </a:p>
          <a:p>
            <a:pPr eaLnBrk="0" fontAlgn="base" hangingPunct="0">
              <a:spcBef>
                <a:spcPct val="0"/>
              </a:spcBef>
              <a:spcAft>
                <a:spcPct val="0"/>
              </a:spcAft>
            </a:pPr>
            <a:r>
              <a:rPr lang="en-US" altLang="en-US" b="0" i="0" dirty="0">
                <a:solidFill>
                  <a:srgbClr val="1F1F1F"/>
                </a:solidFill>
                <a:effectLst/>
                <a:latin typeface="Google Sans"/>
              </a:rPr>
              <a:t>This semester</a:t>
            </a:r>
            <a:r>
              <a:rPr lang="en-US" altLang="en-US" dirty="0">
                <a:solidFill>
                  <a:srgbClr val="1F1F1F"/>
                </a:solidFill>
                <a:latin typeface="Google Sans"/>
              </a:rPr>
              <a:t>, we will be joined by our LLM-powered TA, </a:t>
            </a:r>
            <a:r>
              <a:rPr lang="en-US" altLang="en-US" dirty="0" err="1">
                <a:solidFill>
                  <a:srgbClr val="1F1F1F"/>
                </a:solidFill>
                <a:latin typeface="Google Sans"/>
              </a:rPr>
              <a:t>JeepyTA</a:t>
            </a:r>
            <a:endParaRPr lang="en-US" altLang="en-US" dirty="0">
              <a:solidFill>
                <a:srgbClr val="1F1F1F"/>
              </a:solidFill>
              <a:latin typeface="Google Sans"/>
            </a:endParaRPr>
          </a:p>
          <a:p>
            <a:pPr eaLnBrk="0" fontAlgn="base" hangingPunct="0">
              <a:spcBef>
                <a:spcPct val="0"/>
              </a:spcBef>
              <a:spcAft>
                <a:spcPct val="0"/>
              </a:spcAft>
            </a:pPr>
            <a:r>
              <a:rPr kumimoji="0" lang="en-US" altLang="en-US" b="0" i="0" u="none" strike="noStrike" cap="none" normalizeH="0" baseline="0" dirty="0" err="1">
                <a:ln>
                  <a:noFill/>
                </a:ln>
                <a:solidFill>
                  <a:srgbClr val="1F1F1F"/>
                </a:solidFill>
                <a:effectLst/>
                <a:latin typeface="Google Sans"/>
              </a:rPr>
              <a:t>JeepyTA</a:t>
            </a:r>
            <a:r>
              <a:rPr kumimoji="0" lang="en-US" altLang="en-US" b="0" i="0" u="none" strike="noStrike" cap="none" normalizeH="0" baseline="0" dirty="0">
                <a:ln>
                  <a:noFill/>
                </a:ln>
                <a:solidFill>
                  <a:srgbClr val="1F1F1F"/>
                </a:solidFill>
                <a:effectLst/>
                <a:latin typeface="Google Sans"/>
              </a:rPr>
              <a:t> will answer some of your questions when we aren’t </a:t>
            </a:r>
            <a:r>
              <a:rPr lang="en-US" altLang="en-US" dirty="0">
                <a:solidFill>
                  <a:srgbClr val="1F1F1F"/>
                </a:solidFill>
                <a:latin typeface="Google Sans"/>
              </a:rPr>
              <a:t>available, and will answer them faster than we can</a:t>
            </a:r>
          </a:p>
          <a:p>
            <a:pPr eaLnBrk="0" fontAlgn="base" hangingPunct="0">
              <a:spcBef>
                <a:spcPct val="0"/>
              </a:spcBef>
              <a:spcAft>
                <a:spcPct val="0"/>
              </a:spcAft>
            </a:pPr>
            <a:r>
              <a:rPr lang="en-US" altLang="en-US" dirty="0">
                <a:solidFill>
                  <a:srgbClr val="1F1F1F"/>
                </a:solidFill>
                <a:latin typeface="Google Sans"/>
              </a:rPr>
              <a:t>My colleagues will be conducting a study on </a:t>
            </a:r>
            <a:r>
              <a:rPr lang="en-US" altLang="en-US" dirty="0" err="1">
                <a:solidFill>
                  <a:srgbClr val="1F1F1F"/>
                </a:solidFill>
                <a:latin typeface="Google Sans"/>
              </a:rPr>
              <a:t>JeepyTA</a:t>
            </a:r>
            <a:r>
              <a:rPr lang="en-US" altLang="en-US" dirty="0">
                <a:solidFill>
                  <a:srgbClr val="1F1F1F"/>
                </a:solidFill>
                <a:latin typeface="Google Sans"/>
              </a:rPr>
              <a:t>, which they will invite you to join</a:t>
            </a:r>
            <a:endParaRPr kumimoji="0" lang="en-US" altLang="en-US" b="0" i="0" u="none" strike="noStrike" cap="none" normalizeH="0" baseline="0" dirty="0">
              <a:ln>
                <a:noFill/>
              </a:ln>
              <a:solidFill>
                <a:schemeClr val="tx1"/>
              </a:solidFill>
              <a:effectLst/>
              <a:latin typeface="Arial" panose="020B0604020202020204" pitchFamily="34" charset="0"/>
            </a:endParaRPr>
          </a:p>
          <a:p>
            <a:pPr lvl="1"/>
            <a:endParaRPr lang="en-US" dirty="0"/>
          </a:p>
        </p:txBody>
      </p:sp>
    </p:spTree>
    <p:extLst>
      <p:ext uri="{BB962C8B-B14F-4D97-AF65-F5344CB8AC3E}">
        <p14:creationId xmlns:p14="http://schemas.microsoft.com/office/powerpoint/2010/main" val="300024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4FBC7-7651-4423-BB6F-A4B693EEF1E9}"/>
              </a:ext>
            </a:extLst>
          </p:cNvPr>
          <p:cNvSpPr>
            <a:spLocks noGrp="1"/>
          </p:cNvSpPr>
          <p:nvPr>
            <p:ph type="title"/>
          </p:nvPr>
        </p:nvSpPr>
        <p:spPr/>
        <p:txBody>
          <a:bodyPr/>
          <a:lstStyle/>
          <a:p>
            <a:r>
              <a:rPr lang="en-US" dirty="0"/>
              <a:t>Course Discussion Forum</a:t>
            </a:r>
          </a:p>
        </p:txBody>
      </p:sp>
      <p:sp>
        <p:nvSpPr>
          <p:cNvPr id="3" name="Content Placeholder 2">
            <a:extLst>
              <a:ext uri="{FF2B5EF4-FFF2-40B4-BE49-F238E27FC236}">
                <a16:creationId xmlns:a16="http://schemas.microsoft.com/office/drawing/2014/main" id="{EEE54CD0-B4F2-4C22-9DC4-578FF16F6FB9}"/>
              </a:ext>
            </a:extLst>
          </p:cNvPr>
          <p:cNvSpPr>
            <a:spLocks noGrp="1"/>
          </p:cNvSpPr>
          <p:nvPr>
            <p:ph idx="1"/>
          </p:nvPr>
        </p:nvSpPr>
        <p:spPr>
          <a:xfrm>
            <a:off x="457200" y="1600200"/>
            <a:ext cx="8229600" cy="5257800"/>
          </a:xfrm>
        </p:spPr>
        <p:txBody>
          <a:bodyPr>
            <a:normAutofit/>
          </a:bodyPr>
          <a:lstStyle/>
          <a:p>
            <a:r>
              <a:rPr lang="en-US" dirty="0"/>
              <a:t>Key communication tool for this class</a:t>
            </a:r>
          </a:p>
          <a:p>
            <a:endParaRPr lang="en-US" dirty="0"/>
          </a:p>
          <a:p>
            <a:r>
              <a:rPr lang="en-US" dirty="0"/>
              <a:t>Hand in some assignments there</a:t>
            </a:r>
          </a:p>
          <a:p>
            <a:r>
              <a:rPr lang="en-US" dirty="0"/>
              <a:t>Comment on other students’ assignments there</a:t>
            </a:r>
          </a:p>
          <a:p>
            <a:endParaRPr lang="en-US" dirty="0"/>
          </a:p>
          <a:p>
            <a:r>
              <a:rPr lang="en-US" dirty="0"/>
              <a:t>Discuss the readings there</a:t>
            </a:r>
          </a:p>
        </p:txBody>
      </p:sp>
    </p:spTree>
    <p:extLst>
      <p:ext uri="{BB962C8B-B14F-4D97-AF65-F5344CB8AC3E}">
        <p14:creationId xmlns:p14="http://schemas.microsoft.com/office/powerpoint/2010/main" val="28419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1419F-8F62-1585-D505-7A14A371DFEF}"/>
              </a:ext>
            </a:extLst>
          </p:cNvPr>
          <p:cNvSpPr>
            <a:spLocks noGrp="1"/>
          </p:cNvSpPr>
          <p:nvPr>
            <p:ph type="title"/>
          </p:nvPr>
        </p:nvSpPr>
        <p:spPr/>
        <p:txBody>
          <a:bodyPr/>
          <a:lstStyle/>
          <a:p>
            <a:r>
              <a:rPr lang="en-US" dirty="0"/>
              <a:t>VIVI-SD Discussions</a:t>
            </a:r>
          </a:p>
        </p:txBody>
      </p:sp>
      <p:sp>
        <p:nvSpPr>
          <p:cNvPr id="3" name="Content Placeholder 2">
            <a:extLst>
              <a:ext uri="{FF2B5EF4-FFF2-40B4-BE49-F238E27FC236}">
                <a16:creationId xmlns:a16="http://schemas.microsoft.com/office/drawing/2014/main" id="{F10634BD-3427-2639-028F-449CE5DEB25D}"/>
              </a:ext>
            </a:extLst>
          </p:cNvPr>
          <p:cNvSpPr>
            <a:spLocks noGrp="1"/>
          </p:cNvSpPr>
          <p:nvPr>
            <p:ph idx="1"/>
          </p:nvPr>
        </p:nvSpPr>
        <p:spPr/>
        <p:txBody>
          <a:bodyPr>
            <a:normAutofit lnSpcReduction="10000"/>
          </a:bodyPr>
          <a:lstStyle/>
          <a:p>
            <a:r>
              <a:rPr lang="en-US" dirty="0"/>
              <a:t>This semester we’ll be trying something new</a:t>
            </a:r>
          </a:p>
          <a:p>
            <a:endParaRPr lang="en-US" dirty="0"/>
          </a:p>
          <a:p>
            <a:r>
              <a:rPr lang="en-US" dirty="0"/>
              <a:t>This class is too big to have good “full class” discussions for some topics, even with two sections</a:t>
            </a:r>
          </a:p>
          <a:p>
            <a:endParaRPr lang="en-US" dirty="0"/>
          </a:p>
          <a:p>
            <a:r>
              <a:rPr lang="en-US" dirty="0"/>
              <a:t>Zoom breakout rooms (and in-class small groups) mean that I don’t really get to support your conversations</a:t>
            </a:r>
          </a:p>
          <a:p>
            <a:endParaRPr lang="en-US" dirty="0"/>
          </a:p>
        </p:txBody>
      </p:sp>
    </p:spTree>
    <p:extLst>
      <p:ext uri="{BB962C8B-B14F-4D97-AF65-F5344CB8AC3E}">
        <p14:creationId xmlns:p14="http://schemas.microsoft.com/office/powerpoint/2010/main" val="1246870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Welcome to </a:t>
            </a:r>
            <a:br>
              <a:rPr lang="en-US" dirty="0"/>
            </a:br>
            <a:r>
              <a:rPr lang="en-US" dirty="0"/>
              <a:t>EDUC 6123: </a:t>
            </a:r>
            <a:br>
              <a:rPr lang="en-US" dirty="0"/>
            </a:br>
            <a:r>
              <a:rPr lang="en-US" dirty="0"/>
              <a:t>Big Data, Education, and Society</a:t>
            </a:r>
          </a:p>
        </p:txBody>
      </p:sp>
      <p:sp>
        <p:nvSpPr>
          <p:cNvPr id="3" name="Content Placeholder 2"/>
          <p:cNvSpPr>
            <a:spLocks noGrp="1"/>
          </p:cNvSpPr>
          <p:nvPr>
            <p:ph idx="1"/>
          </p:nvPr>
        </p:nvSpPr>
        <p:spPr>
          <a:xfrm>
            <a:off x="457200" y="1905000"/>
            <a:ext cx="8229600" cy="4525963"/>
          </a:xfrm>
        </p:spPr>
        <p:txBody>
          <a:bodyPr>
            <a:normAutofit/>
          </a:bodyPr>
          <a:lstStyle/>
          <a:p>
            <a:r>
              <a:rPr lang="en-US" dirty="0"/>
              <a:t>Where we’ll discuss…</a:t>
            </a:r>
            <a:br>
              <a:rPr lang="en-US" dirty="0"/>
            </a:br>
            <a:r>
              <a:rPr lang="en-US" dirty="0"/>
              <a:t>Big Data, Education, and Society</a:t>
            </a:r>
          </a:p>
          <a:p>
            <a:endParaRPr lang="en-US" dirty="0"/>
          </a:p>
        </p:txBody>
      </p:sp>
    </p:spTree>
    <p:extLst>
      <p:ext uri="{BB962C8B-B14F-4D97-AF65-F5344CB8AC3E}">
        <p14:creationId xmlns:p14="http://schemas.microsoft.com/office/powerpoint/2010/main" val="2025021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1419F-8F62-1585-D505-7A14A371DFEF}"/>
              </a:ext>
            </a:extLst>
          </p:cNvPr>
          <p:cNvSpPr>
            <a:spLocks noGrp="1"/>
          </p:cNvSpPr>
          <p:nvPr>
            <p:ph type="title"/>
          </p:nvPr>
        </p:nvSpPr>
        <p:spPr/>
        <p:txBody>
          <a:bodyPr/>
          <a:lstStyle/>
          <a:p>
            <a:r>
              <a:rPr lang="en-US" dirty="0"/>
              <a:t>VIVI-SD: A new tool</a:t>
            </a:r>
          </a:p>
        </p:txBody>
      </p:sp>
      <p:sp>
        <p:nvSpPr>
          <p:cNvPr id="3" name="Content Placeholder 2">
            <a:extLst>
              <a:ext uri="{FF2B5EF4-FFF2-40B4-BE49-F238E27FC236}">
                <a16:creationId xmlns:a16="http://schemas.microsoft.com/office/drawing/2014/main" id="{F10634BD-3427-2639-028F-449CE5DEB25D}"/>
              </a:ext>
            </a:extLst>
          </p:cNvPr>
          <p:cNvSpPr>
            <a:spLocks noGrp="1"/>
          </p:cNvSpPr>
          <p:nvPr>
            <p:ph idx="1"/>
          </p:nvPr>
        </p:nvSpPr>
        <p:spPr>
          <a:xfrm>
            <a:off x="457200" y="1600200"/>
            <a:ext cx="8229600" cy="5257800"/>
          </a:xfrm>
        </p:spPr>
        <p:txBody>
          <a:bodyPr>
            <a:normAutofit/>
          </a:bodyPr>
          <a:lstStyle/>
          <a:p>
            <a:r>
              <a:rPr lang="en-US" dirty="0"/>
              <a:t>In VIVI-SD, you will have discussions with a small number of your classmates, guided and scaffolded by Virtual Ryan</a:t>
            </a:r>
          </a:p>
          <a:p>
            <a:endParaRPr lang="en-US" dirty="0"/>
          </a:p>
          <a:p>
            <a:r>
              <a:rPr lang="en-US" dirty="0"/>
              <a:t>You will have until the due date to schedule and conduct these discussions</a:t>
            </a:r>
          </a:p>
          <a:p>
            <a:endParaRPr lang="en-US" dirty="0"/>
          </a:p>
          <a:p>
            <a:pPr marL="457200" lvl="1" indent="0">
              <a:buNone/>
            </a:pPr>
            <a:endParaRPr lang="en-US" dirty="0"/>
          </a:p>
        </p:txBody>
      </p:sp>
    </p:spTree>
    <p:extLst>
      <p:ext uri="{BB962C8B-B14F-4D97-AF65-F5344CB8AC3E}">
        <p14:creationId xmlns:p14="http://schemas.microsoft.com/office/powerpoint/2010/main" val="1949616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a:t>
            </a: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a:t>This class will have one primary project with multiple sub-assignments</a:t>
            </a:r>
          </a:p>
          <a:p>
            <a:endParaRPr lang="en-US" dirty="0"/>
          </a:p>
          <a:p>
            <a:r>
              <a:rPr lang="en-US" dirty="0"/>
              <a:t>In this project, you will propose a learning analytics application</a:t>
            </a:r>
          </a:p>
          <a:p>
            <a:endParaRPr lang="en-US" dirty="0"/>
          </a:p>
          <a:p>
            <a:r>
              <a:rPr lang="en-US" dirty="0"/>
              <a:t>You should conduct this project in groups of 3</a:t>
            </a:r>
          </a:p>
          <a:p>
            <a:pPr lvl="1"/>
            <a:r>
              <a:rPr lang="en-US" dirty="0"/>
              <a:t>You need to pick your group for the first assignment – you will keep this group for the rest of the semester </a:t>
            </a:r>
          </a:p>
        </p:txBody>
      </p:sp>
    </p:spTree>
    <p:extLst>
      <p:ext uri="{BB962C8B-B14F-4D97-AF65-F5344CB8AC3E}">
        <p14:creationId xmlns:p14="http://schemas.microsoft.com/office/powerpoint/2010/main" val="1385372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a:t>
            </a:r>
          </a:p>
        </p:txBody>
      </p:sp>
      <p:sp>
        <p:nvSpPr>
          <p:cNvPr id="3" name="Content Placeholder 2"/>
          <p:cNvSpPr>
            <a:spLocks noGrp="1"/>
          </p:cNvSpPr>
          <p:nvPr>
            <p:ph idx="1"/>
          </p:nvPr>
        </p:nvSpPr>
        <p:spPr>
          <a:xfrm>
            <a:off x="457200" y="1600200"/>
            <a:ext cx="8534400" cy="5257800"/>
          </a:xfrm>
        </p:spPr>
        <p:txBody>
          <a:bodyPr>
            <a:normAutofit/>
          </a:bodyPr>
          <a:lstStyle/>
          <a:p>
            <a:r>
              <a:rPr lang="en-US" dirty="0"/>
              <a:t>Project Proposal 17% </a:t>
            </a:r>
          </a:p>
          <a:p>
            <a:r>
              <a:rPr lang="en-US" dirty="0"/>
              <a:t>Needs Assessment 17% </a:t>
            </a:r>
          </a:p>
          <a:p>
            <a:r>
              <a:rPr lang="en-US" dirty="0"/>
              <a:t>Risks and Challenges 17% </a:t>
            </a:r>
          </a:p>
          <a:p>
            <a:r>
              <a:rPr lang="en-US" dirty="0"/>
              <a:t>Final Project 17% </a:t>
            </a:r>
          </a:p>
          <a:p>
            <a:r>
              <a:rPr lang="en-US" dirty="0"/>
              <a:t>Class Participation (</a:t>
            </a:r>
            <a:r>
              <a:rPr lang="en-US" i="1" dirty="0"/>
              <a:t>including the </a:t>
            </a:r>
            <a:r>
              <a:rPr lang="en-US" dirty="0"/>
              <a:t>forum) 11% </a:t>
            </a:r>
          </a:p>
          <a:p>
            <a:r>
              <a:rPr lang="en-US" dirty="0"/>
              <a:t>VIVI-SD Discussions 21%</a:t>
            </a:r>
          </a:p>
        </p:txBody>
      </p:sp>
    </p:spTree>
    <p:extLst>
      <p:ext uri="{BB962C8B-B14F-4D97-AF65-F5344CB8AC3E}">
        <p14:creationId xmlns:p14="http://schemas.microsoft.com/office/powerpoint/2010/main" val="1040541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Grade</a:t>
            </a: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r>
              <a:rPr lang="en-US" dirty="0"/>
              <a:t>Includes </a:t>
            </a:r>
            <a:r>
              <a:rPr lang="en-US" dirty="0" err="1"/>
              <a:t>JeepyTA</a:t>
            </a:r>
            <a:r>
              <a:rPr lang="en-US" dirty="0"/>
              <a:t> forum and in class participation</a:t>
            </a:r>
          </a:p>
          <a:p>
            <a:pPr lvl="1"/>
            <a:r>
              <a:rPr lang="en-US" dirty="0"/>
              <a:t>Just showing up to class and sitting silently and doing nothing else does not count as class participation</a:t>
            </a:r>
          </a:p>
          <a:p>
            <a:r>
              <a:rPr lang="en-US" dirty="0"/>
              <a:t>Does NOT include VIVI-SD, that’s separate</a:t>
            </a:r>
          </a:p>
          <a:p>
            <a:r>
              <a:rPr lang="en-US" dirty="0"/>
              <a:t>No specific guidelines on how many posts you should make, or word length</a:t>
            </a:r>
          </a:p>
          <a:p>
            <a:endParaRPr lang="en-US" dirty="0"/>
          </a:p>
          <a:p>
            <a:r>
              <a:rPr lang="en-US" dirty="0"/>
              <a:t>If you have a question for me that is not completely specific (e.g. why did I get a B?), </a:t>
            </a:r>
            <a:r>
              <a:rPr lang="en-US" b="1" dirty="0"/>
              <a:t>please post it to the forum</a:t>
            </a:r>
          </a:p>
          <a:p>
            <a:pPr lvl="1"/>
            <a:r>
              <a:rPr lang="en-US" dirty="0"/>
              <a:t>I get hundreds of real emails a day, I will read the forum first</a:t>
            </a:r>
          </a:p>
          <a:p>
            <a:pPr lvl="1"/>
            <a:endParaRPr lang="en-US" dirty="0"/>
          </a:p>
        </p:txBody>
      </p:sp>
    </p:spTree>
    <p:extLst>
      <p:ext uri="{BB962C8B-B14F-4D97-AF65-F5344CB8AC3E}">
        <p14:creationId xmlns:p14="http://schemas.microsoft.com/office/powerpoint/2010/main" val="3537719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Books</a:t>
            </a:r>
          </a:p>
        </p:txBody>
      </p:sp>
      <p:sp>
        <p:nvSpPr>
          <p:cNvPr id="3" name="Content Placeholder 2"/>
          <p:cNvSpPr>
            <a:spLocks noGrp="1"/>
          </p:cNvSpPr>
          <p:nvPr>
            <p:ph idx="1"/>
          </p:nvPr>
        </p:nvSpPr>
        <p:spPr/>
        <p:txBody>
          <a:bodyPr/>
          <a:lstStyle/>
          <a:p>
            <a:r>
              <a:rPr lang="en-US" dirty="0"/>
              <a:t>None</a:t>
            </a:r>
          </a:p>
        </p:txBody>
      </p:sp>
    </p:spTree>
    <p:extLst>
      <p:ext uri="{BB962C8B-B14F-4D97-AF65-F5344CB8AC3E}">
        <p14:creationId xmlns:p14="http://schemas.microsoft.com/office/powerpoint/2010/main" val="2791840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lstStyle/>
          <a:p>
            <a:r>
              <a:rPr lang="en-US" dirty="0"/>
              <a:t>Available at</a:t>
            </a:r>
            <a:br>
              <a:rPr lang="en-US" dirty="0"/>
            </a:br>
            <a:br>
              <a:rPr lang="en-US" dirty="0"/>
            </a:br>
            <a:r>
              <a:rPr lang="en-US" dirty="0"/>
              <a:t>https://drive.google.com/file/d/1UZthaRPpjhBfClc6-b5RyTXcIGeXtoXN/view?usp=sharing</a:t>
            </a:r>
          </a:p>
          <a:p>
            <a:endParaRPr lang="en-US" dirty="0"/>
          </a:p>
        </p:txBody>
      </p:sp>
    </p:spTree>
    <p:extLst>
      <p:ext uri="{BB962C8B-B14F-4D97-AF65-F5344CB8AC3E}">
        <p14:creationId xmlns:p14="http://schemas.microsoft.com/office/powerpoint/2010/main" val="3753122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about Syllabus?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79269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Project Proposal</a:t>
            </a:r>
          </a:p>
        </p:txBody>
      </p:sp>
      <p:sp>
        <p:nvSpPr>
          <p:cNvPr id="3" name="Content Placeholder 2"/>
          <p:cNvSpPr>
            <a:spLocks noGrp="1"/>
          </p:cNvSpPr>
          <p:nvPr>
            <p:ph idx="1"/>
          </p:nvPr>
        </p:nvSpPr>
        <p:spPr/>
        <p:txBody>
          <a:bodyPr>
            <a:normAutofit/>
          </a:bodyPr>
          <a:lstStyle/>
          <a:p>
            <a:r>
              <a:rPr lang="en-US" dirty="0"/>
              <a:t>Let’s go to the course webpage to look at it</a:t>
            </a:r>
          </a:p>
          <a:p>
            <a:endParaRPr lang="en-US" dirty="0"/>
          </a:p>
          <a:p>
            <a:r>
              <a:rPr lang="en-US" dirty="0"/>
              <a:t>Questions? Concerns? Comments?</a:t>
            </a:r>
          </a:p>
          <a:p>
            <a:endParaRPr lang="en-US" dirty="0"/>
          </a:p>
        </p:txBody>
      </p:sp>
    </p:spTree>
    <p:extLst>
      <p:ext uri="{BB962C8B-B14F-4D97-AF65-F5344CB8AC3E}">
        <p14:creationId xmlns:p14="http://schemas.microsoft.com/office/powerpoint/2010/main" val="4033128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Accommodations for Students with Disabilities</a:t>
            </a:r>
          </a:p>
        </p:txBody>
      </p:sp>
      <p:sp>
        <p:nvSpPr>
          <p:cNvPr id="3" name="Content Placeholder 2"/>
          <p:cNvSpPr>
            <a:spLocks noGrp="1"/>
          </p:cNvSpPr>
          <p:nvPr>
            <p:ph idx="1"/>
          </p:nvPr>
        </p:nvSpPr>
        <p:spPr/>
        <p:txBody>
          <a:bodyPr/>
          <a:lstStyle/>
          <a:p>
            <a:r>
              <a:rPr lang="en-US" dirty="0"/>
              <a:t>Please email me to set up a meeting so we can best accommodate you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Ways to get in touch with me</a:t>
            </a:r>
          </a:p>
        </p:txBody>
      </p:sp>
      <p:sp>
        <p:nvSpPr>
          <p:cNvPr id="3" name="Content Placeholder 2"/>
          <p:cNvSpPr>
            <a:spLocks noGrp="1"/>
          </p:cNvSpPr>
          <p:nvPr>
            <p:ph idx="1"/>
          </p:nvPr>
        </p:nvSpPr>
        <p:spPr>
          <a:xfrm>
            <a:off x="457200" y="1600200"/>
            <a:ext cx="8763000" cy="5105400"/>
          </a:xfrm>
        </p:spPr>
        <p:txBody>
          <a:bodyPr>
            <a:normAutofit fontScale="85000" lnSpcReduction="20000"/>
          </a:bodyPr>
          <a:lstStyle/>
          <a:p>
            <a:r>
              <a:rPr lang="en-US" dirty="0"/>
              <a:t>Post to the forum</a:t>
            </a:r>
          </a:p>
          <a:p>
            <a:pPr lvl="1"/>
            <a:r>
              <a:rPr lang="en-US" dirty="0"/>
              <a:t>Strongly preferred for all questions that could be of interest to other students; fastest response by me and Chelsea and </a:t>
            </a:r>
            <a:r>
              <a:rPr lang="en-US" dirty="0" err="1"/>
              <a:t>JeepyTA</a:t>
            </a:r>
            <a:endParaRPr lang="en-US" dirty="0"/>
          </a:p>
          <a:p>
            <a:r>
              <a:rPr lang="en-US" dirty="0"/>
              <a:t>Come to office hours</a:t>
            </a:r>
          </a:p>
          <a:p>
            <a:pPr lvl="1"/>
            <a:r>
              <a:rPr lang="en-US" dirty="0"/>
              <a:t>When this needs to be rescheduled or shortened, I will post to </a:t>
            </a:r>
            <a:r>
              <a:rPr lang="en-US" dirty="0" err="1"/>
              <a:t>JeepyTA</a:t>
            </a:r>
            <a:endParaRPr lang="en-US" dirty="0"/>
          </a:p>
          <a:p>
            <a:r>
              <a:rPr lang="en-US" sz="3000" dirty="0"/>
              <a:t>Set up a meeting penn.learninganalytics@gmail.com</a:t>
            </a:r>
          </a:p>
          <a:p>
            <a:r>
              <a:rPr lang="en-US" sz="3000" dirty="0"/>
              <a:t>Hand in your work on </a:t>
            </a:r>
            <a:r>
              <a:rPr lang="en-US" sz="2800" dirty="0" err="1"/>
              <a:t>JeepyTA</a:t>
            </a:r>
            <a:endParaRPr lang="en-US" sz="2600" dirty="0"/>
          </a:p>
          <a:p>
            <a:r>
              <a:rPr lang="en-US" sz="3000" dirty="0"/>
              <a:t>Questions on grades, being late, or missing class ryanshaunbaker@gmail.com</a:t>
            </a:r>
          </a:p>
          <a:p>
            <a:pPr lvl="1"/>
            <a:endParaRPr lang="en-US" dirty="0"/>
          </a:p>
          <a:p>
            <a:r>
              <a:rPr lang="en-US" dirty="0"/>
              <a:t>Use the right approach, get a much faster response</a:t>
            </a:r>
          </a:p>
          <a:p>
            <a:pPr lvl="1"/>
            <a:endParaRPr lang="en-US" dirty="0"/>
          </a:p>
        </p:txBody>
      </p:sp>
    </p:spTree>
    <p:extLst>
      <p:ext uri="{BB962C8B-B14F-4D97-AF65-F5344CB8AC3E}">
        <p14:creationId xmlns:p14="http://schemas.microsoft.com/office/powerpoint/2010/main" val="3186710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86EFC-522B-DBF5-17FA-636584002B4D}"/>
              </a:ext>
            </a:extLst>
          </p:cNvPr>
          <p:cNvSpPr>
            <a:spLocks noGrp="1"/>
          </p:cNvSpPr>
          <p:nvPr>
            <p:ph type="title"/>
          </p:nvPr>
        </p:nvSpPr>
        <p:spPr/>
        <p:txBody>
          <a:bodyPr/>
          <a:lstStyle/>
          <a:p>
            <a:r>
              <a:rPr lang="en-US" dirty="0"/>
              <a:t>Your instructor</a:t>
            </a:r>
          </a:p>
        </p:txBody>
      </p:sp>
      <p:sp>
        <p:nvSpPr>
          <p:cNvPr id="3" name="Content Placeholder 2">
            <a:extLst>
              <a:ext uri="{FF2B5EF4-FFF2-40B4-BE49-F238E27FC236}">
                <a16:creationId xmlns:a16="http://schemas.microsoft.com/office/drawing/2014/main" id="{706FB792-AE4C-9DBC-D4E8-7B07E8D5C1F2}"/>
              </a:ext>
            </a:extLst>
          </p:cNvPr>
          <p:cNvSpPr>
            <a:spLocks noGrp="1"/>
          </p:cNvSpPr>
          <p:nvPr>
            <p:ph idx="1"/>
          </p:nvPr>
        </p:nvSpPr>
        <p:spPr/>
        <p:txBody>
          <a:bodyPr/>
          <a:lstStyle/>
          <a:p>
            <a:r>
              <a:rPr lang="en-US" dirty="0"/>
              <a:t>Ryan Baker</a:t>
            </a:r>
          </a:p>
        </p:txBody>
      </p:sp>
    </p:spTree>
    <p:extLst>
      <p:ext uri="{BB962C8B-B14F-4D97-AF65-F5344CB8AC3E}">
        <p14:creationId xmlns:p14="http://schemas.microsoft.com/office/powerpoint/2010/main" val="36495888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Plagiarism and Cheating: </a:t>
            </a:r>
            <a:br>
              <a:rPr lang="en-US" dirty="0"/>
            </a:br>
            <a:r>
              <a:rPr lang="en-US" dirty="0"/>
              <a:t>Boilerplate Slide</a:t>
            </a:r>
          </a:p>
        </p:txBody>
      </p:sp>
      <p:sp>
        <p:nvSpPr>
          <p:cNvPr id="3" name="Content Placeholder 2"/>
          <p:cNvSpPr>
            <a:spLocks noGrp="1"/>
          </p:cNvSpPr>
          <p:nvPr>
            <p:ph idx="1"/>
          </p:nvPr>
        </p:nvSpPr>
        <p:spPr/>
        <p:txBody>
          <a:bodyPr>
            <a:normAutofit/>
          </a:bodyPr>
          <a:lstStyle/>
          <a:p>
            <a:r>
              <a:rPr lang="en-US" dirty="0"/>
              <a:t>Don’t do it</a:t>
            </a:r>
          </a:p>
          <a:p>
            <a:endParaRPr lang="en-US" dirty="0"/>
          </a:p>
          <a:p>
            <a:r>
              <a:rPr lang="en-US" dirty="0"/>
              <a:t>If you have any questions about what it is, talk to me </a:t>
            </a:r>
            <a:r>
              <a:rPr lang="en-US" b="1" i="1" dirty="0"/>
              <a:t>before</a:t>
            </a:r>
            <a:r>
              <a:rPr lang="en-US" dirty="0"/>
              <a:t> you turn in an assignment that involves either of these</a:t>
            </a:r>
          </a:p>
          <a:p>
            <a:endParaRPr lang="en-US" dirty="0"/>
          </a:p>
          <a:p>
            <a:r>
              <a:rPr lang="en-US" dirty="0"/>
              <a:t>University regulations will be followed to the letter</a:t>
            </a:r>
          </a:p>
          <a:p>
            <a:endParaRPr lang="en-US" dirty="0"/>
          </a:p>
        </p:txBody>
      </p:sp>
    </p:spTree>
    <p:extLst>
      <p:ext uri="{BB962C8B-B14F-4D97-AF65-F5344CB8AC3E}">
        <p14:creationId xmlns:p14="http://schemas.microsoft.com/office/powerpoint/2010/main" val="8755339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3E8BD-6397-65F2-4AC7-9304D8D1208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9F8537-2B48-3930-936E-54DA5B06D5DA}"/>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A537B08B-13C7-E42E-04C5-166B75FD12CC}"/>
              </a:ext>
            </a:extLst>
          </p:cNvPr>
          <p:cNvPicPr>
            <a:picLocks noChangeAspect="1"/>
          </p:cNvPicPr>
          <p:nvPr/>
        </p:nvPicPr>
        <p:blipFill>
          <a:blip r:embed="rId3"/>
          <a:stretch>
            <a:fillRect/>
          </a:stretch>
        </p:blipFill>
        <p:spPr>
          <a:xfrm>
            <a:off x="76201" y="0"/>
            <a:ext cx="9075796" cy="6126163"/>
          </a:xfrm>
          <a:prstGeom prst="rect">
            <a:avLst/>
          </a:prstGeom>
        </p:spPr>
      </p:pic>
    </p:spTree>
    <p:extLst>
      <p:ext uri="{BB962C8B-B14F-4D97-AF65-F5344CB8AC3E}">
        <p14:creationId xmlns:p14="http://schemas.microsoft.com/office/powerpoint/2010/main" val="2539458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Concerns? Comments?</a:t>
            </a:r>
          </a:p>
        </p:txBody>
      </p:sp>
      <p:sp>
        <p:nvSpPr>
          <p:cNvPr id="3" name="Content Placeholder 2"/>
          <p:cNvSpPr>
            <a:spLocks noGrp="1"/>
          </p:cNvSpPr>
          <p:nvPr>
            <p:ph idx="1"/>
          </p:nvPr>
        </p:nvSpPr>
        <p:spPr/>
        <p:txBody>
          <a:bodyPr/>
          <a:lstStyle/>
          <a:p>
            <a:r>
              <a:rPr lang="en-US" dirty="0"/>
              <a:t>Any questions on the syllabus, schedule, or administrative topics?</a:t>
            </a:r>
          </a:p>
          <a:p>
            <a:endParaRPr lang="en-US" dirty="0"/>
          </a:p>
        </p:txBody>
      </p:sp>
    </p:spTree>
    <p:extLst>
      <p:ext uri="{BB962C8B-B14F-4D97-AF65-F5344CB8AC3E}">
        <p14:creationId xmlns:p14="http://schemas.microsoft.com/office/powerpoint/2010/main" val="19713808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Introductions</a:t>
            </a:r>
          </a:p>
        </p:txBody>
      </p:sp>
      <p:sp>
        <p:nvSpPr>
          <p:cNvPr id="3" name="Content Placeholder 2"/>
          <p:cNvSpPr>
            <a:spLocks noGrp="1"/>
          </p:cNvSpPr>
          <p:nvPr>
            <p:ph idx="1"/>
          </p:nvPr>
        </p:nvSpPr>
        <p:spPr/>
        <p:txBody>
          <a:bodyPr>
            <a:normAutofit fontScale="92500" lnSpcReduction="10000"/>
          </a:bodyPr>
          <a:lstStyle/>
          <a:p>
            <a:r>
              <a:rPr lang="en-US" dirty="0"/>
              <a:t>Please introduce yourselves!</a:t>
            </a:r>
          </a:p>
          <a:p>
            <a:endParaRPr lang="en-US" dirty="0"/>
          </a:p>
          <a:p>
            <a:r>
              <a:rPr lang="en-US" dirty="0"/>
              <a:t>Your name</a:t>
            </a:r>
          </a:p>
          <a:p>
            <a:r>
              <a:rPr lang="en-US" dirty="0"/>
              <a:t>Your pronouns (completely optional)</a:t>
            </a:r>
          </a:p>
          <a:p>
            <a:r>
              <a:rPr lang="en-US" dirty="0"/>
              <a:t>What program you’re studying in </a:t>
            </a:r>
          </a:p>
          <a:p>
            <a:r>
              <a:rPr lang="en-US" dirty="0"/>
              <a:t>What your current job is (if you have one)</a:t>
            </a:r>
          </a:p>
          <a:p>
            <a:r>
              <a:rPr lang="en-US" dirty="0"/>
              <a:t>Why (if) you think the course subject is interesting</a:t>
            </a:r>
          </a:p>
          <a:p>
            <a:r>
              <a:rPr lang="en-US" dirty="0"/>
              <a:t>What you hope to be doing in 5 years</a:t>
            </a:r>
          </a:p>
        </p:txBody>
      </p:sp>
    </p:spTree>
    <p:extLst>
      <p:ext uri="{BB962C8B-B14F-4D97-AF65-F5344CB8AC3E}">
        <p14:creationId xmlns:p14="http://schemas.microsoft.com/office/powerpoint/2010/main" val="127015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F4563-A2F6-2DF5-A69C-2E8545EF5D55}"/>
              </a:ext>
            </a:extLst>
          </p:cNvPr>
          <p:cNvSpPr>
            <a:spLocks noGrp="1"/>
          </p:cNvSpPr>
          <p:nvPr>
            <p:ph type="title"/>
          </p:nvPr>
        </p:nvSpPr>
        <p:spPr/>
        <p:txBody>
          <a:bodyPr>
            <a:normAutofit fontScale="90000"/>
          </a:bodyPr>
          <a:lstStyle/>
          <a:p>
            <a:r>
              <a:rPr lang="en-US" dirty="0"/>
              <a:t>Let’s get started with some discussion</a:t>
            </a:r>
          </a:p>
        </p:txBody>
      </p:sp>
      <p:sp>
        <p:nvSpPr>
          <p:cNvPr id="3" name="Content Placeholder 2">
            <a:extLst>
              <a:ext uri="{FF2B5EF4-FFF2-40B4-BE49-F238E27FC236}">
                <a16:creationId xmlns:a16="http://schemas.microsoft.com/office/drawing/2014/main" id="{33B2AA23-90D4-11AA-0351-D8E4A28973D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572860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education different than it was 30 years ago?</a:t>
            </a:r>
          </a:p>
        </p:txBody>
      </p:sp>
      <p:sp>
        <p:nvSpPr>
          <p:cNvPr id="3" name="Content Placeholder 2"/>
          <p:cNvSpPr>
            <a:spLocks noGrp="1"/>
          </p:cNvSpPr>
          <p:nvPr>
            <p:ph idx="1"/>
          </p:nvPr>
        </p:nvSpPr>
        <p:spPr>
          <a:xfrm>
            <a:off x="457200" y="1600200"/>
            <a:ext cx="8229600" cy="5105400"/>
          </a:xfrm>
        </p:spPr>
        <p:txBody>
          <a:bodyPr>
            <a:normAutofit/>
          </a:bodyPr>
          <a:lstStyle/>
          <a:p>
            <a:endParaRPr lang="en-US" dirty="0"/>
          </a:p>
        </p:txBody>
      </p:sp>
    </p:spTree>
    <p:extLst>
      <p:ext uri="{BB962C8B-B14F-4D97-AF65-F5344CB8AC3E}">
        <p14:creationId xmlns:p14="http://schemas.microsoft.com/office/powerpoint/2010/main" val="3456379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might education </a:t>
            </a:r>
            <a:br>
              <a:rPr lang="en-US" dirty="0"/>
            </a:br>
            <a:r>
              <a:rPr lang="en-US" dirty="0"/>
              <a:t>be like in 30 years?</a:t>
            </a:r>
          </a:p>
        </p:txBody>
      </p:sp>
      <p:sp>
        <p:nvSpPr>
          <p:cNvPr id="3" name="Content Placeholder 2"/>
          <p:cNvSpPr>
            <a:spLocks noGrp="1"/>
          </p:cNvSpPr>
          <p:nvPr>
            <p:ph idx="1"/>
          </p:nvPr>
        </p:nvSpPr>
        <p:spPr>
          <a:xfrm>
            <a:off x="457200" y="1600200"/>
            <a:ext cx="8229600" cy="5029200"/>
          </a:xfrm>
        </p:spPr>
        <p:txBody>
          <a:bodyPr>
            <a:normAutofit/>
          </a:bodyPr>
          <a:lstStyle/>
          <a:p>
            <a:endParaRPr lang="en-US" dirty="0"/>
          </a:p>
        </p:txBody>
      </p:sp>
    </p:spTree>
    <p:extLst>
      <p:ext uri="{BB962C8B-B14F-4D97-AF65-F5344CB8AC3E}">
        <p14:creationId xmlns:p14="http://schemas.microsoft.com/office/powerpoint/2010/main" val="2443798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non-school learning different than it was 30 years ago?</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96292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might non-school learning be different in 30 years?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334381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was data used in education 30 years ago?</a:t>
            </a:r>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3439419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6474F-7C24-4598-A3EA-671245848665}"/>
              </a:ext>
            </a:extLst>
          </p:cNvPr>
          <p:cNvSpPr>
            <a:spLocks noGrp="1"/>
          </p:cNvSpPr>
          <p:nvPr>
            <p:ph type="title"/>
          </p:nvPr>
        </p:nvSpPr>
        <p:spPr/>
        <p:txBody>
          <a:bodyPr/>
          <a:lstStyle/>
          <a:p>
            <a:r>
              <a:rPr lang="en-US" dirty="0"/>
              <a:t>Your course assistant</a:t>
            </a:r>
          </a:p>
        </p:txBody>
      </p:sp>
      <p:sp>
        <p:nvSpPr>
          <p:cNvPr id="3" name="Content Placeholder 2">
            <a:extLst>
              <a:ext uri="{FF2B5EF4-FFF2-40B4-BE49-F238E27FC236}">
                <a16:creationId xmlns:a16="http://schemas.microsoft.com/office/drawing/2014/main" id="{11FEBA72-C835-A871-2E00-522FB139A178}"/>
              </a:ext>
            </a:extLst>
          </p:cNvPr>
          <p:cNvSpPr>
            <a:spLocks noGrp="1"/>
          </p:cNvSpPr>
          <p:nvPr>
            <p:ph idx="1"/>
          </p:nvPr>
        </p:nvSpPr>
        <p:spPr/>
        <p:txBody>
          <a:bodyPr/>
          <a:lstStyle/>
          <a:p>
            <a:r>
              <a:rPr lang="en-US" dirty="0"/>
              <a:t>Chelsea Porter</a:t>
            </a:r>
          </a:p>
        </p:txBody>
      </p:sp>
    </p:spTree>
    <p:extLst>
      <p:ext uri="{BB962C8B-B14F-4D97-AF65-F5344CB8AC3E}">
        <p14:creationId xmlns:p14="http://schemas.microsoft.com/office/powerpoint/2010/main" val="32551521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is data being used in education today?</a:t>
            </a:r>
          </a:p>
        </p:txBody>
      </p:sp>
      <p:sp>
        <p:nvSpPr>
          <p:cNvPr id="3" name="Content Placeholder 2"/>
          <p:cNvSpPr>
            <a:spLocks noGrp="1"/>
          </p:cNvSpPr>
          <p:nvPr>
            <p:ph idx="1"/>
          </p:nvPr>
        </p:nvSpPr>
        <p:spPr>
          <a:xfrm>
            <a:off x="457200" y="1600200"/>
            <a:ext cx="8229600" cy="5181600"/>
          </a:xfrm>
        </p:spPr>
        <p:txBody>
          <a:bodyPr>
            <a:normAutofit/>
          </a:bodyPr>
          <a:lstStyle/>
          <a:p>
            <a:endParaRPr lang="en-US" dirty="0"/>
          </a:p>
        </p:txBody>
      </p:sp>
    </p:spTree>
    <p:extLst>
      <p:ext uri="{BB962C8B-B14F-4D97-AF65-F5344CB8AC3E}">
        <p14:creationId xmlns:p14="http://schemas.microsoft.com/office/powerpoint/2010/main" val="22827519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might data be used in education in 30 years?</a:t>
            </a:r>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41805048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big data?</a:t>
            </a:r>
          </a:p>
        </p:txBody>
      </p:sp>
      <p:sp>
        <p:nvSpPr>
          <p:cNvPr id="3" name="Content Placeholder 2"/>
          <p:cNvSpPr>
            <a:spLocks noGrp="1"/>
          </p:cNvSpPr>
          <p:nvPr>
            <p:ph idx="1"/>
          </p:nvPr>
        </p:nvSpPr>
        <p:spPr/>
        <p:txBody>
          <a:bodyPr/>
          <a:lstStyle/>
          <a:p>
            <a:r>
              <a:rPr lang="en-US" dirty="0"/>
              <a:t>Your thoughts?</a:t>
            </a:r>
          </a:p>
        </p:txBody>
      </p:sp>
    </p:spTree>
    <p:extLst>
      <p:ext uri="{BB962C8B-B14F-4D97-AF65-F5344CB8AC3E}">
        <p14:creationId xmlns:p14="http://schemas.microsoft.com/office/powerpoint/2010/main" val="5305623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What makes big data different than the data we had in education 50 years ago?</a:t>
            </a:r>
          </a:p>
        </p:txBody>
      </p:sp>
      <p:sp>
        <p:nvSpPr>
          <p:cNvPr id="3" name="Content Placeholder 2"/>
          <p:cNvSpPr>
            <a:spLocks noGrp="1"/>
          </p:cNvSpPr>
          <p:nvPr>
            <p:ph idx="1"/>
          </p:nvPr>
        </p:nvSpPr>
        <p:spPr/>
        <p:txBody>
          <a:bodyPr/>
          <a:lstStyle/>
          <a:p>
            <a:r>
              <a:rPr lang="en-US" dirty="0"/>
              <a:t>Your thoughts?</a:t>
            </a:r>
          </a:p>
          <a:p>
            <a:endParaRPr lang="en-US" dirty="0"/>
          </a:p>
        </p:txBody>
      </p:sp>
    </p:spTree>
    <p:extLst>
      <p:ext uri="{BB962C8B-B14F-4D97-AF65-F5344CB8AC3E}">
        <p14:creationId xmlns:p14="http://schemas.microsoft.com/office/powerpoint/2010/main" val="27433592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These are the issues we will talk about this semester</a:t>
            </a:r>
          </a:p>
        </p:txBody>
      </p:sp>
      <p:sp>
        <p:nvSpPr>
          <p:cNvPr id="3" name="Content Placeholder 2"/>
          <p:cNvSpPr>
            <a:spLocks noGrp="1"/>
          </p:cNvSpPr>
          <p:nvPr>
            <p:ph idx="1"/>
          </p:nvPr>
        </p:nvSpPr>
        <p:spPr/>
        <p:txBody>
          <a:bodyPr/>
          <a:lstStyle/>
          <a:p>
            <a:r>
              <a:rPr lang="en-US" dirty="0"/>
              <a:t>How society and technology are changing</a:t>
            </a:r>
          </a:p>
          <a:p>
            <a:r>
              <a:rPr lang="en-US" dirty="0"/>
              <a:t>How these changes create great opportunities for learning</a:t>
            </a:r>
          </a:p>
          <a:p>
            <a:r>
              <a:rPr lang="en-US" dirty="0"/>
              <a:t>How these changes may create risks for learners</a:t>
            </a:r>
          </a:p>
          <a:p>
            <a:r>
              <a:rPr lang="en-US" dirty="0"/>
              <a:t>And how we can make good decisions in order to reduce these risks</a:t>
            </a:r>
          </a:p>
        </p:txBody>
      </p:sp>
    </p:spTree>
    <p:extLst>
      <p:ext uri="{BB962C8B-B14F-4D97-AF65-F5344CB8AC3E}">
        <p14:creationId xmlns:p14="http://schemas.microsoft.com/office/powerpoint/2010/main" val="21951349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differences</a:t>
            </a:r>
          </a:p>
        </p:txBody>
      </p:sp>
      <p:sp>
        <p:nvSpPr>
          <p:cNvPr id="3" name="Content Placeholder 2"/>
          <p:cNvSpPr>
            <a:spLocks noGrp="1"/>
          </p:cNvSpPr>
          <p:nvPr>
            <p:ph idx="1"/>
          </p:nvPr>
        </p:nvSpPr>
        <p:spPr>
          <a:xfrm>
            <a:off x="457200" y="1600200"/>
            <a:ext cx="8229600" cy="5105400"/>
          </a:xfrm>
        </p:spPr>
        <p:txBody>
          <a:bodyPr>
            <a:normAutofit/>
          </a:bodyPr>
          <a:lstStyle/>
          <a:p>
            <a:r>
              <a:rPr lang="en-US" dirty="0"/>
              <a:t>We will also try to discuss how national differences in both culture and policy may impact both opportunities and risks</a:t>
            </a:r>
          </a:p>
          <a:p>
            <a:endParaRPr lang="en-US" dirty="0"/>
          </a:p>
          <a:p>
            <a:r>
              <a:rPr lang="en-US" dirty="0"/>
              <a:t>Huge differences in policies between different countries in terms of educational technology regulations</a:t>
            </a:r>
          </a:p>
        </p:txBody>
      </p:sp>
    </p:spTree>
    <p:extLst>
      <p:ext uri="{BB962C8B-B14F-4D97-AF65-F5344CB8AC3E}">
        <p14:creationId xmlns:p14="http://schemas.microsoft.com/office/powerpoint/2010/main" val="3391392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Comments?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540224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next class</a:t>
            </a:r>
          </a:p>
        </p:txBody>
      </p:sp>
      <p:sp>
        <p:nvSpPr>
          <p:cNvPr id="3" name="Content Placeholder 2"/>
          <p:cNvSpPr>
            <a:spLocks noGrp="1"/>
          </p:cNvSpPr>
          <p:nvPr>
            <p:ph idx="1"/>
          </p:nvPr>
        </p:nvSpPr>
        <p:spPr/>
        <p:txBody>
          <a:bodyPr>
            <a:normAutofit fontScale="85000" lnSpcReduction="20000"/>
          </a:bodyPr>
          <a:lstStyle/>
          <a:p>
            <a:r>
              <a:rPr lang="en-US" dirty="0"/>
              <a:t>Read the project proposal assignment</a:t>
            </a:r>
          </a:p>
          <a:p>
            <a:endParaRPr lang="en-US" dirty="0"/>
          </a:p>
          <a:p>
            <a:r>
              <a:rPr lang="en-US" dirty="0"/>
              <a:t>Start thinking about project ideas</a:t>
            </a:r>
          </a:p>
          <a:p>
            <a:endParaRPr lang="en-US" dirty="0"/>
          </a:p>
          <a:p>
            <a:r>
              <a:rPr lang="en-US" dirty="0"/>
              <a:t>In next week’s class, I’ll ask you to be prepared to:</a:t>
            </a:r>
          </a:p>
          <a:p>
            <a:pPr lvl="1"/>
            <a:r>
              <a:rPr lang="en-US" dirty="0"/>
              <a:t>Say *one sentence* about a project idea (have that sentence ready!)</a:t>
            </a:r>
          </a:p>
          <a:p>
            <a:pPr lvl="1"/>
            <a:r>
              <a:rPr lang="en-US" dirty="0"/>
              <a:t>Speak for about two minutes about the project idea in smaller groups</a:t>
            </a:r>
          </a:p>
          <a:p>
            <a:pPr lvl="1"/>
            <a:endParaRPr lang="en-US" dirty="0"/>
          </a:p>
          <a:p>
            <a:r>
              <a:rPr lang="en-US" dirty="0"/>
              <a:t>This does </a:t>
            </a:r>
            <a:r>
              <a:rPr lang="en-US" i="1" dirty="0"/>
              <a:t>not</a:t>
            </a:r>
            <a:r>
              <a:rPr lang="en-US" dirty="0"/>
              <a:t> need to be your eventual project idea; it is just </a:t>
            </a:r>
            <a:r>
              <a:rPr lang="en-US" i="1" dirty="0"/>
              <a:t>an</a:t>
            </a:r>
            <a:r>
              <a:rPr lang="en-US" dirty="0"/>
              <a:t> idea</a:t>
            </a:r>
          </a:p>
        </p:txBody>
      </p:sp>
    </p:spTree>
    <p:extLst>
      <p:ext uri="{BB962C8B-B14F-4D97-AF65-F5344CB8AC3E}">
        <p14:creationId xmlns:p14="http://schemas.microsoft.com/office/powerpoint/2010/main" val="4857814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3B549-EED6-4A0A-8C5B-519C88349CCB}"/>
              </a:ext>
            </a:extLst>
          </p:cNvPr>
          <p:cNvSpPr>
            <a:spLocks noGrp="1"/>
          </p:cNvSpPr>
          <p:nvPr>
            <p:ph type="title"/>
          </p:nvPr>
        </p:nvSpPr>
        <p:spPr/>
        <p:txBody>
          <a:bodyPr/>
          <a:lstStyle/>
          <a:p>
            <a:r>
              <a:rPr lang="en-US" dirty="0"/>
              <a:t>You can also…</a:t>
            </a:r>
          </a:p>
        </p:txBody>
      </p:sp>
      <p:sp>
        <p:nvSpPr>
          <p:cNvPr id="3" name="Content Placeholder 2">
            <a:extLst>
              <a:ext uri="{FF2B5EF4-FFF2-40B4-BE49-F238E27FC236}">
                <a16:creationId xmlns:a16="http://schemas.microsoft.com/office/drawing/2014/main" id="{7DA4AE99-1543-403B-8789-669E7E7D10C0}"/>
              </a:ext>
            </a:extLst>
          </p:cNvPr>
          <p:cNvSpPr>
            <a:spLocks noGrp="1"/>
          </p:cNvSpPr>
          <p:nvPr>
            <p:ph idx="1"/>
          </p:nvPr>
        </p:nvSpPr>
        <p:spPr/>
        <p:txBody>
          <a:bodyPr/>
          <a:lstStyle/>
          <a:p>
            <a:r>
              <a:rPr lang="en-US" dirty="0"/>
              <a:t>You are also welcome to use the discussion forum to look for project partners</a:t>
            </a:r>
          </a:p>
          <a:p>
            <a:endParaRPr lang="en-US" dirty="0"/>
          </a:p>
          <a:p>
            <a:r>
              <a:rPr lang="en-US" dirty="0"/>
              <a:t>Not required -- we will have an activity next week to also help you find teams</a:t>
            </a:r>
          </a:p>
        </p:txBody>
      </p:sp>
    </p:spTree>
    <p:extLst>
      <p:ext uri="{BB962C8B-B14F-4D97-AF65-F5344CB8AC3E}">
        <p14:creationId xmlns:p14="http://schemas.microsoft.com/office/powerpoint/2010/main" val="1608612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65E17-BA06-41F1-B4ED-447D64C7F803}"/>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157EB760-41EC-498E-AB92-0EA9AC9C12F7}"/>
              </a:ext>
            </a:extLst>
          </p:cNvPr>
          <p:cNvSpPr>
            <a:spLocks noGrp="1"/>
          </p:cNvSpPr>
          <p:nvPr>
            <p:ph idx="1"/>
          </p:nvPr>
        </p:nvSpPr>
        <p:spPr/>
        <p:txBody>
          <a:bodyPr/>
          <a:lstStyle/>
          <a:p>
            <a:r>
              <a:rPr lang="en-US" dirty="0"/>
              <a:t>I look forward to learning from all of you over the course of </a:t>
            </a:r>
            <a:r>
              <a:rPr lang="en-US"/>
              <a:t>this semester!</a:t>
            </a:r>
          </a:p>
        </p:txBody>
      </p:sp>
    </p:spTree>
    <p:extLst>
      <p:ext uri="{BB962C8B-B14F-4D97-AF65-F5344CB8AC3E}">
        <p14:creationId xmlns:p14="http://schemas.microsoft.com/office/powerpoint/2010/main" val="304080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goals</a:t>
            </a:r>
          </a:p>
        </p:txBody>
      </p:sp>
      <p:sp>
        <p:nvSpPr>
          <p:cNvPr id="3" name="Content Placeholder 2"/>
          <p:cNvSpPr>
            <a:spLocks noGrp="1"/>
          </p:cNvSpPr>
          <p:nvPr>
            <p:ph idx="1"/>
          </p:nvPr>
        </p:nvSpPr>
        <p:spPr/>
        <p:txBody>
          <a:bodyPr>
            <a:normAutofit fontScale="70000" lnSpcReduction="20000"/>
          </a:bodyPr>
          <a:lstStyle/>
          <a:p>
            <a:r>
              <a:rPr lang="en-US" dirty="0"/>
              <a:t>The growth of learning analytics and educational data mining has been met with both optimism and concern. Excitement about the possibilities of individualized, personalized, adaptive learning have emerged. But concerns that student privacy will be jeopardized, and that student futures will be forever shaped by data from long ago – or warped by an errant prediction about the student years into the future – have emerged as well. </a:t>
            </a:r>
          </a:p>
          <a:p>
            <a:endParaRPr lang="en-US" dirty="0"/>
          </a:p>
          <a:p>
            <a:r>
              <a:rPr lang="en-US" dirty="0"/>
              <a:t>In this class, we will discuss what learning analytics can do, what it has the potential to do for good, and what the potential is for harm. We will discuss multiple uses and applications of analytics, where simple steps can mitigate risk, the relationship between validity and risk, and where risk mitigation will do more harm than good. We will do so in the context of real-world educational systems, challenges, problems, and with reference to original sources as much as possible</a:t>
            </a:r>
          </a:p>
        </p:txBody>
      </p:sp>
    </p:spTree>
    <p:extLst>
      <p:ext uri="{BB962C8B-B14F-4D97-AF65-F5344CB8AC3E}">
        <p14:creationId xmlns:p14="http://schemas.microsoft.com/office/powerpoint/2010/main" val="21030475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1C3D8-D4C5-F5E0-FF61-686FFAAE3A75}"/>
              </a:ext>
            </a:extLst>
          </p:cNvPr>
          <p:cNvSpPr>
            <a:spLocks noGrp="1"/>
          </p:cNvSpPr>
          <p:nvPr>
            <p:ph type="title"/>
          </p:nvPr>
        </p:nvSpPr>
        <p:spPr/>
        <p:txBody>
          <a:bodyPr/>
          <a:lstStyle/>
          <a:p>
            <a:r>
              <a:rPr lang="en-US" dirty="0"/>
              <a:t>Upcoming sessions</a:t>
            </a:r>
          </a:p>
        </p:txBody>
      </p:sp>
      <p:sp>
        <p:nvSpPr>
          <p:cNvPr id="3" name="Content Placeholder 2">
            <a:extLst>
              <a:ext uri="{FF2B5EF4-FFF2-40B4-BE49-F238E27FC236}">
                <a16:creationId xmlns:a16="http://schemas.microsoft.com/office/drawing/2014/main" id="{32A77710-4514-D816-D978-1525BFEC94C4}"/>
              </a:ext>
            </a:extLst>
          </p:cNvPr>
          <p:cNvSpPr>
            <a:spLocks noGrp="1"/>
          </p:cNvSpPr>
          <p:nvPr>
            <p:ph idx="1"/>
          </p:nvPr>
        </p:nvSpPr>
        <p:spPr/>
        <p:txBody>
          <a:bodyPr>
            <a:normAutofit fontScale="92500" lnSpcReduction="20000"/>
          </a:bodyPr>
          <a:lstStyle/>
          <a:p>
            <a:r>
              <a:rPr lang="en-US" dirty="0"/>
              <a:t>Jan 23. Learning Analytics: The Big Picture</a:t>
            </a:r>
          </a:p>
          <a:p>
            <a:r>
              <a:rPr lang="en-US" dirty="0"/>
              <a:t>Jan 30. At-Risk Prediction. Both sections VIRTUAL.</a:t>
            </a:r>
          </a:p>
          <a:p>
            <a:r>
              <a:rPr lang="en-US" dirty="0"/>
              <a:t>Feb 3. (But Jan 27 better) VIVI-SD 1 Due</a:t>
            </a:r>
          </a:p>
          <a:p>
            <a:r>
              <a:rPr lang="en-US" dirty="0"/>
              <a:t>Feb 6. Reports for School Personnel </a:t>
            </a:r>
          </a:p>
          <a:p>
            <a:r>
              <a:rPr lang="en-US" dirty="0"/>
              <a:t>Feb 10. VIVI-SD 2 Due</a:t>
            </a:r>
          </a:p>
          <a:p>
            <a:r>
              <a:rPr lang="en-US" dirty="0"/>
              <a:t>Feb 13. Reports for Parents</a:t>
            </a:r>
          </a:p>
          <a:p>
            <a:r>
              <a:rPr lang="en-US" dirty="0"/>
              <a:t>Feb 17 Project Assignment 1 due</a:t>
            </a:r>
          </a:p>
          <a:p>
            <a:r>
              <a:rPr lang="en-US" dirty="0"/>
              <a:t>Feb 20. Project Assignment 1 response posts due</a:t>
            </a:r>
          </a:p>
          <a:p>
            <a:r>
              <a:rPr lang="en-US" dirty="0"/>
              <a:t>Feb 20. Automated Intervention. Both sections VIRTUAL.</a:t>
            </a:r>
          </a:p>
          <a:p>
            <a:endParaRPr lang="en-US" dirty="0"/>
          </a:p>
        </p:txBody>
      </p:sp>
    </p:spTree>
    <p:extLst>
      <p:ext uri="{BB962C8B-B14F-4D97-AF65-F5344CB8AC3E}">
        <p14:creationId xmlns:p14="http://schemas.microsoft.com/office/powerpoint/2010/main" val="119458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Format</a:t>
            </a:r>
          </a:p>
        </p:txBody>
      </p:sp>
      <p:sp>
        <p:nvSpPr>
          <p:cNvPr id="3" name="Content Placeholder 2"/>
          <p:cNvSpPr>
            <a:spLocks noGrp="1"/>
          </p:cNvSpPr>
          <p:nvPr>
            <p:ph idx="1"/>
          </p:nvPr>
        </p:nvSpPr>
        <p:spPr/>
        <p:txBody>
          <a:bodyPr/>
          <a:lstStyle/>
          <a:p>
            <a:r>
              <a:rPr lang="en-US" dirty="0"/>
              <a:t>Reading</a:t>
            </a:r>
          </a:p>
          <a:p>
            <a:r>
              <a:rPr lang="en-US" dirty="0"/>
              <a:t>Lecture</a:t>
            </a:r>
          </a:p>
          <a:p>
            <a:r>
              <a:rPr lang="en-US" dirty="0"/>
              <a:t>Discussions</a:t>
            </a:r>
          </a:p>
          <a:p>
            <a:r>
              <a:rPr lang="en-US" dirty="0"/>
              <a:t>Projects</a:t>
            </a:r>
          </a:p>
          <a:p>
            <a:r>
              <a:rPr lang="en-US" dirty="0"/>
              <a:t>Commentary on Projects</a:t>
            </a:r>
          </a:p>
          <a:p>
            <a:endParaRPr lang="en-US" dirty="0"/>
          </a:p>
          <a:p>
            <a:endParaRPr lang="en-US" dirty="0"/>
          </a:p>
        </p:txBody>
      </p:sp>
    </p:spTree>
    <p:extLst>
      <p:ext uri="{BB962C8B-B14F-4D97-AF65-F5344CB8AC3E}">
        <p14:creationId xmlns:p14="http://schemas.microsoft.com/office/powerpoint/2010/main" val="300837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02281-2F83-4BA8-9EB0-29D6654E657C}"/>
              </a:ext>
            </a:extLst>
          </p:cNvPr>
          <p:cNvSpPr>
            <a:spLocks noGrp="1"/>
          </p:cNvSpPr>
          <p:nvPr>
            <p:ph type="title"/>
          </p:nvPr>
        </p:nvSpPr>
        <p:spPr/>
        <p:txBody>
          <a:bodyPr/>
          <a:lstStyle/>
          <a:p>
            <a:r>
              <a:rPr lang="en-US" dirty="0"/>
              <a:t>How this class is going to work</a:t>
            </a:r>
          </a:p>
        </p:txBody>
      </p:sp>
      <p:sp>
        <p:nvSpPr>
          <p:cNvPr id="3" name="Content Placeholder 2">
            <a:extLst>
              <a:ext uri="{FF2B5EF4-FFF2-40B4-BE49-F238E27FC236}">
                <a16:creationId xmlns:a16="http://schemas.microsoft.com/office/drawing/2014/main" id="{3C8934DB-8A22-470E-8ACB-C83D3E7A975C}"/>
              </a:ext>
            </a:extLst>
          </p:cNvPr>
          <p:cNvSpPr>
            <a:spLocks noGrp="1"/>
          </p:cNvSpPr>
          <p:nvPr>
            <p:ph idx="1"/>
          </p:nvPr>
        </p:nvSpPr>
        <p:spPr>
          <a:xfrm>
            <a:off x="457200" y="1600200"/>
            <a:ext cx="8534400" cy="4525963"/>
          </a:xfrm>
        </p:spPr>
        <p:txBody>
          <a:bodyPr>
            <a:normAutofit fontScale="92500" lnSpcReduction="20000"/>
          </a:bodyPr>
          <a:lstStyle/>
          <a:p>
            <a:pPr algn="l"/>
            <a:r>
              <a:rPr lang="en-US" b="0" i="0" dirty="0">
                <a:solidFill>
                  <a:srgbClr val="222222"/>
                </a:solidFill>
                <a:effectLst/>
                <a:latin typeface="Arial" panose="020B0604020202020204" pitchFamily="34" charset="0"/>
              </a:rPr>
              <a:t>Read the readings</a:t>
            </a:r>
          </a:p>
          <a:p>
            <a:pPr algn="l"/>
            <a:r>
              <a:rPr lang="en-US" b="0" i="0" dirty="0">
                <a:solidFill>
                  <a:srgbClr val="222222"/>
                </a:solidFill>
                <a:effectLst/>
                <a:latin typeface="Arial" panose="020B0604020202020204" pitchFamily="34" charset="0"/>
              </a:rPr>
              <a:t>Participate in the discussion forums </a:t>
            </a:r>
          </a:p>
          <a:p>
            <a:pPr algn="l"/>
            <a:r>
              <a:rPr lang="en-US" b="0" i="0" dirty="0">
                <a:solidFill>
                  <a:srgbClr val="222222"/>
                </a:solidFill>
                <a:effectLst/>
                <a:latin typeface="Arial" panose="020B0604020202020204" pitchFamily="34" charset="0"/>
              </a:rPr>
              <a:t>Attend class and discuss the topics</a:t>
            </a:r>
          </a:p>
          <a:p>
            <a:pPr algn="l"/>
            <a:r>
              <a:rPr lang="en-US" b="0" i="0" dirty="0">
                <a:solidFill>
                  <a:srgbClr val="222222"/>
                </a:solidFill>
                <a:effectLst/>
                <a:latin typeface="Arial" panose="020B0604020202020204" pitchFamily="34" charset="0"/>
              </a:rPr>
              <a:t>Participate in the virtual small-group discussion sessions in VIVI-SD (more in a sec)</a:t>
            </a:r>
          </a:p>
          <a:p>
            <a:pPr algn="l"/>
            <a:r>
              <a:rPr lang="en-US" b="0" i="0" dirty="0">
                <a:solidFill>
                  <a:srgbClr val="222222"/>
                </a:solidFill>
                <a:effectLst/>
                <a:latin typeface="Arial" panose="020B0604020202020204" pitchFamily="34" charset="0"/>
              </a:rPr>
              <a:t>Do the assignments, and comment on other students’ </a:t>
            </a:r>
            <a:r>
              <a:rPr lang="en-US" dirty="0">
                <a:solidFill>
                  <a:srgbClr val="222222"/>
                </a:solidFill>
                <a:latin typeface="Arial" panose="020B0604020202020204" pitchFamily="34" charset="0"/>
              </a:rPr>
              <a:t>assignments when required</a:t>
            </a:r>
          </a:p>
          <a:p>
            <a:pPr algn="l"/>
            <a:r>
              <a:rPr lang="en-US" b="0" i="0" dirty="0">
                <a:solidFill>
                  <a:srgbClr val="222222"/>
                </a:solidFill>
                <a:effectLst/>
                <a:latin typeface="Arial" panose="020B0604020202020204" pitchFamily="34" charset="0"/>
              </a:rPr>
              <a:t>Post to the forum when you have questions or comments</a:t>
            </a:r>
          </a:p>
          <a:p>
            <a:r>
              <a:rPr lang="en-US" b="0" i="0" dirty="0">
                <a:solidFill>
                  <a:srgbClr val="222222"/>
                </a:solidFill>
                <a:effectLst/>
                <a:latin typeface="Arial" panose="020B0604020202020204" pitchFamily="34" charset="0"/>
              </a:rPr>
              <a:t>You are also welcome at my office hours</a:t>
            </a:r>
          </a:p>
          <a:p>
            <a:endParaRPr lang="en-US" dirty="0"/>
          </a:p>
        </p:txBody>
      </p:sp>
    </p:spTree>
    <p:extLst>
      <p:ext uri="{BB962C8B-B14F-4D97-AF65-F5344CB8AC3E}">
        <p14:creationId xmlns:p14="http://schemas.microsoft.com/office/powerpoint/2010/main" val="1597908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02281-2F83-4BA8-9EB0-29D6654E657C}"/>
              </a:ext>
            </a:extLst>
          </p:cNvPr>
          <p:cNvSpPr>
            <a:spLocks noGrp="1"/>
          </p:cNvSpPr>
          <p:nvPr>
            <p:ph type="title"/>
          </p:nvPr>
        </p:nvSpPr>
        <p:spPr/>
        <p:txBody>
          <a:bodyPr/>
          <a:lstStyle/>
          <a:p>
            <a:r>
              <a:rPr lang="en-US" dirty="0"/>
              <a:t>Two sections</a:t>
            </a:r>
          </a:p>
        </p:txBody>
      </p:sp>
      <p:sp>
        <p:nvSpPr>
          <p:cNvPr id="3" name="Content Placeholder 2">
            <a:extLst>
              <a:ext uri="{FF2B5EF4-FFF2-40B4-BE49-F238E27FC236}">
                <a16:creationId xmlns:a16="http://schemas.microsoft.com/office/drawing/2014/main" id="{3C8934DB-8A22-470E-8ACB-C83D3E7A975C}"/>
              </a:ext>
            </a:extLst>
          </p:cNvPr>
          <p:cNvSpPr>
            <a:spLocks noGrp="1"/>
          </p:cNvSpPr>
          <p:nvPr>
            <p:ph idx="1"/>
          </p:nvPr>
        </p:nvSpPr>
        <p:spPr>
          <a:xfrm>
            <a:off x="457200" y="1600200"/>
            <a:ext cx="8229600" cy="4983162"/>
          </a:xfrm>
        </p:spPr>
        <p:txBody>
          <a:bodyPr>
            <a:normAutofit fontScale="92500"/>
          </a:bodyPr>
          <a:lstStyle/>
          <a:p>
            <a:pPr algn="l"/>
            <a:r>
              <a:rPr lang="en-US" b="0" i="0" dirty="0">
                <a:solidFill>
                  <a:srgbClr val="222222"/>
                </a:solidFill>
                <a:effectLst/>
                <a:latin typeface="Arial" panose="020B0604020202020204" pitchFamily="34" charset="0"/>
              </a:rPr>
              <a:t>You can attend either section, it’s up to you</a:t>
            </a:r>
          </a:p>
          <a:p>
            <a:pPr algn="l"/>
            <a:endParaRPr lang="en-US" b="0" i="0" dirty="0">
              <a:solidFill>
                <a:srgbClr val="222222"/>
              </a:solidFill>
              <a:effectLst/>
              <a:latin typeface="Arial" panose="020B0604020202020204" pitchFamily="34" charset="0"/>
            </a:endParaRPr>
          </a:p>
          <a:p>
            <a:pPr algn="l"/>
            <a:r>
              <a:rPr lang="en-US" b="0" i="0" dirty="0">
                <a:solidFill>
                  <a:srgbClr val="222222"/>
                </a:solidFill>
                <a:effectLst/>
                <a:latin typeface="Arial" panose="020B0604020202020204" pitchFamily="34" charset="0"/>
              </a:rPr>
              <a:t>Tuesdays 930am-1120am in-person</a:t>
            </a:r>
          </a:p>
          <a:p>
            <a:pPr lvl="1"/>
            <a:r>
              <a:rPr lang="en-US" dirty="0">
                <a:solidFill>
                  <a:srgbClr val="222222"/>
                </a:solidFill>
                <a:latin typeface="Arial" panose="020B0604020202020204" pitchFamily="34" charset="0"/>
              </a:rPr>
              <a:t>With hybrid simulcast</a:t>
            </a:r>
          </a:p>
          <a:p>
            <a:pPr lvl="1"/>
            <a:r>
              <a:rPr lang="en-US" b="0" i="0" dirty="0">
                <a:solidFill>
                  <a:srgbClr val="222222"/>
                </a:solidFill>
                <a:effectLst/>
                <a:latin typeface="Arial" panose="020B0604020202020204" pitchFamily="34" charset="0"/>
              </a:rPr>
              <a:t>Will be virtual a few times during semester, will be announced well in advance </a:t>
            </a:r>
          </a:p>
          <a:p>
            <a:pPr lvl="1"/>
            <a:r>
              <a:rPr lang="en-US" b="0" i="0" u="sng" dirty="0">
                <a:effectLst/>
                <a:latin typeface="Google Sans"/>
                <a:hlinkClick r:id="rId2"/>
              </a:rPr>
              <a:t>https://upenn.zoom.us/j/98421857018</a:t>
            </a:r>
            <a:endParaRPr lang="en-US" b="0" i="0" u="sng" dirty="0">
              <a:effectLst/>
              <a:latin typeface="Google Sans"/>
            </a:endParaRPr>
          </a:p>
          <a:p>
            <a:pPr lvl="1"/>
            <a:endParaRPr lang="en-US" b="0" i="0" dirty="0">
              <a:solidFill>
                <a:srgbClr val="222222"/>
              </a:solidFill>
              <a:effectLst/>
              <a:latin typeface="Arial" panose="020B0604020202020204" pitchFamily="34" charset="0"/>
            </a:endParaRPr>
          </a:p>
          <a:p>
            <a:pPr algn="l"/>
            <a:r>
              <a:rPr lang="en-US" dirty="0">
                <a:solidFill>
                  <a:srgbClr val="222222"/>
                </a:solidFill>
                <a:latin typeface="Arial" panose="020B0604020202020204" pitchFamily="34" charset="0"/>
              </a:rPr>
              <a:t>Tuesdays 615pm-805pm fully virtual</a:t>
            </a:r>
          </a:p>
          <a:p>
            <a:pPr lvl="1"/>
            <a:r>
              <a:rPr lang="en-US" b="0" i="0" u="sng" dirty="0">
                <a:effectLst/>
                <a:latin typeface="Google Sans"/>
                <a:hlinkClick r:id="rId3"/>
              </a:rPr>
              <a:t>https://upenn.zoom.us/j/99858903156</a:t>
            </a:r>
            <a:endParaRPr lang="en-US" dirty="0">
              <a:solidFill>
                <a:srgbClr val="222222"/>
              </a:solidFill>
              <a:latin typeface="Arial" panose="020B0604020202020204" pitchFamily="34" charset="0"/>
            </a:endParaRPr>
          </a:p>
          <a:p>
            <a:endParaRPr lang="en-US" dirty="0"/>
          </a:p>
        </p:txBody>
      </p:sp>
    </p:spTree>
    <p:extLst>
      <p:ext uri="{BB962C8B-B14F-4D97-AF65-F5344CB8AC3E}">
        <p14:creationId xmlns:p14="http://schemas.microsoft.com/office/powerpoint/2010/main" val="349963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02281-2F83-4BA8-9EB0-29D6654E657C}"/>
              </a:ext>
            </a:extLst>
          </p:cNvPr>
          <p:cNvSpPr>
            <a:spLocks noGrp="1"/>
          </p:cNvSpPr>
          <p:nvPr>
            <p:ph type="title"/>
          </p:nvPr>
        </p:nvSpPr>
        <p:spPr/>
        <p:txBody>
          <a:bodyPr/>
          <a:lstStyle/>
          <a:p>
            <a:r>
              <a:rPr lang="en-US" dirty="0"/>
              <a:t>Three office hours</a:t>
            </a:r>
          </a:p>
        </p:txBody>
      </p:sp>
      <p:sp>
        <p:nvSpPr>
          <p:cNvPr id="3" name="Content Placeholder 2">
            <a:extLst>
              <a:ext uri="{FF2B5EF4-FFF2-40B4-BE49-F238E27FC236}">
                <a16:creationId xmlns:a16="http://schemas.microsoft.com/office/drawing/2014/main" id="{3C8934DB-8A22-470E-8ACB-C83D3E7A975C}"/>
              </a:ext>
            </a:extLst>
          </p:cNvPr>
          <p:cNvSpPr>
            <a:spLocks noGrp="1"/>
          </p:cNvSpPr>
          <p:nvPr>
            <p:ph idx="1"/>
          </p:nvPr>
        </p:nvSpPr>
        <p:spPr>
          <a:xfrm>
            <a:off x="457200" y="1600200"/>
            <a:ext cx="8229600" cy="5105400"/>
          </a:xfrm>
        </p:spPr>
        <p:txBody>
          <a:bodyPr>
            <a:normAutofit/>
          </a:bodyPr>
          <a:lstStyle/>
          <a:p>
            <a:pPr algn="l"/>
            <a:r>
              <a:rPr lang="en-US" dirty="0">
                <a:solidFill>
                  <a:srgbClr val="222222"/>
                </a:solidFill>
                <a:latin typeface="Arial" panose="020B0604020202020204" pitchFamily="34" charset="0"/>
              </a:rPr>
              <a:t>Mondays 6am-7am fully virtual</a:t>
            </a:r>
          </a:p>
          <a:p>
            <a:pPr algn="l"/>
            <a:r>
              <a:rPr lang="en-US" b="0" i="0" dirty="0">
                <a:solidFill>
                  <a:srgbClr val="222222"/>
                </a:solidFill>
                <a:effectLst/>
                <a:latin typeface="Arial" panose="020B0604020202020204" pitchFamily="34" charset="0"/>
              </a:rPr>
              <a:t>Thursdays </a:t>
            </a:r>
            <a:r>
              <a:rPr lang="en-US" dirty="0">
                <a:solidFill>
                  <a:srgbClr val="222222"/>
                </a:solidFill>
                <a:latin typeface="Arial" panose="020B0604020202020204" pitchFamily="34" charset="0"/>
              </a:rPr>
              <a:t>3</a:t>
            </a:r>
            <a:r>
              <a:rPr lang="en-US" b="0" i="0" dirty="0">
                <a:solidFill>
                  <a:srgbClr val="222222"/>
                </a:solidFill>
                <a:effectLst/>
                <a:latin typeface="Arial" panose="020B0604020202020204" pitchFamily="34" charset="0"/>
              </a:rPr>
              <a:t>pm-4pm in-person</a:t>
            </a:r>
          </a:p>
          <a:p>
            <a:pPr lvl="1"/>
            <a:r>
              <a:rPr lang="en-US" b="0" i="0" dirty="0">
                <a:solidFill>
                  <a:srgbClr val="222222"/>
                </a:solidFill>
                <a:effectLst/>
                <a:latin typeface="Arial" panose="020B0604020202020204" pitchFamily="34" charset="0"/>
              </a:rPr>
              <a:t>No hybrid simulcast sorry</a:t>
            </a:r>
          </a:p>
          <a:p>
            <a:r>
              <a:rPr lang="en-US" dirty="0">
                <a:solidFill>
                  <a:srgbClr val="222222"/>
                </a:solidFill>
                <a:latin typeface="Arial" panose="020B0604020202020204" pitchFamily="34" charset="0"/>
              </a:rPr>
              <a:t>Friday 4pm-5pm fully virtual</a:t>
            </a:r>
          </a:p>
          <a:p>
            <a:r>
              <a:rPr lang="en-US" dirty="0">
                <a:solidFill>
                  <a:srgbClr val="222222"/>
                </a:solidFill>
                <a:latin typeface="Arial" panose="020B0604020202020204" pitchFamily="34" charset="0"/>
              </a:rPr>
              <a:t>Same link</a:t>
            </a:r>
          </a:p>
          <a:p>
            <a:pPr lvl="1"/>
            <a:r>
              <a:rPr lang="en-US" b="0" i="0" dirty="0">
                <a:solidFill>
                  <a:srgbClr val="222222"/>
                </a:solidFill>
                <a:effectLst/>
                <a:latin typeface="Arial" panose="020B0604020202020204" pitchFamily="34" charset="0"/>
              </a:rPr>
              <a:t>https://upenn.zoom.us/j/93923377036</a:t>
            </a:r>
          </a:p>
          <a:p>
            <a:endParaRPr lang="en-US" dirty="0"/>
          </a:p>
        </p:txBody>
      </p:sp>
    </p:spTree>
    <p:extLst>
      <p:ext uri="{BB962C8B-B14F-4D97-AF65-F5344CB8AC3E}">
        <p14:creationId xmlns:p14="http://schemas.microsoft.com/office/powerpoint/2010/main" val="1408627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1568</Words>
  <Application>Microsoft Office PowerPoint</Application>
  <PresentationFormat>On-screen Show (4:3)</PresentationFormat>
  <Paragraphs>210</Paragraphs>
  <Slides>50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50</vt:i4>
      </vt:variant>
    </vt:vector>
  </HeadingPairs>
  <TitlesOfParts>
    <vt:vector size="54" baseType="lpstr">
      <vt:lpstr>Google Sans</vt:lpstr>
      <vt:lpstr>Arial</vt:lpstr>
      <vt:lpstr>Calibri</vt:lpstr>
      <vt:lpstr>Office Theme</vt:lpstr>
      <vt:lpstr>Big Data, Education, and Society</vt:lpstr>
      <vt:lpstr>Welcome to  EDUC 6123:  Big Data, Education, and Society</vt:lpstr>
      <vt:lpstr>Your instructor</vt:lpstr>
      <vt:lpstr>Your course assistant</vt:lpstr>
      <vt:lpstr>Course goals</vt:lpstr>
      <vt:lpstr>Format</vt:lpstr>
      <vt:lpstr>How this class is going to work</vt:lpstr>
      <vt:lpstr>Two sections</vt:lpstr>
      <vt:lpstr>Three office hours</vt:lpstr>
      <vt:lpstr>Three office hours</vt:lpstr>
      <vt:lpstr>Administrative Stuff</vt:lpstr>
      <vt:lpstr>Course Prerequisites</vt:lpstr>
      <vt:lpstr>Course website</vt:lpstr>
      <vt:lpstr>Class Schedule</vt:lpstr>
      <vt:lpstr>Class Schedule</vt:lpstr>
      <vt:lpstr>Class Schedule</vt:lpstr>
      <vt:lpstr>Course Discussion Forum (Shared by both sections)</vt:lpstr>
      <vt:lpstr>Course Discussion Forum</vt:lpstr>
      <vt:lpstr>VIVI-SD Discussions</vt:lpstr>
      <vt:lpstr>VIVI-SD: A new tool</vt:lpstr>
      <vt:lpstr>Assignments</vt:lpstr>
      <vt:lpstr>Assignments</vt:lpstr>
      <vt:lpstr>Participation Grade</vt:lpstr>
      <vt:lpstr>Required Books</vt:lpstr>
      <vt:lpstr>Readings</vt:lpstr>
      <vt:lpstr>Questions about Syllabus?</vt:lpstr>
      <vt:lpstr>Project Proposal</vt:lpstr>
      <vt:lpstr>Accommodations for Students with Disabilities</vt:lpstr>
      <vt:lpstr>Ways to get in touch with me</vt:lpstr>
      <vt:lpstr>Plagiarism and Cheating:  Boilerplate Slide</vt:lpstr>
      <vt:lpstr>PowerPoint Presentation</vt:lpstr>
      <vt:lpstr>Questions? Concerns? Comments?</vt:lpstr>
      <vt:lpstr>Introductions</vt:lpstr>
      <vt:lpstr>Let’s get started with some discussion</vt:lpstr>
      <vt:lpstr>How is education different than it was 30 years ago?</vt:lpstr>
      <vt:lpstr>What might education  be like in 30 years?</vt:lpstr>
      <vt:lpstr>How is non-school learning different than it was 30 years ago?</vt:lpstr>
      <vt:lpstr>How might non-school learning be different in 30 years?</vt:lpstr>
      <vt:lpstr>How was data used in education 30 years ago?</vt:lpstr>
      <vt:lpstr>How is data being used in education today?</vt:lpstr>
      <vt:lpstr>How might data be used in education in 30 years?</vt:lpstr>
      <vt:lpstr>What is big data?</vt:lpstr>
      <vt:lpstr>What makes big data different than the data we had in education 50 years ago?</vt:lpstr>
      <vt:lpstr>These are the issues we will talk about this semester</vt:lpstr>
      <vt:lpstr>National differences</vt:lpstr>
      <vt:lpstr>Questions? Comments?</vt:lpstr>
      <vt:lpstr>For next class</vt:lpstr>
      <vt:lpstr>You can also…</vt:lpstr>
      <vt:lpstr>Thank you!</vt:lpstr>
      <vt:lpstr>Upcoming sessions</vt:lpstr>
    </vt:vector>
  </TitlesOfParts>
  <Company>Worcester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Feature Engineering Studio</dc:title>
  <dc:creator>Baker, Ryan Shaun</dc:creator>
  <cp:lastModifiedBy>Ryan Baker</cp:lastModifiedBy>
  <cp:revision>165</cp:revision>
  <dcterms:created xsi:type="dcterms:W3CDTF">2013-08-27T11:33:40Z</dcterms:created>
  <dcterms:modified xsi:type="dcterms:W3CDTF">2025-01-08T17:19:12Z</dcterms:modified>
</cp:coreProperties>
</file>