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989" r:id="rId3"/>
    <p:sldId id="655" r:id="rId4"/>
    <p:sldId id="656" r:id="rId5"/>
    <p:sldId id="688" r:id="rId6"/>
    <p:sldId id="657" r:id="rId7"/>
    <p:sldId id="990" r:id="rId8"/>
    <p:sldId id="658" r:id="rId9"/>
    <p:sldId id="659" r:id="rId10"/>
    <p:sldId id="660" r:id="rId11"/>
    <p:sldId id="661" r:id="rId12"/>
    <p:sldId id="662" r:id="rId13"/>
    <p:sldId id="663" r:id="rId14"/>
    <p:sldId id="664" r:id="rId15"/>
    <p:sldId id="991" r:id="rId16"/>
    <p:sldId id="690" r:id="rId17"/>
    <p:sldId id="665" r:id="rId18"/>
    <p:sldId id="666" r:id="rId19"/>
    <p:sldId id="668" r:id="rId20"/>
    <p:sldId id="669" r:id="rId21"/>
    <p:sldId id="670" r:id="rId22"/>
    <p:sldId id="671" r:id="rId23"/>
    <p:sldId id="992" r:id="rId24"/>
    <p:sldId id="672" r:id="rId25"/>
    <p:sldId id="674" r:id="rId26"/>
    <p:sldId id="676" r:id="rId27"/>
    <p:sldId id="996" r:id="rId28"/>
    <p:sldId id="999" r:id="rId29"/>
    <p:sldId id="691" r:id="rId30"/>
    <p:sldId id="673" r:id="rId31"/>
    <p:sldId id="678" r:id="rId32"/>
    <p:sldId id="677" r:id="rId33"/>
    <p:sldId id="681" r:id="rId34"/>
    <p:sldId id="680" r:id="rId35"/>
    <p:sldId id="997" r:id="rId36"/>
    <p:sldId id="998" r:id="rId37"/>
    <p:sldId id="993" r:id="rId38"/>
    <p:sldId id="994" r:id="rId39"/>
    <p:sldId id="679" r:id="rId40"/>
    <p:sldId id="682" r:id="rId41"/>
    <p:sldId id="684" r:id="rId42"/>
    <p:sldId id="683" r:id="rId43"/>
    <p:sldId id="692" r:id="rId44"/>
    <p:sldId id="693" r:id="rId45"/>
    <p:sldId id="685" r:id="rId46"/>
    <p:sldId id="686" r:id="rId47"/>
    <p:sldId id="643" r:id="rId48"/>
    <p:sldId id="995"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3" d="100"/>
          <a:sy n="83" d="100"/>
        </p:scale>
        <p:origin x="150" y="5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9381FA-03DF-4612-AD5C-DBD9F115DD8B}" type="datetimeFigureOut">
              <a:rPr lang="en-US" smtClean="0"/>
              <a:t>4/2/2025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07B25-3290-4178-974E-2159918888D1}" type="slidenum">
              <a:rPr lang="en-US" smtClean="0"/>
              <a:t>‹#›</a:t>
            </a:fld>
            <a:endParaRPr lang="en-US" dirty="0"/>
          </a:p>
        </p:txBody>
      </p:sp>
    </p:spTree>
    <p:extLst>
      <p:ext uri="{BB962C8B-B14F-4D97-AF65-F5344CB8AC3E}">
        <p14:creationId xmlns:p14="http://schemas.microsoft.com/office/powerpoint/2010/main" val="2180996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062374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382227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72239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95977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72790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82706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1318360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26363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975824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7472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5B9B1-4A60-4497-8B0C-3BFC9FCCD213}" type="datetimeFigureOut">
              <a:rPr lang="en-US" smtClean="0"/>
              <a:t>4/2/2025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dirty="0"/>
          </a:p>
        </p:txBody>
      </p:sp>
    </p:spTree>
    <p:extLst>
      <p:ext uri="{BB962C8B-B14F-4D97-AF65-F5344CB8AC3E}">
        <p14:creationId xmlns:p14="http://schemas.microsoft.com/office/powerpoint/2010/main" val="360241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5B9B1-4A60-4497-8B0C-3BFC9FCCD213}" type="datetimeFigureOut">
              <a:rPr lang="en-US" smtClean="0"/>
              <a:t>4/2/2025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E1E98-A5CB-4874-B6A4-D27A83225CFD}" type="slidenum">
              <a:rPr lang="en-US" smtClean="0"/>
              <a:t>‹#›</a:t>
            </a:fld>
            <a:endParaRPr lang="en-US" dirty="0"/>
          </a:p>
        </p:txBody>
      </p:sp>
    </p:spTree>
    <p:extLst>
      <p:ext uri="{BB962C8B-B14F-4D97-AF65-F5344CB8AC3E}">
        <p14:creationId xmlns:p14="http://schemas.microsoft.com/office/powerpoint/2010/main" val="3894596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tudentprivacymatters.org/inbloom-timelin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Big Data, Education, and Society</a:t>
            </a:r>
          </a:p>
        </p:txBody>
      </p:sp>
      <p:sp>
        <p:nvSpPr>
          <p:cNvPr id="3" name="Subtitle 2"/>
          <p:cNvSpPr>
            <a:spLocks noGrp="1"/>
          </p:cNvSpPr>
          <p:nvPr>
            <p:ph type="subTitle" idx="1"/>
          </p:nvPr>
        </p:nvSpPr>
        <p:spPr/>
        <p:txBody>
          <a:bodyPr/>
          <a:lstStyle/>
          <a:p>
            <a:r>
              <a:rPr lang="en-US" dirty="0"/>
              <a:t>April 10, 2025</a:t>
            </a:r>
          </a:p>
        </p:txBody>
      </p:sp>
    </p:spTree>
    <p:extLst>
      <p:ext uri="{BB962C8B-B14F-4D97-AF65-F5344CB8AC3E}">
        <p14:creationId xmlns:p14="http://schemas.microsoft.com/office/powerpoint/2010/main" val="257289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Response (2)</a:t>
            </a:r>
          </a:p>
        </p:txBody>
      </p:sp>
      <p:sp>
        <p:nvSpPr>
          <p:cNvPr id="3" name="Content Placeholder 2"/>
          <p:cNvSpPr>
            <a:spLocks noGrp="1"/>
          </p:cNvSpPr>
          <p:nvPr>
            <p:ph idx="1"/>
          </p:nvPr>
        </p:nvSpPr>
        <p:spPr/>
        <p:txBody>
          <a:bodyPr>
            <a:normAutofit fontScale="92500" lnSpcReduction="20000"/>
          </a:bodyPr>
          <a:lstStyle/>
          <a:p>
            <a:pPr fontAlgn="base"/>
            <a:r>
              <a:rPr lang="en-US" dirty="0"/>
              <a:t>“What can I say? Shades of Brave New World. </a:t>
            </a:r>
            <a:br>
              <a:rPr lang="en-US" dirty="0"/>
            </a:br>
            <a:br>
              <a:rPr lang="en-US" dirty="0"/>
            </a:br>
            <a:r>
              <a:rPr lang="en-US" dirty="0"/>
              <a:t>Which district will be first to put the bracelets on their students and teachers? Will charter school students have to wear them, or only children in public schools? Who will pay for them? Will schools raise money by selling the data to Amazon and Google and other data-mining corporations? Have we lost all common sense?” – </a:t>
            </a:r>
            <a:br>
              <a:rPr lang="en-US" dirty="0"/>
            </a:br>
            <a:br>
              <a:rPr lang="en-US" dirty="0"/>
            </a:br>
            <a:r>
              <a:rPr lang="en-US" dirty="0"/>
              <a:t>Diane </a:t>
            </a:r>
            <a:r>
              <a:rPr lang="en-US" dirty="0" err="1"/>
              <a:t>Ravitch</a:t>
            </a:r>
            <a:r>
              <a:rPr lang="en-US" dirty="0"/>
              <a:t>, Former U.S. Assistant Secretary of Education</a:t>
            </a:r>
          </a:p>
          <a:p>
            <a:endParaRPr lang="en-US" dirty="0"/>
          </a:p>
        </p:txBody>
      </p:sp>
      <p:sp>
        <p:nvSpPr>
          <p:cNvPr id="4" name="Slide Number Placeholder 3"/>
          <p:cNvSpPr>
            <a:spLocks noGrp="1"/>
          </p:cNvSpPr>
          <p:nvPr>
            <p:ph type="sldNum" sz="quarter" idx="12"/>
          </p:nvPr>
        </p:nvSpPr>
        <p:spPr/>
        <p:txBody>
          <a:bodyPr/>
          <a:lstStyle/>
          <a:p>
            <a:fld id="{6D561233-E1D8-4AA6-907C-C578EBBF5C5F}" type="slidenum">
              <a:rPr lang="en-US" smtClean="0"/>
              <a:pPr/>
              <a:t>10</a:t>
            </a:fld>
            <a:endParaRPr lang="en-US"/>
          </a:p>
        </p:txBody>
      </p:sp>
    </p:spTree>
    <p:extLst>
      <p:ext uri="{BB962C8B-B14F-4D97-AF65-F5344CB8AC3E}">
        <p14:creationId xmlns:p14="http://schemas.microsoft.com/office/powerpoint/2010/main" val="2222312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Response (3)</a:t>
            </a:r>
          </a:p>
        </p:txBody>
      </p:sp>
      <p:sp>
        <p:nvSpPr>
          <p:cNvPr id="3" name="Content Placeholder 2"/>
          <p:cNvSpPr>
            <a:spLocks noGrp="1"/>
          </p:cNvSpPr>
          <p:nvPr>
            <p:ph idx="1"/>
          </p:nvPr>
        </p:nvSpPr>
        <p:spPr/>
        <p:txBody>
          <a:bodyPr>
            <a:normAutofit fontScale="62500" lnSpcReduction="20000"/>
          </a:bodyPr>
          <a:lstStyle/>
          <a:p>
            <a:pPr marL="0" indent="0" fontAlgn="base">
              <a:buNone/>
            </a:pPr>
            <a:r>
              <a:rPr lang="en-US" dirty="0"/>
              <a:t>“Let’s see now. The teacher who keeps the class in a state of high anxiety gets points on the “effectiveness” scale. The teacher whose students are feeling at ease in the classroom will get a low rating.</a:t>
            </a:r>
          </a:p>
          <a:p>
            <a:pPr marL="0" indent="0" fontAlgn="base">
              <a:buNone/>
            </a:pPr>
            <a:br>
              <a:rPr lang="en-US" dirty="0"/>
            </a:br>
            <a:r>
              <a:rPr lang="en-US" dirty="0"/>
              <a:t>If this reader saw through this flaw, why did no one at the Gates Foundation?”</a:t>
            </a:r>
          </a:p>
          <a:p>
            <a:pPr marL="0" indent="0" fontAlgn="base">
              <a:buNone/>
            </a:pPr>
            <a:endParaRPr lang="en-US" dirty="0"/>
          </a:p>
          <a:p>
            <a:pPr marL="0" indent="0" fontAlgn="base">
              <a:buNone/>
            </a:pPr>
            <a:r>
              <a:rPr lang="en-US" dirty="0"/>
              <a:t>“I personally object to the Big Brother aspect of the project, as well as to the suggestion that “learning” can be measured by physiological reactions rather than by that yet-</a:t>
            </a:r>
            <a:r>
              <a:rPr lang="en-US" dirty="0" err="1"/>
              <a:t>unmeasurable</a:t>
            </a:r>
            <a:r>
              <a:rPr lang="en-US" dirty="0"/>
              <a:t> thing called understanding.”</a:t>
            </a:r>
          </a:p>
          <a:p>
            <a:pPr marL="0" indent="0">
              <a:buNone/>
            </a:pPr>
            <a:endParaRPr lang="en-US" dirty="0"/>
          </a:p>
          <a:p>
            <a:pPr marL="0" indent="0">
              <a:buNone/>
            </a:pPr>
            <a:r>
              <a:rPr lang="en-US" dirty="0"/>
              <a:t>“This is getting to sound more like “1984″ every time someone steps up to defend this unethical invasion of children’s bodies.”</a:t>
            </a:r>
          </a:p>
          <a:p>
            <a:pPr marL="0" indent="0">
              <a:buNone/>
            </a:pPr>
            <a:endParaRPr lang="en-US" dirty="0"/>
          </a:p>
          <a:p>
            <a:pPr marL="0" indent="0">
              <a:buNone/>
            </a:pPr>
            <a:r>
              <a:rPr lang="en-US" dirty="0"/>
              <a:t>-- Diane </a:t>
            </a:r>
            <a:r>
              <a:rPr lang="en-US" dirty="0" err="1"/>
              <a:t>Ravitch</a:t>
            </a:r>
            <a:r>
              <a:rPr lang="en-US" dirty="0"/>
              <a:t>, Former U.S. Assistant Secretary of Education</a:t>
            </a:r>
          </a:p>
          <a:p>
            <a:pPr marL="0" indent="0">
              <a:buNone/>
            </a:pPr>
            <a:endParaRPr lang="en-US" dirty="0"/>
          </a:p>
        </p:txBody>
      </p:sp>
      <p:sp>
        <p:nvSpPr>
          <p:cNvPr id="4" name="Slide Number Placeholder 3"/>
          <p:cNvSpPr>
            <a:spLocks noGrp="1"/>
          </p:cNvSpPr>
          <p:nvPr>
            <p:ph type="sldNum" sz="quarter" idx="12"/>
          </p:nvPr>
        </p:nvSpPr>
        <p:spPr/>
        <p:txBody>
          <a:bodyPr/>
          <a:lstStyle/>
          <a:p>
            <a:fld id="{6D561233-E1D8-4AA6-907C-C578EBBF5C5F}" type="slidenum">
              <a:rPr lang="en-US" smtClean="0"/>
              <a:pPr/>
              <a:t>11</a:t>
            </a:fld>
            <a:endParaRPr lang="en-US"/>
          </a:p>
        </p:txBody>
      </p:sp>
    </p:spTree>
    <p:extLst>
      <p:ext uri="{BB962C8B-B14F-4D97-AF65-F5344CB8AC3E}">
        <p14:creationId xmlns:p14="http://schemas.microsoft.com/office/powerpoint/2010/main" val="1064149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Response (3):</a:t>
            </a:r>
            <a:br>
              <a:rPr lang="en-US" dirty="0"/>
            </a:br>
            <a:r>
              <a:rPr lang="en-US" dirty="0"/>
              <a:t>Comments on </a:t>
            </a:r>
            <a:r>
              <a:rPr lang="en-US" dirty="0" err="1"/>
              <a:t>Ravitch</a:t>
            </a:r>
            <a:r>
              <a:rPr lang="en-US" dirty="0"/>
              <a:t> Blog post</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“Bill and Melinda Gates are engaging in all kinds of “scientific” experiments on the “little folk” through their </a:t>
            </a:r>
            <a:r>
              <a:rPr lang="en-US" dirty="0" err="1"/>
              <a:t>malanthropic</a:t>
            </a:r>
            <a:r>
              <a:rPr lang="en-US" dirty="0"/>
              <a:t> foundation.”</a:t>
            </a:r>
          </a:p>
          <a:p>
            <a:pPr marL="0" indent="0">
              <a:buNone/>
            </a:pPr>
            <a:r>
              <a:rPr lang="en-US" dirty="0"/>
              <a:t>“Those criminals – the Gates – portray themselves as the super heroes we were waiting for to save our education system. They seem to like authoritarianism sadistic cruel environment in which people obey and fulfill their function as submissive parts in the crony capitalistic machine the Gates are running. ”</a:t>
            </a:r>
          </a:p>
          <a:p>
            <a:pPr marL="0" indent="0">
              <a:buNone/>
            </a:pPr>
            <a:r>
              <a:rPr lang="en-US" dirty="0"/>
              <a:t>“I could see it bundled with a lithium powered cattle prod, and you’ve got it. Call it the I-Prod.”</a:t>
            </a:r>
          </a:p>
          <a:p>
            <a:pPr marL="0" indent="0">
              <a:buNone/>
            </a:pPr>
            <a:r>
              <a:rPr lang="en-US" dirty="0"/>
              <a:t>“Let’s hope it also is provides indisputable proof of the danger which undisciplined megalomaniacs like Gates pose to the evolution of mankind and highly principled civilized society.”</a:t>
            </a:r>
          </a:p>
          <a:p>
            <a:pPr marL="0" indent="0">
              <a:buNone/>
            </a:pPr>
            <a:r>
              <a:rPr lang="en-US" dirty="0"/>
              <a:t>“This research should be deemed immoral and illegal not handsomely rewarded. Melinda and Bill should go to jail for funding it.”</a:t>
            </a:r>
          </a:p>
          <a:p>
            <a:pPr marL="0" indent="0">
              <a:buNone/>
            </a:pPr>
            <a:endParaRPr lang="en-US" dirty="0"/>
          </a:p>
        </p:txBody>
      </p:sp>
      <p:sp>
        <p:nvSpPr>
          <p:cNvPr id="4" name="Slide Number Placeholder 3"/>
          <p:cNvSpPr>
            <a:spLocks noGrp="1"/>
          </p:cNvSpPr>
          <p:nvPr>
            <p:ph type="sldNum" sz="quarter" idx="12"/>
          </p:nvPr>
        </p:nvSpPr>
        <p:spPr/>
        <p:txBody>
          <a:bodyPr/>
          <a:lstStyle/>
          <a:p>
            <a:fld id="{6D561233-E1D8-4AA6-907C-C578EBBF5C5F}" type="slidenum">
              <a:rPr lang="en-US" smtClean="0"/>
              <a:pPr/>
              <a:t>12</a:t>
            </a:fld>
            <a:endParaRPr lang="en-US"/>
          </a:p>
        </p:txBody>
      </p:sp>
    </p:spTree>
    <p:extLst>
      <p:ext uri="{BB962C8B-B14F-4D97-AF65-F5344CB8AC3E}">
        <p14:creationId xmlns:p14="http://schemas.microsoft.com/office/powerpoint/2010/main" val="2980121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Response (4):</a:t>
            </a:r>
            <a:br>
              <a:rPr lang="en-US" dirty="0"/>
            </a:br>
            <a:r>
              <a:rPr lang="en-US" dirty="0"/>
              <a:t>Video segment on Glenn Beck show</a:t>
            </a:r>
          </a:p>
        </p:txBody>
      </p:sp>
      <p:sp>
        <p:nvSpPr>
          <p:cNvPr id="3" name="Content Placeholder 2"/>
          <p:cNvSpPr>
            <a:spLocks noGrp="1"/>
          </p:cNvSpPr>
          <p:nvPr>
            <p:ph idx="1"/>
          </p:nvPr>
        </p:nvSpPr>
        <p:spPr/>
        <p:txBody>
          <a:bodyPr>
            <a:normAutofit/>
          </a:bodyPr>
          <a:lstStyle/>
          <a:p>
            <a:pPr marL="0" indent="0">
              <a:buNone/>
            </a:pPr>
            <a:r>
              <a:rPr lang="en-US" dirty="0"/>
              <a:t>“Is Big Data Big Brother?”</a:t>
            </a:r>
          </a:p>
          <a:p>
            <a:pPr marL="0" indent="0">
              <a:buNone/>
            </a:pPr>
            <a:endParaRPr lang="en-US" dirty="0"/>
          </a:p>
          <a:p>
            <a:pPr marL="0" indent="0">
              <a:buNone/>
            </a:pPr>
            <a:r>
              <a:rPr lang="en-US" dirty="0"/>
              <a:t>[video segment no longer available online]</a:t>
            </a:r>
          </a:p>
        </p:txBody>
      </p:sp>
      <p:sp>
        <p:nvSpPr>
          <p:cNvPr id="4" name="Slide Number Placeholder 3"/>
          <p:cNvSpPr>
            <a:spLocks noGrp="1"/>
          </p:cNvSpPr>
          <p:nvPr>
            <p:ph type="sldNum" sz="quarter" idx="12"/>
          </p:nvPr>
        </p:nvSpPr>
        <p:spPr/>
        <p:txBody>
          <a:bodyPr/>
          <a:lstStyle/>
          <a:p>
            <a:fld id="{6D561233-E1D8-4AA6-907C-C578EBBF5C5F}" type="slidenum">
              <a:rPr lang="en-US" smtClean="0"/>
              <a:pPr/>
              <a:t>13</a:t>
            </a:fld>
            <a:endParaRPr lang="en-US"/>
          </a:p>
        </p:txBody>
      </p:sp>
    </p:spTree>
    <p:extLst>
      <p:ext uri="{BB962C8B-B14F-4D97-AF65-F5344CB8AC3E}">
        <p14:creationId xmlns:p14="http://schemas.microsoft.com/office/powerpoint/2010/main" val="919463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Response (5):</a:t>
            </a:r>
            <a:br>
              <a:rPr lang="en-US" dirty="0"/>
            </a:br>
            <a:r>
              <a:rPr lang="en-US" dirty="0"/>
              <a:t>Additional commentary and response</a:t>
            </a:r>
          </a:p>
        </p:txBody>
      </p:sp>
      <p:sp>
        <p:nvSpPr>
          <p:cNvPr id="3" name="Content Placeholder 2"/>
          <p:cNvSpPr>
            <a:spLocks noGrp="1"/>
          </p:cNvSpPr>
          <p:nvPr>
            <p:ph idx="1"/>
          </p:nvPr>
        </p:nvSpPr>
        <p:spPr/>
        <p:txBody>
          <a:bodyPr>
            <a:normAutofit/>
          </a:bodyPr>
          <a:lstStyle/>
          <a:p>
            <a:r>
              <a:rPr lang="en-US" dirty="0"/>
              <a:t>Right-wing politicians</a:t>
            </a:r>
          </a:p>
          <a:p>
            <a:r>
              <a:rPr lang="en-US" dirty="0"/>
              <a:t>White nationalist groups</a:t>
            </a:r>
          </a:p>
        </p:txBody>
      </p:sp>
      <p:sp>
        <p:nvSpPr>
          <p:cNvPr id="4" name="Slide Number Placeholder 3"/>
          <p:cNvSpPr>
            <a:spLocks noGrp="1"/>
          </p:cNvSpPr>
          <p:nvPr>
            <p:ph type="sldNum" sz="quarter" idx="12"/>
          </p:nvPr>
        </p:nvSpPr>
        <p:spPr/>
        <p:txBody>
          <a:bodyPr/>
          <a:lstStyle/>
          <a:p>
            <a:fld id="{6D561233-E1D8-4AA6-907C-C578EBBF5C5F}" type="slidenum">
              <a:rPr lang="en-US" smtClean="0"/>
              <a:pPr/>
              <a:t>14</a:t>
            </a:fld>
            <a:endParaRPr lang="en-US"/>
          </a:p>
        </p:txBody>
      </p:sp>
    </p:spTree>
    <p:extLst>
      <p:ext uri="{BB962C8B-B14F-4D97-AF65-F5344CB8AC3E}">
        <p14:creationId xmlns:p14="http://schemas.microsoft.com/office/powerpoint/2010/main" val="3877105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0353D-2195-FB18-B8DE-F8CD69601B9B}"/>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04B93632-4B6B-F9A3-D2AF-2859B6528355}"/>
              </a:ext>
            </a:extLst>
          </p:cNvPr>
          <p:cNvSpPr>
            <a:spLocks noGrp="1"/>
          </p:cNvSpPr>
          <p:nvPr>
            <p:ph idx="1"/>
          </p:nvPr>
        </p:nvSpPr>
        <p:spPr/>
        <p:txBody>
          <a:bodyPr/>
          <a:lstStyle/>
          <a:p>
            <a:r>
              <a:rPr lang="en-US" dirty="0"/>
              <a:t>Not a “left” or “right” political issue</a:t>
            </a:r>
          </a:p>
          <a:p>
            <a:r>
              <a:rPr lang="en-US" dirty="0"/>
              <a:t>Seen across the traditional political spectrum</a:t>
            </a:r>
          </a:p>
        </p:txBody>
      </p:sp>
    </p:spTree>
    <p:extLst>
      <p:ext uri="{BB962C8B-B14F-4D97-AF65-F5344CB8AC3E}">
        <p14:creationId xmlns:p14="http://schemas.microsoft.com/office/powerpoint/2010/main" val="3886423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05467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failure of </a:t>
            </a:r>
            <a:r>
              <a:rPr lang="en-US" dirty="0" err="1"/>
              <a:t>InBloom</a:t>
            </a:r>
            <a:endParaRPr lang="en-US" dirty="0"/>
          </a:p>
        </p:txBody>
      </p:sp>
      <p:sp>
        <p:nvSpPr>
          <p:cNvPr id="3" name="Content Placeholder 2"/>
          <p:cNvSpPr>
            <a:spLocks noGrp="1"/>
          </p:cNvSpPr>
          <p:nvPr>
            <p:ph idx="1"/>
          </p:nvPr>
        </p:nvSpPr>
        <p:spPr/>
        <p:txBody>
          <a:bodyPr/>
          <a:lstStyle/>
          <a:p>
            <a:r>
              <a:rPr lang="en-US" dirty="0"/>
              <a:t>Timeline </a:t>
            </a:r>
          </a:p>
          <a:p>
            <a:r>
              <a:rPr lang="en-US" dirty="0"/>
              <a:t>Abbreviated from </a:t>
            </a:r>
            <a:r>
              <a:rPr lang="en-US" dirty="0">
                <a:hlinkClick r:id="rId2"/>
              </a:rPr>
              <a:t>https://www.studentprivacymatters.org/inbloom-timeline/</a:t>
            </a:r>
            <a:endParaRPr lang="en-US" dirty="0"/>
          </a:p>
          <a:p>
            <a:pPr lvl="1"/>
            <a:r>
              <a:rPr lang="en-US" dirty="0"/>
              <a:t>Not exactly a neutral source, but relatively factual on dates</a:t>
            </a:r>
          </a:p>
        </p:txBody>
      </p:sp>
    </p:spTree>
    <p:extLst>
      <p:ext uri="{BB962C8B-B14F-4D97-AF65-F5344CB8AC3E}">
        <p14:creationId xmlns:p14="http://schemas.microsoft.com/office/powerpoint/2010/main" val="1773592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55000" lnSpcReduction="20000"/>
          </a:bodyPr>
          <a:lstStyle/>
          <a:p>
            <a:r>
              <a:rPr lang="en-US" dirty="0"/>
              <a:t>May 2011 – NYS approves no-bid contract with Wireless Generation for state educational data system, shortly after NYC school chancellor moves to WG – media becomes interested</a:t>
            </a:r>
          </a:p>
          <a:p>
            <a:endParaRPr lang="en-US" dirty="0"/>
          </a:p>
          <a:p>
            <a:r>
              <a:rPr lang="en-US" dirty="0"/>
              <a:t>July 2011 – Political campaign – led by Democratic and left-leaning bloggers including Leonie </a:t>
            </a:r>
            <a:r>
              <a:rPr lang="en-US" dirty="0" err="1"/>
              <a:t>Haimson</a:t>
            </a:r>
            <a:r>
              <a:rPr lang="en-US" dirty="0"/>
              <a:t> -- against WG contract due to Rupert Murdoch/News Corp ties and ongoing News Corp phone-hacking scandal in UK</a:t>
            </a:r>
          </a:p>
          <a:p>
            <a:pPr marL="0" indent="0">
              <a:buNone/>
            </a:pPr>
            <a:endParaRPr lang="en-US" dirty="0"/>
          </a:p>
          <a:p>
            <a:r>
              <a:rPr lang="en-US" dirty="0"/>
              <a:t>August 2011 – NYS Comptroller vetoes WG contract due to News Corp ties</a:t>
            </a:r>
          </a:p>
          <a:p>
            <a:endParaRPr lang="en-US" dirty="0"/>
          </a:p>
          <a:p>
            <a:r>
              <a:rPr lang="en-US" dirty="0"/>
              <a:t>August 2011 – Gates Foundation announces “Shared Learning Collaborative”, a system that will recommend learning resources to students and support transmission of student data between U.S. states – when a student moves to a new state for instance</a:t>
            </a:r>
          </a:p>
          <a:p>
            <a:endParaRPr lang="en-US" dirty="0"/>
          </a:p>
          <a:p>
            <a:r>
              <a:rPr lang="en-US" dirty="0"/>
              <a:t>December 2011 – NYS approves new state educational data system to be paid for by Gates Foundation; shortly after, announcement by Gates Foundation that WG will build this state data system</a:t>
            </a:r>
          </a:p>
        </p:txBody>
      </p:sp>
    </p:spTree>
    <p:extLst>
      <p:ext uri="{BB962C8B-B14F-4D97-AF65-F5344CB8AC3E}">
        <p14:creationId xmlns:p14="http://schemas.microsoft.com/office/powerpoint/2010/main" val="3081673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70000" lnSpcReduction="20000"/>
          </a:bodyPr>
          <a:lstStyle/>
          <a:p>
            <a:r>
              <a:rPr lang="en-US" dirty="0"/>
              <a:t>October 2012 – Leonie </a:t>
            </a:r>
            <a:r>
              <a:rPr lang="en-US" dirty="0" err="1"/>
              <a:t>Haimson</a:t>
            </a:r>
            <a:r>
              <a:rPr lang="en-US" dirty="0"/>
              <a:t> holds press conference in NYC demanding details of contract, public hearing, and consent by each parent for data storage</a:t>
            </a:r>
          </a:p>
          <a:p>
            <a:endParaRPr lang="en-US" dirty="0"/>
          </a:p>
          <a:p>
            <a:r>
              <a:rPr lang="en-US" dirty="0"/>
              <a:t>October 2012 – Gates Foundation announces that parental opt-out will be allowed by platform</a:t>
            </a:r>
          </a:p>
          <a:p>
            <a:pPr marL="0" indent="0">
              <a:buNone/>
            </a:pPr>
            <a:endParaRPr lang="en-US" dirty="0"/>
          </a:p>
          <a:p>
            <a:r>
              <a:rPr lang="en-US" dirty="0"/>
              <a:t>November 2012 – SLC name changes to </a:t>
            </a:r>
            <a:r>
              <a:rPr lang="en-US" dirty="0" err="1"/>
              <a:t>InBloom</a:t>
            </a:r>
            <a:endParaRPr lang="en-US" dirty="0"/>
          </a:p>
          <a:p>
            <a:endParaRPr lang="en-US" dirty="0"/>
          </a:p>
          <a:p>
            <a:r>
              <a:rPr lang="en-US" dirty="0"/>
              <a:t>December 2012 – Gates Foundation states that each school district should decide if parents are allowed to opt-out</a:t>
            </a:r>
          </a:p>
          <a:p>
            <a:endParaRPr lang="en-US" dirty="0"/>
          </a:p>
          <a:p>
            <a:r>
              <a:rPr lang="en-US" dirty="0"/>
              <a:t>January 2013 – Louisiana, Kentucky, Georgia, North Carolina, Delaware, Illinois, Colorado, Massachusetts join </a:t>
            </a:r>
            <a:r>
              <a:rPr lang="en-US" dirty="0" err="1"/>
              <a:t>InBloom</a:t>
            </a:r>
            <a:endParaRPr lang="en-US" dirty="0"/>
          </a:p>
          <a:p>
            <a:endParaRPr lang="en-US" dirty="0"/>
          </a:p>
        </p:txBody>
      </p:sp>
    </p:spTree>
    <p:extLst>
      <p:ext uri="{BB962C8B-B14F-4D97-AF65-F5344CB8AC3E}">
        <p14:creationId xmlns:p14="http://schemas.microsoft.com/office/powerpoint/2010/main" val="2612583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3C3E0-EC59-486B-8C67-9760099F709A}"/>
              </a:ext>
            </a:extLst>
          </p:cNvPr>
          <p:cNvSpPr>
            <a:spLocks noGrp="1"/>
          </p:cNvSpPr>
          <p:nvPr>
            <p:ph type="title"/>
          </p:nvPr>
        </p:nvSpPr>
        <p:spPr/>
        <p:txBody>
          <a:bodyPr>
            <a:normAutofit fontScale="90000"/>
          </a:bodyPr>
          <a:lstStyle/>
          <a:p>
            <a:r>
              <a:rPr lang="en-US" dirty="0"/>
              <a:t>Assignment 3: </a:t>
            </a:r>
            <a:br>
              <a:rPr lang="en-US" dirty="0"/>
            </a:br>
            <a:r>
              <a:rPr lang="en-US" dirty="0"/>
              <a:t>Risks and Challenges</a:t>
            </a:r>
          </a:p>
        </p:txBody>
      </p:sp>
      <p:sp>
        <p:nvSpPr>
          <p:cNvPr id="3" name="Content Placeholder 2">
            <a:extLst>
              <a:ext uri="{FF2B5EF4-FFF2-40B4-BE49-F238E27FC236}">
                <a16:creationId xmlns:a16="http://schemas.microsoft.com/office/drawing/2014/main" id="{621C37FE-A4B1-4E33-BD75-8FDF38A798EF}"/>
              </a:ext>
            </a:extLst>
          </p:cNvPr>
          <p:cNvSpPr>
            <a:spLocks noGrp="1"/>
          </p:cNvSpPr>
          <p:nvPr>
            <p:ph idx="1"/>
          </p:nvPr>
        </p:nvSpPr>
        <p:spPr/>
        <p:txBody>
          <a:bodyPr/>
          <a:lstStyle/>
          <a:p>
            <a:r>
              <a:rPr lang="en-US" dirty="0"/>
              <a:t>Any questions on assignment?</a:t>
            </a:r>
          </a:p>
          <a:p>
            <a:endParaRPr lang="en-US" dirty="0"/>
          </a:p>
          <a:p>
            <a:r>
              <a:rPr lang="en-US" dirty="0"/>
              <a:t>Final draft due tomorrow</a:t>
            </a:r>
          </a:p>
          <a:p>
            <a:endParaRPr lang="en-US" dirty="0"/>
          </a:p>
        </p:txBody>
      </p:sp>
    </p:spTree>
    <p:extLst>
      <p:ext uri="{BB962C8B-B14F-4D97-AF65-F5344CB8AC3E}">
        <p14:creationId xmlns:p14="http://schemas.microsoft.com/office/powerpoint/2010/main" val="13448190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92500" lnSpcReduction="10000"/>
          </a:bodyPr>
          <a:lstStyle/>
          <a:p>
            <a:r>
              <a:rPr lang="en-US" dirty="0"/>
              <a:t>February 2013 – Bloggers and activists, including Diane </a:t>
            </a:r>
            <a:r>
              <a:rPr lang="en-US" dirty="0" err="1"/>
              <a:t>Ravitch</a:t>
            </a:r>
            <a:r>
              <a:rPr lang="en-US" dirty="0"/>
              <a:t>, generally become interested in </a:t>
            </a:r>
            <a:r>
              <a:rPr lang="en-US" dirty="0" err="1"/>
              <a:t>InBloom</a:t>
            </a:r>
            <a:endParaRPr lang="en-US" dirty="0"/>
          </a:p>
          <a:p>
            <a:endParaRPr lang="en-US" dirty="0"/>
          </a:p>
          <a:p>
            <a:r>
              <a:rPr lang="en-US" dirty="0"/>
              <a:t>March 2013 – Gigantic expensive party at SXSW announcing </a:t>
            </a:r>
            <a:r>
              <a:rPr lang="en-US" dirty="0" err="1"/>
              <a:t>InBloom</a:t>
            </a:r>
            <a:endParaRPr lang="en-US" dirty="0"/>
          </a:p>
          <a:p>
            <a:endParaRPr lang="en-US" dirty="0"/>
          </a:p>
          <a:p>
            <a:r>
              <a:rPr lang="en-US" dirty="0"/>
              <a:t>March 2013 – First mainstream media coverage of </a:t>
            </a:r>
            <a:r>
              <a:rPr lang="en-US" dirty="0" err="1"/>
              <a:t>InBloom</a:t>
            </a:r>
            <a:endParaRPr lang="en-US" dirty="0"/>
          </a:p>
          <a:p>
            <a:endParaRPr lang="en-US" dirty="0"/>
          </a:p>
        </p:txBody>
      </p:sp>
    </p:spTree>
    <p:extLst>
      <p:ext uri="{BB962C8B-B14F-4D97-AF65-F5344CB8AC3E}">
        <p14:creationId xmlns:p14="http://schemas.microsoft.com/office/powerpoint/2010/main" val="228944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62500" lnSpcReduction="20000"/>
          </a:bodyPr>
          <a:lstStyle/>
          <a:p>
            <a:r>
              <a:rPr lang="en-US" dirty="0"/>
              <a:t>March 2013 – Introduction of legislation in NY state against sharing educational data without explicit parental consent; weaker legislation allowing opt-out later approved</a:t>
            </a:r>
          </a:p>
          <a:p>
            <a:endParaRPr lang="en-US" dirty="0"/>
          </a:p>
          <a:p>
            <a:r>
              <a:rPr lang="en-US" dirty="0"/>
              <a:t>April 2013 – Louisiana withdraws from </a:t>
            </a:r>
            <a:r>
              <a:rPr lang="en-US" dirty="0" err="1"/>
              <a:t>InBloom</a:t>
            </a:r>
            <a:endParaRPr lang="en-US" dirty="0"/>
          </a:p>
          <a:p>
            <a:endParaRPr lang="en-US" dirty="0"/>
          </a:p>
          <a:p>
            <a:r>
              <a:rPr lang="en-US" dirty="0"/>
              <a:t>May 2014 – Georgia, Delaware, Kentucky withdraw from </a:t>
            </a:r>
            <a:r>
              <a:rPr lang="en-US" dirty="0" err="1"/>
              <a:t>InBloom</a:t>
            </a:r>
            <a:endParaRPr lang="en-US" dirty="0"/>
          </a:p>
          <a:p>
            <a:endParaRPr lang="en-US" dirty="0"/>
          </a:p>
          <a:p>
            <a:r>
              <a:rPr lang="en-US" dirty="0"/>
              <a:t>August 2013 – North Carolina withdraws from </a:t>
            </a:r>
            <a:r>
              <a:rPr lang="en-US" dirty="0" err="1"/>
              <a:t>InBloom</a:t>
            </a:r>
            <a:endParaRPr lang="en-US" dirty="0"/>
          </a:p>
          <a:p>
            <a:endParaRPr lang="en-US" dirty="0"/>
          </a:p>
          <a:p>
            <a:r>
              <a:rPr lang="en-US" dirty="0"/>
              <a:t>October 2013 – Several NY school districts refuse state and federal funding in order to withdraw from </a:t>
            </a:r>
            <a:r>
              <a:rPr lang="en-US" dirty="0" err="1"/>
              <a:t>InBloom</a:t>
            </a:r>
            <a:r>
              <a:rPr lang="en-US" dirty="0"/>
              <a:t>; demand their data be deleted</a:t>
            </a:r>
          </a:p>
          <a:p>
            <a:endParaRPr lang="en-US" dirty="0"/>
          </a:p>
          <a:p>
            <a:r>
              <a:rPr lang="en-US" dirty="0"/>
              <a:t>November 2013 – </a:t>
            </a:r>
            <a:r>
              <a:rPr lang="en-US" dirty="0" err="1"/>
              <a:t>InBloom</a:t>
            </a:r>
            <a:r>
              <a:rPr lang="en-US" dirty="0"/>
              <a:t> client school board in Colorado lose election; Illinois and Colorado withdraw from </a:t>
            </a:r>
            <a:r>
              <a:rPr lang="en-US" dirty="0" err="1"/>
              <a:t>InBloom</a:t>
            </a:r>
            <a:r>
              <a:rPr lang="en-US" dirty="0"/>
              <a:t> </a:t>
            </a:r>
          </a:p>
        </p:txBody>
      </p:sp>
    </p:spTree>
    <p:extLst>
      <p:ext uri="{BB962C8B-B14F-4D97-AF65-F5344CB8AC3E}">
        <p14:creationId xmlns:p14="http://schemas.microsoft.com/office/powerpoint/2010/main" val="2296281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p:txBody>
          <a:bodyPr>
            <a:normAutofit fontScale="77500" lnSpcReduction="20000"/>
          </a:bodyPr>
          <a:lstStyle/>
          <a:p>
            <a:r>
              <a:rPr lang="en-US" dirty="0"/>
              <a:t>February 2014 – New York State announces it will still share data with </a:t>
            </a:r>
            <a:r>
              <a:rPr lang="en-US" dirty="0" err="1"/>
              <a:t>InBloom</a:t>
            </a:r>
            <a:endParaRPr lang="en-US" dirty="0"/>
          </a:p>
          <a:p>
            <a:endParaRPr lang="en-US" dirty="0"/>
          </a:p>
          <a:p>
            <a:r>
              <a:rPr lang="en-US" dirty="0"/>
              <a:t>March 2014 – NYS legislature adds amendment to state budget bill banning state from providing educational data to any company that will use data in educational dashboard</a:t>
            </a:r>
          </a:p>
          <a:p>
            <a:endParaRPr lang="en-US" dirty="0"/>
          </a:p>
          <a:p>
            <a:r>
              <a:rPr lang="en-US" dirty="0"/>
              <a:t>April 2014 – NYS withdraws from </a:t>
            </a:r>
            <a:r>
              <a:rPr lang="en-US" dirty="0" err="1"/>
              <a:t>InBloom</a:t>
            </a:r>
            <a:endParaRPr lang="en-US" dirty="0"/>
          </a:p>
          <a:p>
            <a:endParaRPr lang="en-US" dirty="0"/>
          </a:p>
          <a:p>
            <a:r>
              <a:rPr lang="en-US" dirty="0"/>
              <a:t>April 2014 – </a:t>
            </a:r>
            <a:r>
              <a:rPr lang="en-US" dirty="0" err="1"/>
              <a:t>InBloom</a:t>
            </a:r>
            <a:r>
              <a:rPr lang="en-US" dirty="0"/>
              <a:t> folds after several tens of millions spent</a:t>
            </a:r>
          </a:p>
        </p:txBody>
      </p:sp>
    </p:spTree>
    <p:extLst>
      <p:ext uri="{BB962C8B-B14F-4D97-AF65-F5344CB8AC3E}">
        <p14:creationId xmlns:p14="http://schemas.microsoft.com/office/powerpoint/2010/main" val="1610154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a:t>February 2014 – New York State announces it will still share data with </a:t>
            </a:r>
            <a:r>
              <a:rPr lang="en-US" dirty="0" err="1"/>
              <a:t>InBloom</a:t>
            </a:r>
            <a:endParaRPr lang="en-US" dirty="0"/>
          </a:p>
          <a:p>
            <a:endParaRPr lang="en-US" dirty="0"/>
          </a:p>
          <a:p>
            <a:r>
              <a:rPr lang="en-US" dirty="0"/>
              <a:t>March 2014 – NYS legislature adds amendment to state budget bill banning state from providing educational data to any company that will use data in educational dashboard</a:t>
            </a:r>
          </a:p>
          <a:p>
            <a:endParaRPr lang="en-US" dirty="0"/>
          </a:p>
          <a:p>
            <a:r>
              <a:rPr lang="en-US" dirty="0"/>
              <a:t>April 2014 – NYS withdraws from </a:t>
            </a:r>
            <a:r>
              <a:rPr lang="en-US" dirty="0" err="1"/>
              <a:t>InBloom</a:t>
            </a:r>
            <a:endParaRPr lang="en-US" dirty="0"/>
          </a:p>
          <a:p>
            <a:endParaRPr lang="en-US" dirty="0"/>
          </a:p>
          <a:p>
            <a:r>
              <a:rPr lang="en-US" dirty="0"/>
              <a:t>April 2014 – </a:t>
            </a:r>
            <a:r>
              <a:rPr lang="en-US" dirty="0" err="1"/>
              <a:t>InBloom</a:t>
            </a:r>
            <a:r>
              <a:rPr lang="en-US" dirty="0"/>
              <a:t> folds after several tens of millions spent</a:t>
            </a:r>
          </a:p>
          <a:p>
            <a:endParaRPr lang="en-US" dirty="0"/>
          </a:p>
          <a:p>
            <a:r>
              <a:rPr lang="en-US" dirty="0"/>
              <a:t>The US hasn’t really seen a national school data initiative since</a:t>
            </a:r>
          </a:p>
        </p:txBody>
      </p:sp>
    </p:spTree>
    <p:extLst>
      <p:ext uri="{BB962C8B-B14F-4D97-AF65-F5344CB8AC3E}">
        <p14:creationId xmlns:p14="http://schemas.microsoft.com/office/powerpoint/2010/main" val="914675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a:t>
            </a:r>
          </a:p>
        </p:txBody>
      </p:sp>
      <p:sp>
        <p:nvSpPr>
          <p:cNvPr id="3" name="Content Placeholder 2"/>
          <p:cNvSpPr>
            <a:spLocks noGrp="1"/>
          </p:cNvSpPr>
          <p:nvPr>
            <p:ph idx="1"/>
          </p:nvPr>
        </p:nvSpPr>
        <p:spPr/>
        <p:txBody>
          <a:bodyPr>
            <a:normAutofit/>
          </a:bodyPr>
          <a:lstStyle/>
          <a:p>
            <a:r>
              <a:rPr lang="en-US" dirty="0"/>
              <a:t>Different states have different data systems – many states offload data storage responsibility to individual districts and provide data standards which are broadly ignored, leading to highly inconsistent data between districts</a:t>
            </a:r>
          </a:p>
          <a:p>
            <a:endParaRPr lang="en-US" dirty="0"/>
          </a:p>
          <a:p>
            <a:r>
              <a:rPr lang="en-US" dirty="0"/>
              <a:t>Schools use data dashboards in NY State, but at a district-by-district level</a:t>
            </a:r>
          </a:p>
        </p:txBody>
      </p:sp>
    </p:spTree>
    <p:extLst>
      <p:ext uri="{BB962C8B-B14F-4D97-AF65-F5344CB8AC3E}">
        <p14:creationId xmlns:p14="http://schemas.microsoft.com/office/powerpoint/2010/main" val="1560305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829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Should parental opt-out be part of school data systems?</a:t>
            </a:r>
          </a:p>
        </p:txBody>
      </p:sp>
      <p:sp>
        <p:nvSpPr>
          <p:cNvPr id="3" name="Content Placeholder 2"/>
          <p:cNvSpPr>
            <a:spLocks noGrp="1"/>
          </p:cNvSpPr>
          <p:nvPr>
            <p:ph idx="1"/>
          </p:nvPr>
        </p:nvSpPr>
        <p:spPr/>
        <p:txBody>
          <a:bodyPr/>
          <a:lstStyle/>
          <a:p>
            <a:r>
              <a:rPr lang="en-US" dirty="0"/>
              <a:t>What are the arguments for/against?</a:t>
            </a:r>
          </a:p>
        </p:txBody>
      </p:sp>
    </p:spTree>
    <p:extLst>
      <p:ext uri="{BB962C8B-B14F-4D97-AF65-F5344CB8AC3E}">
        <p14:creationId xmlns:p14="http://schemas.microsoft.com/office/powerpoint/2010/main" val="5908629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2CA48-9942-87A3-45D0-AFBBB7346B2E}"/>
              </a:ext>
            </a:extLst>
          </p:cNvPr>
          <p:cNvSpPr>
            <a:spLocks noGrp="1"/>
          </p:cNvSpPr>
          <p:nvPr>
            <p:ph type="title"/>
          </p:nvPr>
        </p:nvSpPr>
        <p:spPr/>
        <p:txBody>
          <a:bodyPr/>
          <a:lstStyle/>
          <a:p>
            <a:r>
              <a:rPr lang="en-US" dirty="0"/>
              <a:t>Sabourin et al. (2015)</a:t>
            </a:r>
          </a:p>
        </p:txBody>
      </p:sp>
      <p:sp>
        <p:nvSpPr>
          <p:cNvPr id="3" name="Content Placeholder 2">
            <a:extLst>
              <a:ext uri="{FF2B5EF4-FFF2-40B4-BE49-F238E27FC236}">
                <a16:creationId xmlns:a16="http://schemas.microsoft.com/office/drawing/2014/main" id="{DC3EF522-B065-2C18-115F-161EA75D70F3}"/>
              </a:ext>
            </a:extLst>
          </p:cNvPr>
          <p:cNvSpPr>
            <a:spLocks noGrp="1"/>
          </p:cNvSpPr>
          <p:nvPr>
            <p:ph idx="1"/>
          </p:nvPr>
        </p:nvSpPr>
        <p:spPr/>
        <p:txBody>
          <a:bodyPr>
            <a:normAutofit fontScale="92500" lnSpcReduction="20000"/>
          </a:bodyPr>
          <a:lstStyle/>
          <a:p>
            <a:r>
              <a:rPr lang="en-US" dirty="0"/>
              <a:t>Notes that one of the big concerns for industry is “public opinion”</a:t>
            </a:r>
          </a:p>
          <a:p>
            <a:pPr lvl="1"/>
            <a:r>
              <a:rPr lang="en-US" dirty="0"/>
              <a:t>Which may or may not be representative of the public</a:t>
            </a:r>
          </a:p>
          <a:p>
            <a:endParaRPr lang="en-US" dirty="0"/>
          </a:p>
          <a:p>
            <a:r>
              <a:rPr lang="en-US" dirty="0"/>
              <a:t>Members of general public often worry about factors that aren’t actually going to happen in a specific case, such as marketing to children</a:t>
            </a:r>
          </a:p>
          <a:p>
            <a:r>
              <a:rPr lang="en-US" dirty="0"/>
              <a:t>Or about “the unknown”</a:t>
            </a:r>
          </a:p>
          <a:p>
            <a:endParaRPr lang="en-US" dirty="0"/>
          </a:p>
          <a:p>
            <a:r>
              <a:rPr lang="en-US" dirty="0"/>
              <a:t>How do we address these types of concerns?</a:t>
            </a:r>
          </a:p>
        </p:txBody>
      </p:sp>
    </p:spTree>
    <p:extLst>
      <p:ext uri="{BB962C8B-B14F-4D97-AF65-F5344CB8AC3E}">
        <p14:creationId xmlns:p14="http://schemas.microsoft.com/office/powerpoint/2010/main" val="18017179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160F1-F24A-13B4-728D-D13FC9CA93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E679BD-61DD-A37F-C6F7-654D9A3D00BA}"/>
              </a:ext>
            </a:extLst>
          </p:cNvPr>
          <p:cNvSpPr>
            <a:spLocks noGrp="1"/>
          </p:cNvSpPr>
          <p:nvPr>
            <p:ph type="title"/>
          </p:nvPr>
        </p:nvSpPr>
        <p:spPr/>
        <p:txBody>
          <a:bodyPr/>
          <a:lstStyle/>
          <a:p>
            <a:r>
              <a:rPr lang="en-US" dirty="0"/>
              <a:t>Thoughts? Comments?</a:t>
            </a:r>
          </a:p>
        </p:txBody>
      </p:sp>
      <p:sp>
        <p:nvSpPr>
          <p:cNvPr id="3" name="Content Placeholder 2">
            <a:extLst>
              <a:ext uri="{FF2B5EF4-FFF2-40B4-BE49-F238E27FC236}">
                <a16:creationId xmlns:a16="http://schemas.microsoft.com/office/drawing/2014/main" id="{508E1A59-5275-E265-4FE4-498F9EDCEAFA}"/>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01243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0B525-58E3-48CB-8664-14857CA6AEAD}"/>
              </a:ext>
            </a:extLst>
          </p:cNvPr>
          <p:cNvSpPr>
            <a:spLocks noGrp="1"/>
          </p:cNvSpPr>
          <p:nvPr>
            <p:ph type="title"/>
          </p:nvPr>
        </p:nvSpPr>
        <p:spPr/>
        <p:txBody>
          <a:bodyPr>
            <a:normAutofit fontScale="90000"/>
          </a:bodyPr>
          <a:lstStyle/>
          <a:p>
            <a:r>
              <a:rPr lang="en-US" dirty="0"/>
              <a:t>Educational Data Breaches </a:t>
            </a:r>
            <a:br>
              <a:rPr lang="en-US" dirty="0"/>
            </a:br>
            <a:r>
              <a:rPr lang="en-US" dirty="0"/>
              <a:t>have happened </a:t>
            </a:r>
            <a:br>
              <a:rPr lang="en-US" dirty="0"/>
            </a:br>
            <a:r>
              <a:rPr lang="en-US" dirty="0"/>
              <a:t>(review in Klose et al., 2020)</a:t>
            </a:r>
          </a:p>
        </p:txBody>
      </p:sp>
      <p:sp>
        <p:nvSpPr>
          <p:cNvPr id="3" name="Content Placeholder 2">
            <a:extLst>
              <a:ext uri="{FF2B5EF4-FFF2-40B4-BE49-F238E27FC236}">
                <a16:creationId xmlns:a16="http://schemas.microsoft.com/office/drawing/2014/main" id="{68043BD3-010C-437E-A5EA-6D04845A415A}"/>
              </a:ext>
            </a:extLst>
          </p:cNvPr>
          <p:cNvSpPr>
            <a:spLocks noGrp="1"/>
          </p:cNvSpPr>
          <p:nvPr>
            <p:ph idx="1"/>
          </p:nvPr>
        </p:nvSpPr>
        <p:spPr>
          <a:xfrm>
            <a:off x="457200" y="1600200"/>
            <a:ext cx="8229600" cy="5181600"/>
          </a:xfrm>
        </p:spPr>
        <p:txBody>
          <a:bodyPr>
            <a:normAutofit lnSpcReduction="10000"/>
          </a:bodyPr>
          <a:lstStyle/>
          <a:p>
            <a:endParaRPr lang="en-US" dirty="0"/>
          </a:p>
          <a:p>
            <a:r>
              <a:rPr lang="en-US" dirty="0"/>
              <a:t>Edmodo breach of all data – malevolent use of emails and passwords </a:t>
            </a:r>
          </a:p>
          <a:p>
            <a:r>
              <a:rPr lang="en-US" dirty="0"/>
              <a:t>Breach of Naviance data in one county by a student – no known malevolent use of data</a:t>
            </a:r>
          </a:p>
          <a:p>
            <a:r>
              <a:rPr lang="en-US" dirty="0"/>
              <a:t>Three breaches of student registration platforms in China used for identity theft</a:t>
            </a:r>
          </a:p>
          <a:p>
            <a:endParaRPr lang="en-US" dirty="0"/>
          </a:p>
          <a:p>
            <a:r>
              <a:rPr lang="en-US" dirty="0"/>
              <a:t>So far no stories about interaction log data being misused</a:t>
            </a:r>
          </a:p>
        </p:txBody>
      </p:sp>
    </p:spTree>
    <p:extLst>
      <p:ext uri="{BB962C8B-B14F-4D97-AF65-F5344CB8AC3E}">
        <p14:creationId xmlns:p14="http://schemas.microsoft.com/office/powerpoint/2010/main" val="2963109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Privacy and the </a:t>
            </a:r>
            <a:br>
              <a:rPr lang="en-US" dirty="0"/>
            </a:br>
            <a:r>
              <a:rPr lang="en-US" dirty="0"/>
              <a:t>Perception of Malevolence</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81988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students think about privacy in learning applications?</a:t>
            </a:r>
          </a:p>
        </p:txBody>
      </p:sp>
      <p:sp>
        <p:nvSpPr>
          <p:cNvPr id="3" name="Content Placeholder 2"/>
          <p:cNvSpPr>
            <a:spLocks noGrp="1"/>
          </p:cNvSpPr>
          <p:nvPr>
            <p:ph idx="1"/>
          </p:nvPr>
        </p:nvSpPr>
        <p:spPr/>
        <p:txBody>
          <a:bodyPr>
            <a:normAutofit/>
          </a:bodyPr>
          <a:lstStyle/>
          <a:p>
            <a:r>
              <a:rPr lang="en-US" dirty="0"/>
              <a:t>(Arnold &amp; </a:t>
            </a:r>
            <a:r>
              <a:rPr lang="en-US" dirty="0" err="1"/>
              <a:t>Sclater</a:t>
            </a:r>
            <a:r>
              <a:rPr lang="en-US" dirty="0"/>
              <a:t>, 2017)</a:t>
            </a:r>
          </a:p>
          <a:p>
            <a:endParaRPr lang="en-US" dirty="0"/>
          </a:p>
          <a:p>
            <a:r>
              <a:rPr lang="en-US" dirty="0"/>
              <a:t>Focus on higher </a:t>
            </a:r>
            <a:r>
              <a:rPr lang="en-US" dirty="0" err="1"/>
              <a:t>ed</a:t>
            </a:r>
            <a:endParaRPr lang="en-US" dirty="0"/>
          </a:p>
        </p:txBody>
      </p:sp>
    </p:spTree>
    <p:extLst>
      <p:ext uri="{BB962C8B-B14F-4D97-AF65-F5344CB8AC3E}">
        <p14:creationId xmlns:p14="http://schemas.microsoft.com/office/powerpoint/2010/main" val="7181049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students think about privacy in learning applications?</a:t>
            </a:r>
          </a:p>
        </p:txBody>
      </p:sp>
      <p:sp>
        <p:nvSpPr>
          <p:cNvPr id="3" name="Content Placeholder 2"/>
          <p:cNvSpPr>
            <a:spLocks noGrp="1"/>
          </p:cNvSpPr>
          <p:nvPr>
            <p:ph idx="1"/>
          </p:nvPr>
        </p:nvSpPr>
        <p:spPr/>
        <p:txBody>
          <a:bodyPr>
            <a:normAutofit fontScale="77500" lnSpcReduction="20000"/>
          </a:bodyPr>
          <a:lstStyle/>
          <a:p>
            <a:r>
              <a:rPr lang="en-US" dirty="0"/>
              <a:t>(Arnold &amp; </a:t>
            </a:r>
            <a:r>
              <a:rPr lang="en-US" dirty="0" err="1"/>
              <a:t>Sclater</a:t>
            </a:r>
            <a:r>
              <a:rPr lang="en-US" dirty="0"/>
              <a:t>, 2017)</a:t>
            </a:r>
          </a:p>
          <a:p>
            <a:endParaRPr lang="en-US" dirty="0"/>
          </a:p>
          <a:p>
            <a:r>
              <a:rPr lang="en-US" dirty="0" err="1"/>
              <a:t>i</a:t>
            </a:r>
            <a:r>
              <a:rPr lang="en-US" dirty="0"/>
              <a:t>) Would you be happy for data on your learning activities</a:t>
            </a:r>
          </a:p>
          <a:p>
            <a:pPr marL="0" indent="0">
              <a:buNone/>
            </a:pPr>
            <a:r>
              <a:rPr lang="en-US" dirty="0"/>
              <a:t>to be used if it kept you from dropping out or helped you</a:t>
            </a:r>
          </a:p>
          <a:p>
            <a:pPr marL="0" indent="0">
              <a:buNone/>
            </a:pPr>
            <a:r>
              <a:rPr lang="en-US" dirty="0"/>
              <a:t>get personalized interventions?</a:t>
            </a:r>
          </a:p>
          <a:p>
            <a:r>
              <a:rPr lang="en-US" dirty="0"/>
              <a:t>ii) Would you be happy for your data to be used if it helped</a:t>
            </a:r>
          </a:p>
          <a:p>
            <a:pPr marL="0" indent="0">
              <a:buNone/>
            </a:pPr>
            <a:r>
              <a:rPr lang="en-US" dirty="0"/>
              <a:t>improve your grades?</a:t>
            </a:r>
          </a:p>
          <a:p>
            <a:r>
              <a:rPr lang="en-US" dirty="0"/>
              <a:t>iii) Would you be happy to have your data visualized</a:t>
            </a:r>
          </a:p>
          <a:p>
            <a:pPr marL="0" indent="0">
              <a:buNone/>
            </a:pPr>
            <a:r>
              <a:rPr lang="en-US" dirty="0"/>
              <a:t>through an app where you can look to compare with</a:t>
            </a:r>
          </a:p>
          <a:p>
            <a:pPr marL="0" indent="0">
              <a:buNone/>
            </a:pPr>
            <a:r>
              <a:rPr lang="en-US" dirty="0"/>
              <a:t>your classmates?</a:t>
            </a:r>
          </a:p>
        </p:txBody>
      </p:sp>
    </p:spTree>
    <p:extLst>
      <p:ext uri="{BB962C8B-B14F-4D97-AF65-F5344CB8AC3E}">
        <p14:creationId xmlns:p14="http://schemas.microsoft.com/office/powerpoint/2010/main" val="2479399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do students think about privacy in learning applications?</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38693" y="1828800"/>
            <a:ext cx="8666614" cy="3881438"/>
          </a:xfrm>
          <a:prstGeom prst="rect">
            <a:avLst/>
          </a:prstGeom>
        </p:spPr>
      </p:pic>
    </p:spTree>
    <p:extLst>
      <p:ext uri="{BB962C8B-B14F-4D97-AF65-F5344CB8AC3E}">
        <p14:creationId xmlns:p14="http://schemas.microsoft.com/office/powerpoint/2010/main" val="243822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a:t>
            </a:r>
          </a:p>
        </p:txBody>
      </p:sp>
      <p:sp>
        <p:nvSpPr>
          <p:cNvPr id="3" name="Content Placeholder 2"/>
          <p:cNvSpPr>
            <a:spLocks noGrp="1"/>
          </p:cNvSpPr>
          <p:nvPr>
            <p:ph idx="1"/>
          </p:nvPr>
        </p:nvSpPr>
        <p:spPr/>
        <p:txBody>
          <a:bodyPr>
            <a:normAutofit fontScale="85000" lnSpcReduction="10000"/>
          </a:bodyPr>
          <a:lstStyle/>
          <a:p>
            <a:r>
              <a:rPr lang="en-US" dirty="0"/>
              <a:t>The first item was not very well-designed</a:t>
            </a:r>
          </a:p>
          <a:p>
            <a:r>
              <a:rPr lang="en-US" dirty="0"/>
              <a:t>But still…</a:t>
            </a:r>
          </a:p>
          <a:p>
            <a:endParaRPr lang="en-US" dirty="0"/>
          </a:p>
          <a:p>
            <a:r>
              <a:rPr lang="en-US" dirty="0"/>
              <a:t>Should we be withholding effective interventions from students who do not think they are worth the privacy cost?</a:t>
            </a:r>
          </a:p>
          <a:p>
            <a:endParaRPr lang="en-US" dirty="0"/>
          </a:p>
          <a:p>
            <a:r>
              <a:rPr lang="en-US" dirty="0"/>
              <a:t>Is it ethical to provide interventions in these cases, even very gentle ones?</a:t>
            </a:r>
          </a:p>
          <a:p>
            <a:r>
              <a:rPr lang="en-US" dirty="0"/>
              <a:t>Is it ethical to not</a:t>
            </a:r>
            <a:r>
              <a:rPr lang="en-US" b="1" i="1" dirty="0"/>
              <a:t> </a:t>
            </a:r>
            <a:r>
              <a:rPr lang="en-US" dirty="0"/>
              <a:t>provide interventions in these cases?</a:t>
            </a:r>
          </a:p>
        </p:txBody>
      </p:sp>
    </p:spTree>
    <p:extLst>
      <p:ext uri="{BB962C8B-B14F-4D97-AF65-F5344CB8AC3E}">
        <p14:creationId xmlns:p14="http://schemas.microsoft.com/office/powerpoint/2010/main" val="476861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99434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3D74C-73D6-7C86-72DB-96574EEB719B}"/>
              </a:ext>
            </a:extLst>
          </p:cNvPr>
          <p:cNvSpPr>
            <a:spLocks noGrp="1"/>
          </p:cNvSpPr>
          <p:nvPr>
            <p:ph type="title"/>
          </p:nvPr>
        </p:nvSpPr>
        <p:spPr/>
        <p:txBody>
          <a:bodyPr/>
          <a:lstStyle/>
          <a:p>
            <a:r>
              <a:rPr lang="en-US" dirty="0"/>
              <a:t>Viberg et al. (2024)</a:t>
            </a:r>
          </a:p>
        </p:txBody>
      </p:sp>
      <p:sp>
        <p:nvSpPr>
          <p:cNvPr id="3" name="Content Placeholder 2">
            <a:extLst>
              <a:ext uri="{FF2B5EF4-FFF2-40B4-BE49-F238E27FC236}">
                <a16:creationId xmlns:a16="http://schemas.microsoft.com/office/drawing/2014/main" id="{EB9A8FF9-9A26-4EB0-A1C9-00234D4974E0}"/>
              </a:ext>
            </a:extLst>
          </p:cNvPr>
          <p:cNvSpPr>
            <a:spLocks noGrp="1"/>
          </p:cNvSpPr>
          <p:nvPr>
            <p:ph idx="1"/>
          </p:nvPr>
        </p:nvSpPr>
        <p:spPr>
          <a:xfrm>
            <a:off x="457200" y="1600200"/>
            <a:ext cx="8534400" cy="4525963"/>
          </a:xfrm>
        </p:spPr>
        <p:txBody>
          <a:bodyPr>
            <a:normAutofit/>
          </a:bodyPr>
          <a:lstStyle/>
          <a:p>
            <a:r>
              <a:rPr lang="en-US" dirty="0"/>
              <a:t>Surveyed students in 5 countries about privacy</a:t>
            </a:r>
          </a:p>
          <a:p>
            <a:endParaRPr lang="en-US" dirty="0"/>
          </a:p>
          <a:p>
            <a:r>
              <a:rPr lang="en-US" dirty="0"/>
              <a:t>German students felt they had more control over privacy than students in other countries</a:t>
            </a:r>
          </a:p>
          <a:p>
            <a:r>
              <a:rPr lang="en-US" dirty="0"/>
              <a:t>USA students were more concerned about privacy; Spain students were less concerned</a:t>
            </a:r>
          </a:p>
          <a:p>
            <a:r>
              <a:rPr lang="en-US" dirty="0"/>
              <a:t>Trust lower in USA, South Korea; higher in Spain</a:t>
            </a:r>
          </a:p>
        </p:txBody>
      </p:sp>
    </p:spTree>
    <p:extLst>
      <p:ext uri="{BB962C8B-B14F-4D97-AF65-F5344CB8AC3E}">
        <p14:creationId xmlns:p14="http://schemas.microsoft.com/office/powerpoint/2010/main" val="620394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14C1AD-67DC-ABD3-D8B9-E6B948CADA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385F15-EF9D-86F0-100F-ABF8B54CFE9D}"/>
              </a:ext>
            </a:extLst>
          </p:cNvPr>
          <p:cNvSpPr>
            <a:spLocks noGrp="1"/>
          </p:cNvSpPr>
          <p:nvPr>
            <p:ph type="title"/>
          </p:nvPr>
        </p:nvSpPr>
        <p:spPr/>
        <p:txBody>
          <a:bodyPr/>
          <a:lstStyle/>
          <a:p>
            <a:r>
              <a:rPr lang="en-US" dirty="0"/>
              <a:t>Questions? Comments?</a:t>
            </a:r>
          </a:p>
        </p:txBody>
      </p:sp>
      <p:sp>
        <p:nvSpPr>
          <p:cNvPr id="3" name="Content Placeholder 2">
            <a:extLst>
              <a:ext uri="{FF2B5EF4-FFF2-40B4-BE49-F238E27FC236}">
                <a16:creationId xmlns:a16="http://schemas.microsoft.com/office/drawing/2014/main" id="{CC625059-35CC-CC08-20ED-5A46AD39225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54347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C6A45-7D74-D168-6801-7BC344A9B8BA}"/>
              </a:ext>
            </a:extLst>
          </p:cNvPr>
          <p:cNvSpPr>
            <a:spLocks noGrp="1"/>
          </p:cNvSpPr>
          <p:nvPr>
            <p:ph type="title"/>
          </p:nvPr>
        </p:nvSpPr>
        <p:spPr/>
        <p:txBody>
          <a:bodyPr/>
          <a:lstStyle/>
          <a:p>
            <a:r>
              <a:rPr lang="en-US" dirty="0"/>
              <a:t>Baker (2023)</a:t>
            </a:r>
          </a:p>
        </p:txBody>
      </p:sp>
      <p:sp>
        <p:nvSpPr>
          <p:cNvPr id="3" name="Content Placeholder 2">
            <a:extLst>
              <a:ext uri="{FF2B5EF4-FFF2-40B4-BE49-F238E27FC236}">
                <a16:creationId xmlns:a16="http://schemas.microsoft.com/office/drawing/2014/main" id="{E51F9BF9-10DD-4A6E-750F-C29AD948F0D8}"/>
              </a:ext>
            </a:extLst>
          </p:cNvPr>
          <p:cNvSpPr>
            <a:spLocks noGrp="1"/>
          </p:cNvSpPr>
          <p:nvPr>
            <p:ph idx="1"/>
          </p:nvPr>
        </p:nvSpPr>
        <p:spPr/>
        <p:txBody>
          <a:bodyPr/>
          <a:lstStyle/>
          <a:p>
            <a:r>
              <a:rPr lang="en-US" dirty="0"/>
              <a:t>Notes that demographic data is needed to find and fix algorithmic bias</a:t>
            </a:r>
          </a:p>
          <a:p>
            <a:endParaRPr lang="en-US" dirty="0"/>
          </a:p>
          <a:p>
            <a:r>
              <a:rPr lang="en-US" dirty="0"/>
              <a:t>So there is a clear trade-off between privacy and fixing algorithmic bias</a:t>
            </a:r>
          </a:p>
        </p:txBody>
      </p:sp>
    </p:spTree>
    <p:extLst>
      <p:ext uri="{BB962C8B-B14F-4D97-AF65-F5344CB8AC3E}">
        <p14:creationId xmlns:p14="http://schemas.microsoft.com/office/powerpoint/2010/main" val="29328775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55337-C6BE-F87F-B22E-132C7E85B547}"/>
              </a:ext>
            </a:extLst>
          </p:cNvPr>
          <p:cNvSpPr>
            <a:spLocks noGrp="1"/>
          </p:cNvSpPr>
          <p:nvPr>
            <p:ph type="title"/>
          </p:nvPr>
        </p:nvSpPr>
        <p:spPr/>
        <p:txBody>
          <a:bodyPr/>
          <a:lstStyle/>
          <a:p>
            <a:r>
              <a:rPr lang="en-US" dirty="0"/>
              <a:t>Thoughts? Comments?</a:t>
            </a:r>
          </a:p>
        </p:txBody>
      </p:sp>
      <p:sp>
        <p:nvSpPr>
          <p:cNvPr id="3" name="Content Placeholder 2">
            <a:extLst>
              <a:ext uri="{FF2B5EF4-FFF2-40B4-BE49-F238E27FC236}">
                <a16:creationId xmlns:a16="http://schemas.microsoft.com/office/drawing/2014/main" id="{37D82A0A-AC67-9AEE-FAFB-8A27C47A1BE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76993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Is </a:t>
            </a:r>
            <a:r>
              <a:rPr lang="en-US" dirty="0" err="1"/>
              <a:t>deidentification</a:t>
            </a:r>
            <a:r>
              <a:rPr lang="en-US" dirty="0"/>
              <a:t> a solution for research?</a:t>
            </a:r>
            <a:br>
              <a:rPr lang="en-US" dirty="0"/>
            </a:br>
            <a:r>
              <a:rPr lang="en-US" dirty="0"/>
              <a:t>(Khalil &amp; Barnes, 2016)</a:t>
            </a:r>
          </a:p>
        </p:txBody>
      </p:sp>
      <p:sp>
        <p:nvSpPr>
          <p:cNvPr id="3" name="Content Placeholder 2"/>
          <p:cNvSpPr>
            <a:spLocks noGrp="1"/>
          </p:cNvSpPr>
          <p:nvPr>
            <p:ph idx="1"/>
          </p:nvPr>
        </p:nvSpPr>
        <p:spPr/>
        <p:txBody>
          <a:bodyPr/>
          <a:lstStyle/>
          <a:p>
            <a:r>
              <a:rPr lang="en-US" dirty="0"/>
              <a:t>The goal of </a:t>
            </a:r>
            <a:r>
              <a:rPr lang="en-US" dirty="0" err="1"/>
              <a:t>deidentification</a:t>
            </a:r>
            <a:r>
              <a:rPr lang="en-US" dirty="0"/>
              <a:t> is to make it impossible to link a student back to their individual data</a:t>
            </a:r>
          </a:p>
          <a:p>
            <a:endParaRPr lang="en-US" dirty="0"/>
          </a:p>
        </p:txBody>
      </p:sp>
    </p:spTree>
    <p:extLst>
      <p:ext uri="{BB962C8B-B14F-4D97-AF65-F5344CB8AC3E}">
        <p14:creationId xmlns:p14="http://schemas.microsoft.com/office/powerpoint/2010/main" val="407118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Privacy and the </a:t>
            </a:r>
            <a:br>
              <a:rPr lang="en-US" dirty="0"/>
            </a:br>
            <a:r>
              <a:rPr lang="en-US" dirty="0"/>
              <a:t>Perception of Malevolence</a:t>
            </a:r>
          </a:p>
        </p:txBody>
      </p:sp>
      <p:sp>
        <p:nvSpPr>
          <p:cNvPr id="3" name="Content Placeholder 2"/>
          <p:cNvSpPr>
            <a:spLocks noGrp="1"/>
          </p:cNvSpPr>
          <p:nvPr>
            <p:ph idx="1"/>
          </p:nvPr>
        </p:nvSpPr>
        <p:spPr/>
        <p:txBody>
          <a:bodyPr/>
          <a:lstStyle/>
          <a:p>
            <a:endParaRPr lang="en-US"/>
          </a:p>
        </p:txBody>
      </p:sp>
      <p:pic>
        <p:nvPicPr>
          <p:cNvPr id="1026" name="Picture 2" descr="privacy and data security violation blog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1600200"/>
            <a:ext cx="8258175" cy="5314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723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a:t>
            </a:r>
            <a:r>
              <a:rPr lang="en-US" dirty="0" err="1"/>
              <a:t>deidentification</a:t>
            </a:r>
            <a:r>
              <a:rPr lang="en-US" dirty="0"/>
              <a:t> truly possible?</a:t>
            </a:r>
          </a:p>
        </p:txBody>
      </p:sp>
      <p:sp>
        <p:nvSpPr>
          <p:cNvPr id="3" name="Content Placeholder 2"/>
          <p:cNvSpPr>
            <a:spLocks noGrp="1"/>
          </p:cNvSpPr>
          <p:nvPr>
            <p:ph idx="1"/>
          </p:nvPr>
        </p:nvSpPr>
        <p:spPr/>
        <p:txBody>
          <a:bodyPr/>
          <a:lstStyle/>
          <a:p>
            <a:r>
              <a:rPr lang="en-US" dirty="0" err="1"/>
              <a:t>ASSISTments</a:t>
            </a:r>
            <a:r>
              <a:rPr lang="en-US" dirty="0"/>
              <a:t> twitter example</a:t>
            </a:r>
          </a:p>
          <a:p>
            <a:endParaRPr lang="en-US" dirty="0"/>
          </a:p>
          <a:p>
            <a:r>
              <a:rPr lang="en-US" dirty="0"/>
              <a:t>Research demonstration of re-identification of class using newspaper article about field trip (</a:t>
            </a:r>
            <a:r>
              <a:rPr lang="en-US" dirty="0" err="1"/>
              <a:t>Yacobson</a:t>
            </a:r>
            <a:r>
              <a:rPr lang="en-US" dirty="0"/>
              <a:t> et al., 2019)</a:t>
            </a:r>
          </a:p>
        </p:txBody>
      </p:sp>
    </p:spTree>
    <p:extLst>
      <p:ext uri="{BB962C8B-B14F-4D97-AF65-F5344CB8AC3E}">
        <p14:creationId xmlns:p14="http://schemas.microsoft.com/office/powerpoint/2010/main" val="36890947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approaches</a:t>
            </a:r>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r>
              <a:rPr lang="en-US" dirty="0"/>
              <a:t>Anonymization: removing all identifying information (but did we successfully remove it all?)</a:t>
            </a:r>
          </a:p>
          <a:p>
            <a:r>
              <a:rPr lang="en-US" dirty="0"/>
              <a:t>De-identification: switching identifying information to a code (so the same student can still be linked within data)</a:t>
            </a:r>
          </a:p>
          <a:p>
            <a:r>
              <a:rPr lang="en-US" dirty="0"/>
              <a:t>K-anonymization: at least K individuals must share set of pre-defined attributes for data to be released</a:t>
            </a:r>
          </a:p>
          <a:p>
            <a:r>
              <a:rPr lang="en-US" dirty="0"/>
              <a:t>Blurring: reducing data precision or quality to minimize identification risk</a:t>
            </a:r>
          </a:p>
          <a:p>
            <a:pPr lvl="1"/>
            <a:r>
              <a:rPr lang="en-US" dirty="0"/>
              <a:t>Changing values to range subcategories</a:t>
            </a:r>
          </a:p>
          <a:p>
            <a:pPr lvl="1"/>
            <a:r>
              <a:rPr lang="en-US" dirty="0"/>
              <a:t>Adding noise to values</a:t>
            </a:r>
          </a:p>
          <a:p>
            <a:pPr lvl="1"/>
            <a:r>
              <a:rPr lang="en-US" dirty="0"/>
              <a:t>Adding random data to proportion of fields</a:t>
            </a:r>
          </a:p>
        </p:txBody>
      </p:sp>
    </p:spTree>
    <p:extLst>
      <p:ext uri="{BB962C8B-B14F-4D97-AF65-F5344CB8AC3E}">
        <p14:creationId xmlns:p14="http://schemas.microsoft.com/office/powerpoint/2010/main" val="2539161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“Strictly guarded key”</a:t>
            </a:r>
            <a:br>
              <a:rPr lang="en-US" dirty="0"/>
            </a:br>
            <a:r>
              <a:rPr lang="en-US" dirty="0"/>
              <a:t>(</a:t>
            </a:r>
            <a:r>
              <a:rPr lang="en-US" dirty="0" err="1"/>
              <a:t>Draschler</a:t>
            </a:r>
            <a:r>
              <a:rPr lang="en-US" dirty="0"/>
              <a:t> &amp; Geller, 2016)</a:t>
            </a:r>
          </a:p>
        </p:txBody>
      </p:sp>
      <p:sp>
        <p:nvSpPr>
          <p:cNvPr id="3" name="Content Placeholder 2"/>
          <p:cNvSpPr>
            <a:spLocks noGrp="1"/>
          </p:cNvSpPr>
          <p:nvPr>
            <p:ph idx="1"/>
          </p:nvPr>
        </p:nvSpPr>
        <p:spPr/>
        <p:txBody>
          <a:bodyPr>
            <a:normAutofit fontScale="77500" lnSpcReduction="20000"/>
          </a:bodyPr>
          <a:lstStyle/>
          <a:p>
            <a:r>
              <a:rPr lang="en-US" dirty="0"/>
              <a:t>If there is legitimate value to being able to re-link educational data</a:t>
            </a:r>
          </a:p>
          <a:p>
            <a:r>
              <a:rPr lang="en-US" dirty="0"/>
              <a:t>For example, to allow longitudinal follow-up on the effectiveness of an intervention</a:t>
            </a:r>
          </a:p>
          <a:p>
            <a:r>
              <a:rPr lang="en-US" dirty="0"/>
              <a:t>Or to understand how student behavior now (or other variables) correlates to long-term outcomes</a:t>
            </a:r>
          </a:p>
          <a:p>
            <a:endParaRPr lang="en-US" dirty="0"/>
          </a:p>
          <a:p>
            <a:r>
              <a:rPr lang="en-US" dirty="0"/>
              <a:t>Perhaps the solution is to provide the re-identification key to a trusted intermediary, with strict rules for when data can be linked</a:t>
            </a:r>
          </a:p>
          <a:p>
            <a:endParaRPr lang="en-US" dirty="0"/>
          </a:p>
          <a:p>
            <a:r>
              <a:rPr lang="en-US" dirty="0"/>
              <a:t>This is the PSLC </a:t>
            </a:r>
            <a:r>
              <a:rPr lang="en-US" dirty="0" err="1"/>
              <a:t>DataShop’s</a:t>
            </a:r>
            <a:r>
              <a:rPr lang="en-US" dirty="0"/>
              <a:t> approach (Koedinger et al, 2010)</a:t>
            </a:r>
          </a:p>
        </p:txBody>
      </p:sp>
    </p:spTree>
    <p:extLst>
      <p:ext uri="{BB962C8B-B14F-4D97-AF65-F5344CB8AC3E}">
        <p14:creationId xmlns:p14="http://schemas.microsoft.com/office/powerpoint/2010/main" val="28014007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4B62F-937F-4FC7-B982-4267F9D2DCC4}"/>
              </a:ext>
            </a:extLst>
          </p:cNvPr>
          <p:cNvSpPr>
            <a:spLocks noGrp="1"/>
          </p:cNvSpPr>
          <p:nvPr>
            <p:ph type="title"/>
          </p:nvPr>
        </p:nvSpPr>
        <p:spPr/>
        <p:txBody>
          <a:bodyPr/>
          <a:lstStyle/>
          <a:p>
            <a:r>
              <a:rPr lang="en-US" dirty="0"/>
              <a:t>Ban all linkage of data sets</a:t>
            </a:r>
          </a:p>
        </p:txBody>
      </p:sp>
      <p:sp>
        <p:nvSpPr>
          <p:cNvPr id="3" name="Content Placeholder 2">
            <a:extLst>
              <a:ext uri="{FF2B5EF4-FFF2-40B4-BE49-F238E27FC236}">
                <a16:creationId xmlns:a16="http://schemas.microsoft.com/office/drawing/2014/main" id="{A031E063-5A53-4A1A-BC26-FAEA85E13A6C}"/>
              </a:ext>
            </a:extLst>
          </p:cNvPr>
          <p:cNvSpPr>
            <a:spLocks noGrp="1"/>
          </p:cNvSpPr>
          <p:nvPr>
            <p:ph idx="1"/>
          </p:nvPr>
        </p:nvSpPr>
        <p:spPr/>
        <p:txBody>
          <a:bodyPr>
            <a:normAutofit/>
          </a:bodyPr>
          <a:lstStyle/>
          <a:p>
            <a:r>
              <a:rPr lang="en-US" dirty="0"/>
              <a:t>On the other side</a:t>
            </a:r>
          </a:p>
          <a:p>
            <a:r>
              <a:rPr lang="en-US" dirty="0" err="1"/>
              <a:t>Yacobsen</a:t>
            </a:r>
            <a:r>
              <a:rPr lang="en-US" dirty="0"/>
              <a:t> et al. (2019) call for banning all linkage between data sets, to avoid reidentification</a:t>
            </a:r>
          </a:p>
          <a:p>
            <a:pPr lvl="1"/>
            <a:r>
              <a:rPr lang="en-US" dirty="0"/>
              <a:t>For example, (Almeda &amp; Baker, 2020) linked interaction data from </a:t>
            </a:r>
            <a:r>
              <a:rPr lang="en-US" dirty="0" err="1"/>
              <a:t>ASSISTments</a:t>
            </a:r>
            <a:r>
              <a:rPr lang="en-US" dirty="0"/>
              <a:t> to LinkedIn data</a:t>
            </a:r>
          </a:p>
          <a:p>
            <a:pPr lvl="1"/>
            <a:r>
              <a:rPr lang="en-US" dirty="0"/>
              <a:t>To determine which forms of disengagement have longitudinal impact on student achievement (job)</a:t>
            </a:r>
          </a:p>
          <a:p>
            <a:pPr lvl="1"/>
            <a:endParaRPr lang="en-US" dirty="0"/>
          </a:p>
          <a:p>
            <a:pPr lvl="1"/>
            <a:endParaRPr lang="en-US" dirty="0"/>
          </a:p>
        </p:txBody>
      </p:sp>
    </p:spTree>
    <p:extLst>
      <p:ext uri="{BB962C8B-B14F-4D97-AF65-F5344CB8AC3E}">
        <p14:creationId xmlns:p14="http://schemas.microsoft.com/office/powerpoint/2010/main" val="31829533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007C9-B419-4D0E-BCDB-189AEA13E3D4}"/>
              </a:ext>
            </a:extLst>
          </p:cNvPr>
          <p:cNvSpPr>
            <a:spLocks noGrp="1"/>
          </p:cNvSpPr>
          <p:nvPr>
            <p:ph type="title"/>
          </p:nvPr>
        </p:nvSpPr>
        <p:spPr/>
        <p:txBody>
          <a:bodyPr>
            <a:normAutofit fontScale="90000"/>
          </a:bodyPr>
          <a:lstStyle/>
          <a:p>
            <a:r>
              <a:rPr lang="en-US" dirty="0"/>
              <a:t>Minimize all additional information (Klose et al., 2020)</a:t>
            </a:r>
          </a:p>
        </p:txBody>
      </p:sp>
      <p:sp>
        <p:nvSpPr>
          <p:cNvPr id="3" name="Content Placeholder 2">
            <a:extLst>
              <a:ext uri="{FF2B5EF4-FFF2-40B4-BE49-F238E27FC236}">
                <a16:creationId xmlns:a16="http://schemas.microsoft.com/office/drawing/2014/main" id="{2E6CB34D-6B10-4D2D-AAD8-CFAD3CFD302F}"/>
              </a:ext>
            </a:extLst>
          </p:cNvPr>
          <p:cNvSpPr>
            <a:spLocks noGrp="1"/>
          </p:cNvSpPr>
          <p:nvPr>
            <p:ph idx="1"/>
          </p:nvPr>
        </p:nvSpPr>
        <p:spPr/>
        <p:txBody>
          <a:bodyPr/>
          <a:lstStyle/>
          <a:p>
            <a:r>
              <a:rPr lang="en-US" dirty="0"/>
              <a:t>To reduce any possible risk of re-identification attacks</a:t>
            </a:r>
          </a:p>
          <a:p>
            <a:endParaRPr lang="en-US" dirty="0"/>
          </a:p>
          <a:p>
            <a:r>
              <a:rPr lang="en-US" dirty="0"/>
              <a:t>How do we decide in advance which information creates too high a risk, and what information is potentially useful?</a:t>
            </a:r>
          </a:p>
          <a:p>
            <a:endParaRPr lang="en-US" dirty="0"/>
          </a:p>
        </p:txBody>
      </p:sp>
    </p:spTree>
    <p:extLst>
      <p:ext uri="{BB962C8B-B14F-4D97-AF65-F5344CB8AC3E}">
        <p14:creationId xmlns:p14="http://schemas.microsoft.com/office/powerpoint/2010/main" val="3148170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Thoughts? Comments? Questions?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225830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Trade-offs</a:t>
            </a:r>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r>
              <a:rPr lang="en-US" dirty="0"/>
              <a:t>There is a clear trade-off here, which we will return to in our discussion of beneficence</a:t>
            </a:r>
          </a:p>
          <a:p>
            <a:endParaRPr lang="en-US" dirty="0"/>
          </a:p>
          <a:p>
            <a:r>
              <a:rPr lang="en-US" dirty="0"/>
              <a:t>Many steps to increase data security and protect privacy…</a:t>
            </a:r>
          </a:p>
          <a:p>
            <a:r>
              <a:rPr lang="en-US" dirty="0"/>
              <a:t>reduce potential benefit for students in terms of research and intervention</a:t>
            </a:r>
          </a:p>
          <a:p>
            <a:endParaRPr lang="en-US" dirty="0"/>
          </a:p>
          <a:p>
            <a:r>
              <a:rPr lang="en-US" dirty="0"/>
              <a:t>Where is the right trade-off?</a:t>
            </a:r>
          </a:p>
          <a:p>
            <a:pPr lvl="1"/>
            <a:r>
              <a:rPr lang="en-US" dirty="0"/>
              <a:t>Different policy and social conventions around this in different societies and for different age groups</a:t>
            </a:r>
          </a:p>
        </p:txBody>
      </p:sp>
    </p:spTree>
    <p:extLst>
      <p:ext uri="{BB962C8B-B14F-4D97-AF65-F5344CB8AC3E}">
        <p14:creationId xmlns:p14="http://schemas.microsoft.com/office/powerpoint/2010/main" val="8541042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Thoughts?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015538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C3D8-D4C5-F5E0-FF61-686FFAAE3A75}"/>
              </a:ext>
            </a:extLst>
          </p:cNvPr>
          <p:cNvSpPr>
            <a:spLocks noGrp="1"/>
          </p:cNvSpPr>
          <p:nvPr>
            <p:ph type="title"/>
          </p:nvPr>
        </p:nvSpPr>
        <p:spPr/>
        <p:txBody>
          <a:bodyPr/>
          <a:lstStyle/>
          <a:p>
            <a:r>
              <a:rPr lang="en-US" dirty="0"/>
              <a:t>Upcoming sessions</a:t>
            </a:r>
          </a:p>
        </p:txBody>
      </p:sp>
      <p:sp>
        <p:nvSpPr>
          <p:cNvPr id="3" name="Content Placeholder 2">
            <a:extLst>
              <a:ext uri="{FF2B5EF4-FFF2-40B4-BE49-F238E27FC236}">
                <a16:creationId xmlns:a16="http://schemas.microsoft.com/office/drawing/2014/main" id="{32A77710-4514-D816-D978-1525BFEC94C4}"/>
              </a:ext>
            </a:extLst>
          </p:cNvPr>
          <p:cNvSpPr>
            <a:spLocks noGrp="1"/>
          </p:cNvSpPr>
          <p:nvPr>
            <p:ph idx="1"/>
          </p:nvPr>
        </p:nvSpPr>
        <p:spPr/>
        <p:txBody>
          <a:bodyPr>
            <a:normAutofit fontScale="85000" lnSpcReduction="20000"/>
          </a:bodyPr>
          <a:lstStyle/>
          <a:p>
            <a:r>
              <a:rPr lang="en-US" dirty="0"/>
              <a:t>Apr 11. Assignment 3 final draft due.</a:t>
            </a:r>
          </a:p>
          <a:p>
            <a:r>
              <a:rPr lang="en-US" dirty="0"/>
              <a:t>Apr 14. VIVI-SD 5 due.</a:t>
            </a:r>
          </a:p>
          <a:p>
            <a:r>
              <a:rPr lang="en-US" dirty="0"/>
              <a:t>Apr 17. Interpretability, Explainability, and Transparency. Both sections VIRTUAL.</a:t>
            </a:r>
          </a:p>
          <a:p>
            <a:r>
              <a:rPr lang="en-US" dirty="0"/>
              <a:t>Apr 21. VIVI-SD 6 due.</a:t>
            </a:r>
          </a:p>
          <a:p>
            <a:r>
              <a:rPr lang="en-US" dirty="0"/>
              <a:t>Apr 24. Beneficence. Both sections VIRTUAL.</a:t>
            </a:r>
          </a:p>
          <a:p>
            <a:r>
              <a:rPr lang="en-US" dirty="0"/>
              <a:t>May 1. Big Data, Big Science, and Longitudinal Follow-up.</a:t>
            </a:r>
          </a:p>
          <a:p>
            <a:r>
              <a:rPr lang="en-US" dirty="0"/>
              <a:t>May 8. VIVI-SD </a:t>
            </a:r>
            <a:r>
              <a:rPr lang="en-US"/>
              <a:t>7 due.</a:t>
            </a:r>
            <a:endParaRPr lang="en-US" dirty="0"/>
          </a:p>
          <a:p>
            <a:r>
              <a:rPr lang="en-US" dirty="0"/>
              <a:t>May 8. Final Project Presentations. Big Data, Big Science, and Longitudinal Follow-up.</a:t>
            </a:r>
          </a:p>
        </p:txBody>
      </p:sp>
    </p:spTree>
    <p:extLst>
      <p:ext uri="{BB962C8B-B14F-4D97-AF65-F5344CB8AC3E}">
        <p14:creationId xmlns:p14="http://schemas.microsoft.com/office/powerpoint/2010/main" val="4154596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Privacy and the </a:t>
            </a:r>
            <a:br>
              <a:rPr lang="en-US" dirty="0"/>
            </a:br>
            <a:r>
              <a:rPr lang="en-US" dirty="0"/>
              <a:t>Perception of Malevolence</a:t>
            </a:r>
          </a:p>
        </p:txBody>
      </p:sp>
      <p:sp>
        <p:nvSpPr>
          <p:cNvPr id="3" name="Content Placeholder 2"/>
          <p:cNvSpPr>
            <a:spLocks noGrp="1"/>
          </p:cNvSpPr>
          <p:nvPr>
            <p:ph idx="1"/>
          </p:nvPr>
        </p:nvSpPr>
        <p:spPr/>
        <p:txBody>
          <a:bodyPr/>
          <a:lstStyle/>
          <a:p>
            <a:endParaRPr lang="en-US"/>
          </a:p>
        </p:txBody>
      </p:sp>
      <p:pic>
        <p:nvPicPr>
          <p:cNvPr id="2050" name="Picture 2" descr="Image result for monster in the clos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00200"/>
            <a:ext cx="46863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17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start with</a:t>
            </a:r>
          </a:p>
        </p:txBody>
      </p:sp>
      <p:sp>
        <p:nvSpPr>
          <p:cNvPr id="3" name="Content Placeholder 2"/>
          <p:cNvSpPr>
            <a:spLocks noGrp="1"/>
          </p:cNvSpPr>
          <p:nvPr>
            <p:ph idx="1"/>
          </p:nvPr>
        </p:nvSpPr>
        <p:spPr/>
        <p:txBody>
          <a:bodyPr/>
          <a:lstStyle/>
          <a:p>
            <a:r>
              <a:rPr lang="en-US" dirty="0"/>
              <a:t>A couple of controversies </a:t>
            </a:r>
          </a:p>
          <a:p>
            <a:r>
              <a:rPr lang="en-US" dirty="0"/>
              <a:t>Getting to be fairly long ago</a:t>
            </a:r>
          </a:p>
          <a:p>
            <a:r>
              <a:rPr lang="en-US" dirty="0"/>
              <a:t>But a key early influence on how things still are today</a:t>
            </a:r>
          </a:p>
        </p:txBody>
      </p:sp>
    </p:spTree>
    <p:extLst>
      <p:ext uri="{BB962C8B-B14F-4D97-AF65-F5344CB8AC3E}">
        <p14:creationId xmlns:p14="http://schemas.microsoft.com/office/powerpoint/2010/main" val="977744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2012</a:t>
            </a:r>
          </a:p>
        </p:txBody>
      </p:sp>
      <p:sp>
        <p:nvSpPr>
          <p:cNvPr id="3" name="Content Placeholder 2"/>
          <p:cNvSpPr>
            <a:spLocks noGrp="1"/>
          </p:cNvSpPr>
          <p:nvPr>
            <p:ph idx="1"/>
          </p:nvPr>
        </p:nvSpPr>
        <p:spPr/>
        <p:txBody>
          <a:bodyPr/>
          <a:lstStyle/>
          <a:p>
            <a:r>
              <a:rPr lang="en-US" dirty="0"/>
              <a:t>Prof. </a:t>
            </a:r>
            <a:r>
              <a:rPr lang="en-US" dirty="0" err="1"/>
              <a:t>Shaundra</a:t>
            </a:r>
            <a:r>
              <a:rPr lang="en-US" dirty="0"/>
              <a:t> Daily, at Clemson University, did a research trial of Galvanic Skin Response bracelets in Alabama classrooms</a:t>
            </a:r>
          </a:p>
          <a:p>
            <a:endParaRPr lang="en-US" dirty="0"/>
          </a:p>
          <a:p>
            <a:r>
              <a:rPr lang="en-US" dirty="0"/>
              <a:t>A 1-paragraph blurb was placed on the Gates Foundation website</a:t>
            </a:r>
          </a:p>
        </p:txBody>
      </p:sp>
    </p:spTree>
    <p:extLst>
      <p:ext uri="{BB962C8B-B14F-4D97-AF65-F5344CB8AC3E}">
        <p14:creationId xmlns:p14="http://schemas.microsoft.com/office/powerpoint/2010/main" val="2192539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Paragraph</a:t>
            </a:r>
          </a:p>
        </p:txBody>
      </p:sp>
      <p:sp>
        <p:nvSpPr>
          <p:cNvPr id="3" name="Content Placeholder 2"/>
          <p:cNvSpPr>
            <a:spLocks noGrp="1"/>
          </p:cNvSpPr>
          <p:nvPr>
            <p:ph idx="1"/>
          </p:nvPr>
        </p:nvSpPr>
        <p:spPr/>
        <p:txBody>
          <a:bodyPr>
            <a:normAutofit fontScale="92500" lnSpcReduction="20000"/>
          </a:bodyPr>
          <a:lstStyle/>
          <a:p>
            <a:r>
              <a:rPr lang="en-US" dirty="0"/>
              <a:t>“Purpose: to work with members of the Measuring Effective Teachers (MET) team to measure engagement physiologically with Galvanic Skin Response (GSR) bracelets which will determine the feasibility and utility of using such devices regularly in schools with students and teachers”</a:t>
            </a:r>
          </a:p>
          <a:p>
            <a:endParaRPr lang="en-US" dirty="0"/>
          </a:p>
          <a:p>
            <a:r>
              <a:rPr lang="en-US" dirty="0"/>
              <a:t>A basic research project studying whether engagement can be detected with GSR bracelets in schools</a:t>
            </a:r>
          </a:p>
        </p:txBody>
      </p:sp>
      <p:sp>
        <p:nvSpPr>
          <p:cNvPr id="4" name="Slide Number Placeholder 3"/>
          <p:cNvSpPr>
            <a:spLocks noGrp="1"/>
          </p:cNvSpPr>
          <p:nvPr>
            <p:ph type="sldNum" sz="quarter" idx="12"/>
          </p:nvPr>
        </p:nvSpPr>
        <p:spPr/>
        <p:txBody>
          <a:bodyPr/>
          <a:lstStyle/>
          <a:p>
            <a:fld id="{6D561233-E1D8-4AA6-907C-C578EBBF5C5F}" type="slidenum">
              <a:rPr lang="en-US" smtClean="0"/>
              <a:pPr/>
              <a:t>8</a:t>
            </a:fld>
            <a:endParaRPr lang="en-US"/>
          </a:p>
        </p:txBody>
      </p:sp>
    </p:spTree>
    <p:extLst>
      <p:ext uri="{BB962C8B-B14F-4D97-AF65-F5344CB8AC3E}">
        <p14:creationId xmlns:p14="http://schemas.microsoft.com/office/powerpoint/2010/main" val="1710238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Response (1)</a:t>
            </a:r>
          </a:p>
        </p:txBody>
      </p:sp>
      <p:sp>
        <p:nvSpPr>
          <p:cNvPr id="3" name="Content Placeholder 2"/>
          <p:cNvSpPr>
            <a:spLocks noGrp="1"/>
          </p:cNvSpPr>
          <p:nvPr>
            <p:ph idx="1"/>
          </p:nvPr>
        </p:nvSpPr>
        <p:spPr/>
        <p:txBody>
          <a:bodyPr>
            <a:normAutofit fontScale="70000" lnSpcReduction="20000"/>
          </a:bodyPr>
          <a:lstStyle/>
          <a:p>
            <a:pPr marL="0" indent="0" fontAlgn="base">
              <a:buNone/>
            </a:pPr>
            <a:r>
              <a:rPr lang="en-US" dirty="0"/>
              <a:t>“Gates Foundation: one more step into the dystopian future with electronic bracelets for students &amp; teachers…</a:t>
            </a:r>
          </a:p>
          <a:p>
            <a:pPr marL="0" indent="0" fontAlgn="base">
              <a:buNone/>
            </a:pPr>
            <a:endParaRPr lang="en-US" i="1" dirty="0"/>
          </a:p>
          <a:p>
            <a:pPr marL="0" indent="0" fontAlgn="base">
              <a:buNone/>
            </a:pPr>
            <a:r>
              <a:rPr lang="en-US" dirty="0"/>
              <a:t>Put a Galvanic Skin Response (GSR) bracelet on every kid in the class and you can measure teacher effectiveness in keeping their attention.</a:t>
            </a:r>
          </a:p>
          <a:p>
            <a:pPr marL="0" indent="0" fontAlgn="base">
              <a:buNone/>
            </a:pPr>
            <a:br>
              <a:rPr lang="en-US" dirty="0"/>
            </a:br>
            <a:r>
              <a:rPr lang="en-US" dirty="0"/>
              <a:t>Maybe the next step is for the bracelet to zap them with electric current when their attention wanders.</a:t>
            </a:r>
          </a:p>
          <a:p>
            <a:pPr marL="0" indent="0" fontAlgn="base">
              <a:buNone/>
            </a:pPr>
            <a:br>
              <a:rPr lang="en-US" dirty="0"/>
            </a:br>
            <a:r>
              <a:rPr lang="en-US" dirty="0"/>
              <a:t>And then the next generation will be the Galvanic Skin Response bracelet on every teacher–to zap her when she veers from the Common Core curriculum. Then. . . bring on the drones to eliminate such teachers.” </a:t>
            </a:r>
            <a:br>
              <a:rPr lang="en-US" dirty="0"/>
            </a:br>
            <a:br>
              <a:rPr lang="en-US" dirty="0"/>
            </a:br>
            <a:r>
              <a:rPr lang="en-US" dirty="0"/>
              <a:t>– Leonie </a:t>
            </a:r>
            <a:r>
              <a:rPr lang="en-US" dirty="0" err="1"/>
              <a:t>Haimson</a:t>
            </a:r>
            <a:r>
              <a:rPr lang="en-US" dirty="0"/>
              <a:t>, NYC blogger and non-profit director</a:t>
            </a:r>
          </a:p>
          <a:p>
            <a:endParaRPr lang="en-US" dirty="0"/>
          </a:p>
        </p:txBody>
      </p:sp>
      <p:sp>
        <p:nvSpPr>
          <p:cNvPr id="4" name="Slide Number Placeholder 3"/>
          <p:cNvSpPr>
            <a:spLocks noGrp="1"/>
          </p:cNvSpPr>
          <p:nvPr>
            <p:ph type="sldNum" sz="quarter" idx="12"/>
          </p:nvPr>
        </p:nvSpPr>
        <p:spPr/>
        <p:txBody>
          <a:bodyPr/>
          <a:lstStyle/>
          <a:p>
            <a:fld id="{6D561233-E1D8-4AA6-907C-C578EBBF5C5F}" type="slidenum">
              <a:rPr lang="en-US" smtClean="0"/>
              <a:pPr/>
              <a:t>9</a:t>
            </a:fld>
            <a:endParaRPr lang="en-US"/>
          </a:p>
        </p:txBody>
      </p:sp>
    </p:spTree>
    <p:extLst>
      <p:ext uri="{BB962C8B-B14F-4D97-AF65-F5344CB8AC3E}">
        <p14:creationId xmlns:p14="http://schemas.microsoft.com/office/powerpoint/2010/main" val="26061253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1261</TotalTime>
  <Words>2262</Words>
  <Application>Microsoft Office PowerPoint</Application>
  <PresentationFormat>On-screen Show (4:3)</PresentationFormat>
  <Paragraphs>232</Paragraphs>
  <Slides>48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48</vt:i4>
      </vt:variant>
    </vt:vector>
  </HeadingPairs>
  <TitlesOfParts>
    <vt:vector size="51" baseType="lpstr">
      <vt:lpstr>Arial</vt:lpstr>
      <vt:lpstr>Calibri</vt:lpstr>
      <vt:lpstr>Office Theme</vt:lpstr>
      <vt:lpstr>Big Data, Education, and Society</vt:lpstr>
      <vt:lpstr>Assignment 3:  Risks and Challenges</vt:lpstr>
      <vt:lpstr>Privacy and the  Perception of Malevolence</vt:lpstr>
      <vt:lpstr>Privacy and the  Perception of Malevolence</vt:lpstr>
      <vt:lpstr>Privacy and the  Perception of Malevolence</vt:lpstr>
      <vt:lpstr>Let’s start with</vt:lpstr>
      <vt:lpstr>2012</vt:lpstr>
      <vt:lpstr>The Paragraph</vt:lpstr>
      <vt:lpstr>The Response (1)</vt:lpstr>
      <vt:lpstr>The Response (2)</vt:lpstr>
      <vt:lpstr>The Response (3)</vt:lpstr>
      <vt:lpstr>The Response (3): Comments on Ravitch Blog post</vt:lpstr>
      <vt:lpstr>The Response (4): Video segment on Glenn Beck show</vt:lpstr>
      <vt:lpstr>The Response (5): Additional commentary and response</vt:lpstr>
      <vt:lpstr>Notes</vt:lpstr>
      <vt:lpstr>Thoughts? Questions? Comments?</vt:lpstr>
      <vt:lpstr>The failure of InBloom</vt:lpstr>
      <vt:lpstr>Timeline</vt:lpstr>
      <vt:lpstr>Timeline</vt:lpstr>
      <vt:lpstr>Timeline</vt:lpstr>
      <vt:lpstr>Timeline</vt:lpstr>
      <vt:lpstr>Timeline</vt:lpstr>
      <vt:lpstr>Timeline</vt:lpstr>
      <vt:lpstr>Today</vt:lpstr>
      <vt:lpstr>Thoughts? Questions? Comments?</vt:lpstr>
      <vt:lpstr>Should parental opt-out be part of school data systems?</vt:lpstr>
      <vt:lpstr>Sabourin et al. (2015)</vt:lpstr>
      <vt:lpstr>Thoughts? Comments?</vt:lpstr>
      <vt:lpstr>Educational Data Breaches  have happened  (review in Klose et al., 2020)</vt:lpstr>
      <vt:lpstr>What do students think about privacy in learning applications?</vt:lpstr>
      <vt:lpstr>What do students think about privacy in learning applications?</vt:lpstr>
      <vt:lpstr>What do students think about privacy in learning applications?</vt:lpstr>
      <vt:lpstr>Note</vt:lpstr>
      <vt:lpstr>Questions? Comments?</vt:lpstr>
      <vt:lpstr>Viberg et al. (2024)</vt:lpstr>
      <vt:lpstr>Questions? Comments?</vt:lpstr>
      <vt:lpstr>Baker (2023)</vt:lpstr>
      <vt:lpstr>Thoughts? Comments?</vt:lpstr>
      <vt:lpstr>Is deidentification a solution for research? (Khalil &amp; Barnes, 2016)</vt:lpstr>
      <vt:lpstr>Is deidentification truly possible?</vt:lpstr>
      <vt:lpstr>Some approaches</vt:lpstr>
      <vt:lpstr>“Strictly guarded key” (Draschler &amp; Geller, 2016)</vt:lpstr>
      <vt:lpstr>Ban all linkage of data sets</vt:lpstr>
      <vt:lpstr>Minimize all additional information (Klose et al., 2020)</vt:lpstr>
      <vt:lpstr>Thoughts? Comments? Questions?</vt:lpstr>
      <vt:lpstr>Trade-offs</vt:lpstr>
      <vt:lpstr>Final Thoughts?</vt:lpstr>
      <vt:lpstr>Upcoming sessions</vt:lpstr>
    </vt:vector>
  </TitlesOfParts>
  <Company>Worcester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 Engineering Studio</dc:title>
  <dc:creator>Baker, Ryan Shaun</dc:creator>
  <cp:lastModifiedBy>Baker, Ryan S</cp:lastModifiedBy>
  <cp:revision>217</cp:revision>
  <dcterms:created xsi:type="dcterms:W3CDTF">2013-08-27T11:33:40Z</dcterms:created>
  <dcterms:modified xsi:type="dcterms:W3CDTF">2025-04-02T15:46:04Z</dcterms:modified>
</cp:coreProperties>
</file>