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989" r:id="rId3"/>
    <p:sldId id="560" r:id="rId4"/>
    <p:sldId id="559" r:id="rId5"/>
    <p:sldId id="987" r:id="rId6"/>
    <p:sldId id="988" r:id="rId7"/>
    <p:sldId id="562" r:id="rId8"/>
    <p:sldId id="583" r:id="rId9"/>
    <p:sldId id="582" r:id="rId10"/>
    <p:sldId id="563" r:id="rId11"/>
    <p:sldId id="578" r:id="rId12"/>
    <p:sldId id="579" r:id="rId13"/>
    <p:sldId id="564" r:id="rId14"/>
    <p:sldId id="565" r:id="rId15"/>
    <p:sldId id="566" r:id="rId16"/>
    <p:sldId id="567" r:id="rId17"/>
    <p:sldId id="568" r:id="rId18"/>
    <p:sldId id="580" r:id="rId19"/>
    <p:sldId id="569" r:id="rId20"/>
    <p:sldId id="570" r:id="rId21"/>
    <p:sldId id="571" r:id="rId22"/>
    <p:sldId id="586" r:id="rId23"/>
    <p:sldId id="572" r:id="rId24"/>
    <p:sldId id="587" r:id="rId25"/>
    <p:sldId id="575" r:id="rId26"/>
    <p:sldId id="576" r:id="rId27"/>
    <p:sldId id="577" r:id="rId28"/>
    <p:sldId id="584" r:id="rId29"/>
    <p:sldId id="585" r:id="rId30"/>
    <p:sldId id="991" r:id="rId31"/>
    <p:sldId id="986" r:id="rId32"/>
    <p:sldId id="9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 at its best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/>
              <a:t>Achieves higher construct validity than data mining</a:t>
            </a:r>
          </a:p>
          <a:p>
            <a:r>
              <a:rPr lang="en-US" dirty="0"/>
              <a:t>Achieves comparable performance in data</a:t>
            </a:r>
          </a:p>
          <a:p>
            <a:r>
              <a:rPr lang="en-US" dirty="0"/>
              <a:t>And can transfer better to new data in some cases, by capturing more general aspects of the construct</a:t>
            </a:r>
            <a:br>
              <a:rPr lang="en-US" dirty="0"/>
            </a:br>
            <a:r>
              <a:rPr lang="en-US" dirty="0"/>
              <a:t>(Paquette et al., 2014, 2015, 2019)</a:t>
            </a:r>
          </a:p>
        </p:txBody>
      </p:sp>
      <p:pic>
        <p:nvPicPr>
          <p:cNvPr id="1026" name="Picture 2" descr="http://www.columbia.edu/~lp2575/images/luc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9" r="28801" b="27998"/>
          <a:stretch/>
        </p:blipFill>
        <p:spPr bwMode="auto">
          <a:xfrm>
            <a:off x="8229600" y="5496339"/>
            <a:ext cx="9144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29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 at its best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/>
              <a:t>Tests a model’s sensitivity to variations in how the construct is specified </a:t>
            </a:r>
            <a:br>
              <a:rPr lang="en-US" dirty="0"/>
            </a:br>
            <a:r>
              <a:rPr lang="en-US" dirty="0"/>
              <a:t>(e.g. </a:t>
            </a:r>
            <a:r>
              <a:rPr lang="en-US" dirty="0" err="1"/>
              <a:t>Kovanovic</a:t>
            </a:r>
            <a:r>
              <a:rPr lang="en-US" dirty="0"/>
              <a:t> et al., 2015 investigating what “time on task” means)</a:t>
            </a:r>
          </a:p>
        </p:txBody>
      </p:sp>
    </p:spTree>
    <p:extLst>
      <p:ext uri="{BB962C8B-B14F-4D97-AF65-F5344CB8AC3E}">
        <p14:creationId xmlns:p14="http://schemas.microsoft.com/office/powerpoint/2010/main" val="285447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66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example of excellent knowledge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Aleven</a:t>
            </a:r>
            <a:r>
              <a:rPr lang="en-US" dirty="0"/>
              <a:t> et al.’s (2004, 2006) help-seeking model</a:t>
            </a:r>
          </a:p>
        </p:txBody>
      </p:sp>
      <p:pic>
        <p:nvPicPr>
          <p:cNvPr id="1026" name="Picture 2" descr="vincentoutdo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524499"/>
            <a:ext cx="108585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hcii.cmu.edu/sites/www.hcii.cmu.edu/files/styles/thumbnail/public/images/faculty/20090413-DSC_0196.jpg?itok=VOnDgg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998" y="5524499"/>
            <a:ext cx="1360004" cy="136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phas.ubc.ca/sites/default/files/imagecache/profile_photo/users/ido/roll_i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376" y="5524498"/>
            <a:ext cx="1108700" cy="136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pact.cs.cmu.edu/koedinger_files/image00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076" y="5524498"/>
            <a:ext cx="896921" cy="136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84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prescriptive model of good help-seeking behavior in an online tutor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74" y="1606826"/>
            <a:ext cx="8368726" cy="527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88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With a taxonomy of errors in student help-seeking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010400" cy="5260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82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Developed based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Thorough study of dozens of scientific articles</a:t>
            </a:r>
          </a:p>
          <a:p>
            <a:r>
              <a:rPr lang="en-US" dirty="0"/>
              <a:t>Years of experience in designing online learning environments</a:t>
            </a:r>
          </a:p>
          <a:p>
            <a:r>
              <a:rPr lang="en-US" dirty="0"/>
              <a:t>Intensive study of log files of student interaction with learning system</a:t>
            </a:r>
          </a:p>
          <a:p>
            <a:r>
              <a:rPr lang="en-US" dirty="0"/>
              <a:t>Plus experience watching kids use educational software in real classrooms</a:t>
            </a:r>
          </a:p>
        </p:txBody>
      </p:sp>
    </p:spTree>
    <p:extLst>
      <p:ext uri="{BB962C8B-B14F-4D97-AF65-F5344CB8AC3E}">
        <p14:creationId xmlns:p14="http://schemas.microsoft.com/office/powerpoint/2010/main" val="341952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Resultant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Predictive of student learning (</a:t>
            </a:r>
            <a:r>
              <a:rPr lang="en-US" dirty="0" err="1"/>
              <a:t>Aleven</a:t>
            </a:r>
            <a:r>
              <a:rPr lang="en-US" dirty="0"/>
              <a:t> et al., 2004, 2006) and preparation for future learning (Baker et al., 2011)</a:t>
            </a:r>
          </a:p>
          <a:p>
            <a:endParaRPr lang="en-US" dirty="0"/>
          </a:p>
          <a:p>
            <a:r>
              <a:rPr lang="en-US" dirty="0"/>
              <a:t>Specific aspects of model correlate to data-mined detectors of same constructs, and improve data-mined models if added to them (Roll et al., 2005)</a:t>
            </a:r>
          </a:p>
        </p:txBody>
      </p:sp>
    </p:spTree>
    <p:extLst>
      <p:ext uri="{BB962C8B-B14F-4D97-AF65-F5344CB8AC3E}">
        <p14:creationId xmlns:p14="http://schemas.microsoft.com/office/powerpoint/2010/main" val="316274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0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 at its worst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/>
              <a:t>Knowledge engineering (and the other terms) are sometimes used to refer to</a:t>
            </a:r>
          </a:p>
          <a:p>
            <a:pPr lvl="1"/>
            <a:r>
              <a:rPr lang="en-US" dirty="0"/>
              <a:t>Someone making up a simple model very quickly </a:t>
            </a:r>
          </a:p>
          <a:p>
            <a:pPr lvl="1"/>
            <a:r>
              <a:rPr lang="en-US" dirty="0"/>
              <a:t>And then calling the resultant construct by a well-known name</a:t>
            </a:r>
          </a:p>
          <a:p>
            <a:pPr lvl="1"/>
            <a:r>
              <a:rPr lang="en-US" dirty="0"/>
              <a:t>And not testing on data in any way</a:t>
            </a:r>
          </a:p>
          <a:p>
            <a:pPr lvl="1"/>
            <a:r>
              <a:rPr lang="en-US" dirty="0"/>
              <a:t>And asserting that this model </a:t>
            </a:r>
            <a:r>
              <a:rPr lang="en-US" i="1" dirty="0"/>
              <a:t>is</a:t>
            </a:r>
            <a:r>
              <a:rPr lang="en-US" dirty="0"/>
              <a:t> the construct, despite having no evidence </a:t>
            </a:r>
          </a:p>
        </p:txBody>
      </p:sp>
    </p:spTree>
    <p:extLst>
      <p:ext uri="{BB962C8B-B14F-4D97-AF65-F5344CB8AC3E}">
        <p14:creationId xmlns:p14="http://schemas.microsoft.com/office/powerpoint/2010/main" val="307632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B1581-4165-615E-0E5A-7FCD0230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Follow-up questions from last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2569-6E0D-D522-7D1D-B17A3EAF9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02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 at its worst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Achieves poorer construct validity than data mining</a:t>
            </a:r>
          </a:p>
          <a:p>
            <a:r>
              <a:rPr lang="en-US" dirty="0"/>
              <a:t>Predicts desired constructs poorly, sometimes even worse than chance</a:t>
            </a:r>
          </a:p>
          <a:p>
            <a:pPr lvl="1"/>
            <a:r>
              <a:rPr lang="en-US" dirty="0"/>
              <a:t>Due to over-simplifying a complex construct</a:t>
            </a:r>
          </a:p>
          <a:p>
            <a:pPr lvl="1"/>
            <a:r>
              <a:rPr lang="en-US" dirty="0"/>
              <a:t>Or even failing to match it</a:t>
            </a:r>
          </a:p>
          <a:p>
            <a:r>
              <a:rPr lang="en-US" dirty="0"/>
              <a:t>Can slow scientific progress by introducing false results</a:t>
            </a:r>
          </a:p>
          <a:p>
            <a:r>
              <a:rPr lang="en-US" dirty="0"/>
              <a:t>Can hurt student outcomes by intervening at the wrong times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you tell if knowledge engineering is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a data mining model is bad</a:t>
            </a:r>
          </a:p>
          <a:p>
            <a:pPr lvl="1"/>
            <a:r>
              <a:rPr lang="en-US" dirty="0"/>
              <a:t>It’s usually relatively easy to identify, from the features, the validation procedure, or the goodness metrics</a:t>
            </a:r>
          </a:p>
          <a:p>
            <a:endParaRPr lang="en-US" dirty="0"/>
          </a:p>
          <a:p>
            <a:r>
              <a:rPr lang="en-US" dirty="0"/>
              <a:t>Telling top-notch knowledge engineering from junk is a little harder</a:t>
            </a:r>
          </a:p>
          <a:p>
            <a:pPr lvl="1"/>
            <a:endParaRPr lang="en-US" dirty="0"/>
          </a:p>
          <a:p>
            <a:r>
              <a:rPr lang="en-US" dirty="0"/>
              <a:t>The hard work is in the researcher’s brain, and the process is usually invisible</a:t>
            </a:r>
          </a:p>
          <a:p>
            <a:endParaRPr lang="en-US" dirty="0"/>
          </a:p>
          <a:p>
            <a:r>
              <a:rPr lang="en-US" dirty="0"/>
              <a:t>But… look for very simple models of complex constructs</a:t>
            </a:r>
          </a:p>
        </p:txBody>
      </p:sp>
    </p:spTree>
    <p:extLst>
      <p:ext uri="{BB962C8B-B14F-4D97-AF65-F5344CB8AC3E}">
        <p14:creationId xmlns:p14="http://schemas.microsoft.com/office/powerpoint/2010/main" val="267660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70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Whether You Use Knowledge Engineering or Data Mining…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You should be testing your models on data in some fashion</a:t>
            </a:r>
          </a:p>
          <a:p>
            <a:r>
              <a:rPr lang="en-US" dirty="0"/>
              <a:t>Even if you can’t get a direct measure (training labels) </a:t>
            </a:r>
          </a:p>
          <a:p>
            <a:r>
              <a:rPr lang="en-US" dirty="0"/>
              <a:t>You can usually get some kind of indirect measure (predicting student learning, for example)</a:t>
            </a:r>
          </a:p>
        </p:txBody>
      </p:sp>
    </p:spTree>
    <p:extLst>
      <p:ext uri="{BB962C8B-B14F-4D97-AF65-F5344CB8AC3E}">
        <p14:creationId xmlns:p14="http://schemas.microsoft.com/office/powerpoint/2010/main" val="334678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03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not an either-or…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Some research has used knowledge engineering to discover what basic operators domain experts think in terms of</a:t>
            </a:r>
          </a:p>
          <a:p>
            <a:r>
              <a:rPr lang="en-US" dirty="0"/>
              <a:t>And then re-combine those operators in a broader range of ways</a:t>
            </a:r>
            <a:br>
              <a:rPr lang="en-US" dirty="0"/>
            </a:br>
            <a:r>
              <a:rPr lang="en-US" dirty="0"/>
              <a:t>(Paquette et al., 2014b)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2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not an either-or…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Knowledge-engineered models sometimes depend on cut-offs or numerical parameters that are hard to determine rationally</a:t>
            </a:r>
          </a:p>
          <a:p>
            <a:endParaRPr lang="en-US" dirty="0"/>
          </a:p>
          <a:p>
            <a:r>
              <a:rPr lang="en-US" dirty="0"/>
              <a:t>These parameters can be empirically fit using data </a:t>
            </a:r>
          </a:p>
          <a:p>
            <a:endParaRPr lang="en-US" dirty="0"/>
          </a:p>
          <a:p>
            <a:r>
              <a:rPr lang="en-US" dirty="0"/>
              <a:t>Some variants of </a:t>
            </a:r>
            <a:r>
              <a:rPr lang="en-US" dirty="0" err="1"/>
              <a:t>Aleven</a:t>
            </a:r>
            <a:r>
              <a:rPr lang="en-US" dirty="0"/>
              <a:t> et al.’s model do this, for example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7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discuss the </a:t>
            </a:r>
            <a:r>
              <a:rPr lang="en-US" dirty="0" err="1"/>
              <a:t>Muldner</a:t>
            </a:r>
            <a:r>
              <a:rPr lang="en-US" dirty="0"/>
              <a:t> article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good knowledge engineering or bad knowledge engineering?</a:t>
            </a:r>
          </a:p>
          <a:p>
            <a:endParaRPr lang="en-US" dirty="0"/>
          </a:p>
          <a:p>
            <a:r>
              <a:rPr lang="en-US" dirty="0"/>
              <a:t>Are the conclusions drawn using this model warranted?</a:t>
            </a:r>
          </a:p>
        </p:txBody>
      </p:sp>
    </p:spTree>
    <p:extLst>
      <p:ext uri="{BB962C8B-B14F-4D97-AF65-F5344CB8AC3E}">
        <p14:creationId xmlns:p14="http://schemas.microsoft.com/office/powerpoint/2010/main" val="4095268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B95A1-85E3-4654-AD1A-0BDCA826D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Chicago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1422C-EC0B-436C-9935-3D75525FB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is familiar with “The Chicago Model”? (If you have to say “Which Chicago Model”, then you aren’t)</a:t>
            </a:r>
          </a:p>
          <a:p>
            <a:endParaRPr lang="en-US" dirty="0"/>
          </a:p>
          <a:p>
            <a:r>
              <a:rPr lang="en-US" dirty="0"/>
              <a:t>Does anyone want to tell folks about it?</a:t>
            </a:r>
          </a:p>
        </p:txBody>
      </p:sp>
    </p:spTree>
    <p:extLst>
      <p:ext uri="{BB962C8B-B14F-4D97-AF65-F5344CB8AC3E}">
        <p14:creationId xmlns:p14="http://schemas.microsoft.com/office/powerpoint/2010/main" val="1347680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7796-196E-4443-8F86-5B534797B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Chicago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80A45-693C-4A9C-BCF0-076A33A09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knowledge engineering?</a:t>
            </a:r>
          </a:p>
          <a:p>
            <a:r>
              <a:rPr lang="en-US" dirty="0"/>
              <a:t>Bad knowledge engineering?</a:t>
            </a:r>
          </a:p>
          <a:p>
            <a:r>
              <a:rPr lang="en-US" dirty="0"/>
              <a:t>Good knowledge engineering followed by bad application?</a:t>
            </a:r>
          </a:p>
        </p:txBody>
      </p:sp>
    </p:spTree>
    <p:extLst>
      <p:ext uri="{BB962C8B-B14F-4D97-AF65-F5344CB8AC3E}">
        <p14:creationId xmlns:p14="http://schemas.microsoft.com/office/powerpoint/2010/main" val="26467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2: </a:t>
            </a:r>
            <a:br>
              <a:rPr lang="en-US" dirty="0"/>
            </a:br>
            <a:r>
              <a:rPr lang="en-US" dirty="0"/>
              <a:t>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  <a:p>
            <a:r>
              <a:rPr lang="en-US" dirty="0"/>
              <a:t>Final draft due tomorrow!</a:t>
            </a:r>
          </a:p>
        </p:txBody>
      </p:sp>
    </p:spTree>
    <p:extLst>
      <p:ext uri="{BB962C8B-B14F-4D97-AF65-F5344CB8AC3E}">
        <p14:creationId xmlns:p14="http://schemas.microsoft.com/office/powerpoint/2010/main" val="1315224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7567A-4AA3-DF7D-02B3-55B178F52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shouldn’t we…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36ABB-B376-B1B0-C9D8-6C1033518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shouldn’t we have a breakout activity where you spend 15-20 minutes conducting </a:t>
            </a:r>
            <a:r>
              <a:rPr lang="en-US"/>
              <a:t>knowledge engineering?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33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AFE-4BDE-013B-F56E-C6BD8B2B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comments or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4851-26C1-FCDD-B22B-CBD8854B8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537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 21. Project Assignment 2 final draft due</a:t>
            </a:r>
          </a:p>
          <a:p>
            <a:r>
              <a:rPr lang="en-US" dirty="0"/>
              <a:t>Mar 27. Implementation Fidelity.</a:t>
            </a:r>
          </a:p>
          <a:p>
            <a:r>
              <a:rPr lang="en-US" dirty="0"/>
              <a:t>Apr 3. Discrimination and the Perception of Bias. Guest Lecturer: Andres Zambrano.</a:t>
            </a:r>
          </a:p>
          <a:p>
            <a:r>
              <a:rPr lang="en-US" dirty="0"/>
              <a:t>Apr 4. Assignment 3 first draft due.</a:t>
            </a:r>
          </a:p>
          <a:p>
            <a:r>
              <a:rPr lang="en-US" dirty="0"/>
              <a:t>Apr 7. VIVI-SD 4 due.</a:t>
            </a:r>
          </a:p>
          <a:p>
            <a:r>
              <a:rPr lang="en-US" dirty="0"/>
              <a:t>Apr 10. Student Privacy.</a:t>
            </a:r>
          </a:p>
          <a:p>
            <a:r>
              <a:rPr lang="en-US" dirty="0"/>
              <a:t>Apr 11. Assignment 3 final draft due.</a:t>
            </a:r>
          </a:p>
        </p:txBody>
      </p:sp>
    </p:spTree>
    <p:extLst>
      <p:ext uri="{BB962C8B-B14F-4D97-AF65-F5344CB8AC3E}">
        <p14:creationId xmlns:p14="http://schemas.microsoft.com/office/powerpoint/2010/main" val="415459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your model is created by a smart human being, rather than an exhaustive computer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2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called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 engineering</a:t>
            </a:r>
          </a:p>
          <a:p>
            <a:r>
              <a:rPr lang="en-US" dirty="0"/>
              <a:t>Cognitive modeling</a:t>
            </a:r>
          </a:p>
        </p:txBody>
      </p:sp>
    </p:spTree>
    <p:extLst>
      <p:ext uri="{BB962C8B-B14F-4D97-AF65-F5344CB8AC3E}">
        <p14:creationId xmlns:p14="http://schemas.microsoft.com/office/powerpoint/2010/main" val="276033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 at its best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Knowledge engineering is the art of a human being</a:t>
            </a:r>
          </a:p>
          <a:p>
            <a:pPr lvl="1"/>
            <a:r>
              <a:rPr lang="en-US" dirty="0"/>
              <a:t>Becoming deeply familiar with the target construct</a:t>
            </a:r>
          </a:p>
          <a:p>
            <a:pPr lvl="1"/>
            <a:r>
              <a:rPr lang="en-US" dirty="0"/>
              <a:t>Carefully studying the data, including possibly process data (such as think-</a:t>
            </a:r>
            <a:r>
              <a:rPr lang="en-US" dirty="0" err="1"/>
              <a:t>alouds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Understanding the relevant theory and how it applies</a:t>
            </a:r>
          </a:p>
          <a:p>
            <a:pPr lvl="1"/>
            <a:r>
              <a:rPr lang="en-US" dirty="0"/>
              <a:t>Thoughtfully crafting an excellent model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5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 at its best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its classical version</a:t>
            </a:r>
          </a:p>
          <a:p>
            <a:pPr lvl="1"/>
            <a:r>
              <a:rPr lang="en-US" dirty="0"/>
              <a:t>A knowledge engineer and a domain expert work together to model the construct</a:t>
            </a:r>
          </a:p>
          <a:p>
            <a:pPr lvl="1"/>
            <a:r>
              <a:rPr lang="en-US" dirty="0"/>
              <a:t>Through an iterative process</a:t>
            </a:r>
          </a:p>
          <a:p>
            <a:pPr lvl="1"/>
            <a:r>
              <a:rPr lang="en-US" dirty="0"/>
              <a:t>Where the knowledge engineer interviews the expert, creates models, goes through the model and its implications with the expert, gets feedback, enhances the models, and repeats the process </a:t>
            </a:r>
          </a:p>
          <a:p>
            <a:pPr lvl="1"/>
            <a:r>
              <a:rPr lang="en-US" dirty="0"/>
              <a:t>Until both the knowledge engineer and domain expert believe the model has fully captured the expert’s reasoning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8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/>
              <a:t>Paquette et al. (2014)</a:t>
            </a:r>
          </a:p>
          <a:p>
            <a:endParaRPr lang="en-US" dirty="0"/>
          </a:p>
          <a:p>
            <a:r>
              <a:rPr lang="en-US" dirty="0"/>
              <a:t>AKA this week’s reading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2" descr="http://www.columbia.edu/~lp2575/images/luc.jpg">
            <a:extLst>
              <a:ext uri="{FF2B5EF4-FFF2-40B4-BE49-F238E27FC236}">
                <a16:creationId xmlns:a16="http://schemas.microsoft.com/office/drawing/2014/main" id="{F88D0794-57A1-4D52-8940-0CDD32CE65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9" r="28801" b="27998"/>
          <a:stretch/>
        </p:blipFill>
        <p:spPr bwMode="auto">
          <a:xfrm>
            <a:off x="8229600" y="5496339"/>
            <a:ext cx="9144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6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F5E69-2C30-4655-92E3-555EBF3C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Paquette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467C8-5C4F-4194-8FAF-6E78BA70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r>
              <a:rPr lang="en-US" dirty="0"/>
              <a:t>Thoughts?</a:t>
            </a:r>
          </a:p>
        </p:txBody>
      </p:sp>
    </p:spTree>
    <p:extLst>
      <p:ext uri="{BB962C8B-B14F-4D97-AF65-F5344CB8AC3E}">
        <p14:creationId xmlns:p14="http://schemas.microsoft.com/office/powerpoint/2010/main" val="47988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914</Words>
  <Application>Microsoft Office PowerPoint</Application>
  <PresentationFormat>On-screen Show (4:3)</PresentationFormat>
  <Paragraphs>117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Big Data, Education, and Society</vt:lpstr>
      <vt:lpstr>Follow-up questions from last week?</vt:lpstr>
      <vt:lpstr>Assignment 2:  Needs Assessment</vt:lpstr>
      <vt:lpstr>Rational Modeling</vt:lpstr>
      <vt:lpstr>Also called</vt:lpstr>
      <vt:lpstr>Knowledge Engineering at its best</vt:lpstr>
      <vt:lpstr>Knowledge Engineering at its best</vt:lpstr>
      <vt:lpstr>An Example of This</vt:lpstr>
      <vt:lpstr>Paquette paper</vt:lpstr>
      <vt:lpstr>Knowledge Engineering at its best</vt:lpstr>
      <vt:lpstr>Knowledge Engineering at its best</vt:lpstr>
      <vt:lpstr>Questions? Comments?</vt:lpstr>
      <vt:lpstr>Another example of excellent knowledge engineering</vt:lpstr>
      <vt:lpstr>A prescriptive model of good help-seeking behavior in an online tutor</vt:lpstr>
      <vt:lpstr>With a taxonomy of errors in student help-seeking</vt:lpstr>
      <vt:lpstr>Developed based on</vt:lpstr>
      <vt:lpstr>Resultant models</vt:lpstr>
      <vt:lpstr>Questions? Comments?</vt:lpstr>
      <vt:lpstr>Knowledge Engineering at its worst</vt:lpstr>
      <vt:lpstr>Knowledge Engineering at its worst</vt:lpstr>
      <vt:lpstr>How can you tell if knowledge engineering is bad</vt:lpstr>
      <vt:lpstr>Questions? Comments?</vt:lpstr>
      <vt:lpstr>Whether You Use Knowledge Engineering or Data Mining…</vt:lpstr>
      <vt:lpstr>Questions? Comments?</vt:lpstr>
      <vt:lpstr>It’s not an either-or…</vt:lpstr>
      <vt:lpstr>It’s not an either-or…</vt:lpstr>
      <vt:lpstr>Let’s discuss the Muldner article</vt:lpstr>
      <vt:lpstr>The Chicago Model</vt:lpstr>
      <vt:lpstr>The Chicago Model</vt:lpstr>
      <vt:lpstr>Why shouldn’t we…</vt:lpstr>
      <vt:lpstr>Last comments or questions?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Baker, Ryan S</cp:lastModifiedBy>
  <cp:revision>192</cp:revision>
  <dcterms:created xsi:type="dcterms:W3CDTF">2013-08-27T11:33:40Z</dcterms:created>
  <dcterms:modified xsi:type="dcterms:W3CDTF">2025-03-16T21:03:48Z</dcterms:modified>
</cp:coreProperties>
</file>