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450" r:id="rId3"/>
    <p:sldId id="500" r:id="rId4"/>
    <p:sldId id="502" r:id="rId5"/>
    <p:sldId id="934" r:id="rId6"/>
    <p:sldId id="946" r:id="rId7"/>
    <p:sldId id="945" r:id="rId8"/>
    <p:sldId id="935" r:id="rId9"/>
    <p:sldId id="937" r:id="rId10"/>
    <p:sldId id="501" r:id="rId11"/>
    <p:sldId id="504" r:id="rId12"/>
    <p:sldId id="938" r:id="rId13"/>
    <p:sldId id="936" r:id="rId14"/>
    <p:sldId id="526" r:id="rId15"/>
    <p:sldId id="939" r:id="rId16"/>
    <p:sldId id="940" r:id="rId17"/>
    <p:sldId id="944" r:id="rId18"/>
    <p:sldId id="503" r:id="rId19"/>
    <p:sldId id="947" r:id="rId20"/>
    <p:sldId id="948" r:id="rId21"/>
    <p:sldId id="506" r:id="rId22"/>
    <p:sldId id="507" r:id="rId23"/>
    <p:sldId id="941" r:id="rId24"/>
    <p:sldId id="943" r:id="rId25"/>
    <p:sldId id="527" r:id="rId26"/>
    <p:sldId id="508" r:id="rId27"/>
    <p:sldId id="931" r:id="rId28"/>
    <p:sldId id="932" r:id="rId29"/>
    <p:sldId id="488" r:id="rId30"/>
    <p:sldId id="514" r:id="rId31"/>
    <p:sldId id="510" r:id="rId32"/>
    <p:sldId id="511" r:id="rId33"/>
    <p:sldId id="513" r:id="rId34"/>
    <p:sldId id="512" r:id="rId35"/>
    <p:sldId id="516" r:id="rId36"/>
    <p:sldId id="515" r:id="rId37"/>
    <p:sldId id="509" r:id="rId38"/>
    <p:sldId id="54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1" autoAdjust="0"/>
    <p:restoredTop sz="68229" autoAdjust="0"/>
  </p:normalViewPr>
  <p:slideViewPr>
    <p:cSldViewPr>
      <p:cViewPr varScale="1">
        <p:scale>
          <a:sx n="104" d="100"/>
          <a:sy n="104" d="100"/>
        </p:scale>
        <p:origin x="101" y="18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381FA-03DF-4612-AD5C-DBD9F115DD8B}" type="datetimeFigureOut">
              <a:rPr lang="en-US" smtClean="0"/>
              <a:t>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07B25-3290-4178-974E-2159918888D1}" type="slidenum">
              <a:rPr lang="en-US" smtClean="0"/>
              <a:t>‹#›</a:t>
            </a:fld>
            <a:endParaRPr lang="en-US"/>
          </a:p>
        </p:txBody>
      </p:sp>
    </p:spTree>
    <p:extLst>
      <p:ext uri="{BB962C8B-B14F-4D97-AF65-F5344CB8AC3E}">
        <p14:creationId xmlns:p14="http://schemas.microsoft.com/office/powerpoint/2010/main" val="218099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15B9B1-4A60-4497-8B0C-3BFC9FCCD213}"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06237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382227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722392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py and Imag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69075" y="1625600"/>
            <a:ext cx="3960421" cy="4706938"/>
          </a:xfrm>
          <a:prstGeom prst="rect">
            <a:avLst/>
          </a:prstGeom>
        </p:spPr>
        <p:txBody>
          <a:bodyPr vert="horz"/>
          <a:lstStyle>
            <a:lvl1pPr marL="0" indent="0">
              <a:buNone/>
              <a:defRPr sz="1800" baseline="0">
                <a:solidFill>
                  <a:srgbClr val="7F7F7F"/>
                </a:solidFill>
              </a:defRPr>
            </a:lvl1pPr>
          </a:lstStyle>
          <a:p>
            <a:r>
              <a:rPr lang="en-US" dirty="0"/>
              <a:t>Supporting Picture goes here preferably transparent background</a:t>
            </a:r>
          </a:p>
        </p:txBody>
      </p:sp>
      <p:sp>
        <p:nvSpPr>
          <p:cNvPr id="7" name="Text Placeholder 4"/>
          <p:cNvSpPr>
            <a:spLocks noGrp="1"/>
          </p:cNvSpPr>
          <p:nvPr>
            <p:ph type="body" sz="quarter" idx="12" hasCustomPrompt="1"/>
          </p:nvPr>
        </p:nvSpPr>
        <p:spPr>
          <a:xfrm>
            <a:off x="4595750" y="1625600"/>
            <a:ext cx="4102925" cy="4706938"/>
          </a:xfrm>
          <a:prstGeom prst="rect">
            <a:avLst/>
          </a:prstGeom>
        </p:spPr>
        <p:txBody>
          <a:bodyPr/>
          <a:lstStyle>
            <a:lvl1pPr marL="0" indent="0">
              <a:buNone/>
              <a:defRPr sz="2000" b="1" i="0" baseline="0">
                <a:solidFill>
                  <a:srgbClr val="1FB4D3"/>
                </a:solidFill>
                <a:latin typeface="Avenir Black" charset="0"/>
                <a:ea typeface="Avenir Black" charset="0"/>
                <a:cs typeface="Avenir Black" charset="0"/>
              </a:defRPr>
            </a:lvl1pPr>
            <a:lvl2pPr marL="457200" indent="0">
              <a:buNone/>
              <a:defRPr sz="1800" b="1" i="0" baseline="0">
                <a:solidFill>
                  <a:schemeClr val="bg1"/>
                </a:solidFill>
                <a:latin typeface="Avenir Book" charset="0"/>
                <a:ea typeface="Avenir Book" charset="0"/>
                <a:cs typeface="Avenir Book" charset="0"/>
              </a:defRPr>
            </a:lvl2pPr>
            <a:lvl3pPr marL="914400" indent="0">
              <a:buNone/>
              <a:defRPr sz="1800">
                <a:solidFill>
                  <a:schemeClr val="bg1"/>
                </a:solidFill>
                <a:latin typeface="Avenir Book" charset="0"/>
                <a:ea typeface="Avenir Book" charset="0"/>
                <a:cs typeface="Avenir Book" charset="0"/>
              </a:defRPr>
            </a:lvl3pPr>
            <a:lvl4pPr marL="1371600" indent="0">
              <a:buNone/>
              <a:defRPr sz="1400">
                <a:solidFill>
                  <a:schemeClr val="bg1"/>
                </a:solidFill>
                <a:latin typeface="Avenir Book" charset="0"/>
                <a:ea typeface="Avenir Book" charset="0"/>
                <a:cs typeface="Avenir Book" charset="0"/>
              </a:defRPr>
            </a:lvl4pPr>
            <a:lvl5pPr marL="1828800" indent="0">
              <a:buNone/>
              <a:defRPr sz="1400" i="1" baseline="0">
                <a:solidFill>
                  <a:schemeClr val="bg1"/>
                </a:solidFill>
                <a:latin typeface="Avenir Book" charset="0"/>
                <a:ea typeface="Avenir Book" charset="0"/>
                <a:cs typeface="Avenir Book" charset="0"/>
              </a:defRPr>
            </a:lvl5pPr>
          </a:lstStyle>
          <a:p>
            <a:pPr lvl="0"/>
            <a:r>
              <a:rPr lang="en-US" dirty="0"/>
              <a:t>HEADER STYLE</a:t>
            </a:r>
          </a:p>
          <a:p>
            <a:pPr lvl="1"/>
            <a:r>
              <a:rPr lang="en-US" dirty="0"/>
              <a:t>Body Copy Sub Style [try to keep at this font size minimum]</a:t>
            </a:r>
          </a:p>
          <a:p>
            <a:pPr lvl="2"/>
            <a:r>
              <a:rPr lang="en-US" dirty="0"/>
              <a:t>Body Copy </a:t>
            </a:r>
          </a:p>
          <a:p>
            <a:pPr lvl="3"/>
            <a:r>
              <a:rPr lang="en-US" dirty="0"/>
              <a:t>Small Body Copy</a:t>
            </a:r>
          </a:p>
          <a:p>
            <a:pPr lvl="4"/>
            <a:r>
              <a:rPr lang="en-US" dirty="0"/>
              <a:t>Small Body Copy Details</a:t>
            </a:r>
          </a:p>
        </p:txBody>
      </p:sp>
      <p:sp>
        <p:nvSpPr>
          <p:cNvPr id="4" name="Title 1"/>
          <p:cNvSpPr>
            <a:spLocks noGrp="1"/>
          </p:cNvSpPr>
          <p:nvPr>
            <p:ph type="title" hasCustomPrompt="1"/>
          </p:nvPr>
        </p:nvSpPr>
        <p:spPr>
          <a:xfrm>
            <a:off x="469075" y="0"/>
            <a:ext cx="8674924" cy="872455"/>
          </a:xfrm>
          <a:prstGeom prst="rect">
            <a:avLst/>
          </a:prstGeom>
        </p:spPr>
        <p:txBody>
          <a:bodyPr/>
          <a:lstStyle/>
          <a:p>
            <a:r>
              <a:rPr lang="en-US" dirty="0"/>
              <a:t>Title </a:t>
            </a:r>
            <a:r>
              <a:rPr lang="en-US" dirty="0" err="1"/>
              <a:t>Avenir</a:t>
            </a:r>
            <a:r>
              <a:rPr lang="en-US" dirty="0"/>
              <a:t> 32pt</a:t>
            </a:r>
          </a:p>
        </p:txBody>
      </p:sp>
    </p:spTree>
    <p:extLst>
      <p:ext uri="{BB962C8B-B14F-4D97-AF65-F5344CB8AC3E}">
        <p14:creationId xmlns:p14="http://schemas.microsoft.com/office/powerpoint/2010/main" val="387570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95977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5B9B1-4A60-4497-8B0C-3BFC9FCCD213}"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72790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15B9B1-4A60-4497-8B0C-3BFC9FCCD213}"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82706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15B9B1-4A60-4497-8B0C-3BFC9FCCD213}" type="datetimeFigureOut">
              <a:rPr lang="en-US" smtClean="0"/>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31836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15B9B1-4A60-4497-8B0C-3BFC9FCCD213}" type="datetimeFigureOut">
              <a:rPr lang="en-US" smtClean="0"/>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6363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5B9B1-4A60-4497-8B0C-3BFC9FCCD213}" type="datetimeFigureOut">
              <a:rPr lang="en-US" smtClean="0"/>
              <a:t>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97582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7472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360241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5B9B1-4A60-4497-8B0C-3BFC9FCCD213}" type="datetimeFigureOut">
              <a:rPr lang="en-US" smtClean="0"/>
              <a:t>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E1E98-A5CB-4874-B6A4-D27A83225CFD}" type="slidenum">
              <a:rPr lang="en-US" smtClean="0"/>
              <a:t>‹#›</a:t>
            </a:fld>
            <a:endParaRPr lang="en-US"/>
          </a:p>
        </p:txBody>
      </p:sp>
    </p:spTree>
    <p:extLst>
      <p:ext uri="{BB962C8B-B14F-4D97-AF65-F5344CB8AC3E}">
        <p14:creationId xmlns:p14="http://schemas.microsoft.com/office/powerpoint/2010/main" val="3894596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Big Data, Education, and Society</a:t>
            </a:r>
          </a:p>
        </p:txBody>
      </p:sp>
      <p:sp>
        <p:nvSpPr>
          <p:cNvPr id="3" name="Subtitle 2"/>
          <p:cNvSpPr>
            <a:spLocks noGrp="1"/>
          </p:cNvSpPr>
          <p:nvPr>
            <p:ph type="subTitle" idx="1"/>
          </p:nvPr>
        </p:nvSpPr>
        <p:spPr/>
        <p:txBody>
          <a:bodyPr/>
          <a:lstStyle/>
          <a:p>
            <a:r>
              <a:rPr lang="en-US" dirty="0"/>
              <a:t>February 6, 2025</a:t>
            </a:r>
          </a:p>
        </p:txBody>
      </p:sp>
    </p:spTree>
    <p:extLst>
      <p:ext uri="{BB962C8B-B14F-4D97-AF65-F5344CB8AC3E}">
        <p14:creationId xmlns:p14="http://schemas.microsoft.com/office/powerpoint/2010/main" val="25728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err="1"/>
              <a:t>Ocumpaugh</a:t>
            </a:r>
            <a:r>
              <a:rPr lang="en-US" dirty="0"/>
              <a:t> et al</a:t>
            </a:r>
          </a:p>
        </p:txBody>
      </p:sp>
      <p:pic>
        <p:nvPicPr>
          <p:cNvPr id="6" name="Picture 5"/>
          <p:cNvPicPr>
            <a:picLocks noChangeAspect="1"/>
          </p:cNvPicPr>
          <p:nvPr/>
        </p:nvPicPr>
        <p:blipFill>
          <a:blip r:embed="rId2"/>
          <a:stretch>
            <a:fillRect/>
          </a:stretch>
        </p:blipFill>
        <p:spPr>
          <a:xfrm>
            <a:off x="5184633" y="0"/>
            <a:ext cx="3938996" cy="6858000"/>
          </a:xfrm>
          <a:prstGeom prst="rect">
            <a:avLst/>
          </a:prstGeom>
        </p:spPr>
      </p:pic>
    </p:spTree>
    <p:extLst>
      <p:ext uri="{BB962C8B-B14F-4D97-AF65-F5344CB8AC3E}">
        <p14:creationId xmlns:p14="http://schemas.microsoft.com/office/powerpoint/2010/main" val="170475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txBody>
          <a:bodyPr/>
          <a:lstStyle/>
          <a:p>
            <a:endParaRPr lang="en-US"/>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pPr algn="l"/>
            <a:r>
              <a:rPr lang="en-US" dirty="0" err="1"/>
              <a:t>ASSISTments</a:t>
            </a:r>
            <a:endParaRPr lang="en-US" dirty="0"/>
          </a:p>
        </p:txBody>
      </p:sp>
      <p:pic>
        <p:nvPicPr>
          <p:cNvPr id="7" name="Picture 6"/>
          <p:cNvPicPr>
            <a:picLocks noChangeAspect="1"/>
          </p:cNvPicPr>
          <p:nvPr/>
        </p:nvPicPr>
        <p:blipFill>
          <a:blip r:embed="rId2"/>
          <a:stretch>
            <a:fillRect/>
          </a:stretch>
        </p:blipFill>
        <p:spPr>
          <a:xfrm>
            <a:off x="-1" y="995761"/>
            <a:ext cx="9144000" cy="5855449"/>
          </a:xfrm>
          <a:prstGeom prst="rect">
            <a:avLst/>
          </a:prstGeom>
        </p:spPr>
      </p:pic>
    </p:spTree>
    <p:extLst>
      <p:ext uri="{BB962C8B-B14F-4D97-AF65-F5344CB8AC3E}">
        <p14:creationId xmlns:p14="http://schemas.microsoft.com/office/powerpoint/2010/main" val="3386451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4D944EC-DF25-40B6-879D-8E777323D061}"/>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B5C52EF0-DAA6-474C-9AFA-A8565CD6009A}"/>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FCDA186D-6E8E-4225-80D3-E6B38B9D45E7}"/>
              </a:ext>
            </a:extLst>
          </p:cNvPr>
          <p:cNvSpPr>
            <a:spLocks noGrp="1"/>
          </p:cNvSpPr>
          <p:nvPr>
            <p:ph type="title"/>
          </p:nvPr>
        </p:nvSpPr>
        <p:spPr/>
        <p:txBody>
          <a:bodyPr/>
          <a:lstStyle/>
          <a:p>
            <a:pPr algn="l"/>
            <a:r>
              <a:rPr lang="en-US" dirty="0" err="1"/>
              <a:t>ASSISTments</a:t>
            </a:r>
            <a:endParaRPr lang="en-US" dirty="0"/>
          </a:p>
        </p:txBody>
      </p:sp>
      <p:pic>
        <p:nvPicPr>
          <p:cNvPr id="5" name="Google Shape;235;p39">
            <a:extLst>
              <a:ext uri="{FF2B5EF4-FFF2-40B4-BE49-F238E27FC236}">
                <a16:creationId xmlns:a16="http://schemas.microsoft.com/office/drawing/2014/main" id="{CF2D1201-2FF2-4B7D-9E15-6A4AFAD90E9B}"/>
              </a:ext>
            </a:extLst>
          </p:cNvPr>
          <p:cNvPicPr preferRelativeResize="0"/>
          <p:nvPr/>
        </p:nvPicPr>
        <p:blipFill rotWithShape="1">
          <a:blip r:embed="rId2">
            <a:alphaModFix/>
          </a:blip>
          <a:srcRect l="37764" t="26477" r="4109" b="9164"/>
          <a:stretch/>
        </p:blipFill>
        <p:spPr>
          <a:xfrm>
            <a:off x="300787" y="1217218"/>
            <a:ext cx="8843212" cy="5523701"/>
          </a:xfrm>
          <a:prstGeom prst="rect">
            <a:avLst/>
          </a:prstGeom>
          <a:noFill/>
          <a:ln>
            <a:noFill/>
          </a:ln>
        </p:spPr>
      </p:pic>
    </p:spTree>
    <p:extLst>
      <p:ext uri="{BB962C8B-B14F-4D97-AF65-F5344CB8AC3E}">
        <p14:creationId xmlns:p14="http://schemas.microsoft.com/office/powerpoint/2010/main" val="101252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50B91D-A34D-49B7-A8A5-AB69389C87F2}"/>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EC15BAA4-0B5E-4930-984B-CFD6292FC437}"/>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09A7010E-A084-47E0-AFF9-8C8E8CE23E00}"/>
              </a:ext>
            </a:extLst>
          </p:cNvPr>
          <p:cNvSpPr>
            <a:spLocks noGrp="1"/>
          </p:cNvSpPr>
          <p:nvPr>
            <p:ph type="title"/>
          </p:nvPr>
        </p:nvSpPr>
        <p:spPr/>
        <p:txBody>
          <a:bodyPr/>
          <a:lstStyle/>
          <a:p>
            <a:pPr algn="l"/>
            <a:r>
              <a:rPr lang="en-US" dirty="0"/>
              <a:t>Newsela</a:t>
            </a:r>
          </a:p>
        </p:txBody>
      </p:sp>
      <p:pic>
        <p:nvPicPr>
          <p:cNvPr id="5" name="Google Shape;109;p21">
            <a:extLst>
              <a:ext uri="{FF2B5EF4-FFF2-40B4-BE49-F238E27FC236}">
                <a16:creationId xmlns:a16="http://schemas.microsoft.com/office/drawing/2014/main" id="{3D6E7D33-D9B8-4AB0-899F-62DBC51EE162}"/>
              </a:ext>
            </a:extLst>
          </p:cNvPr>
          <p:cNvPicPr preferRelativeResize="0"/>
          <p:nvPr/>
        </p:nvPicPr>
        <p:blipFill>
          <a:blip r:embed="rId2">
            <a:alphaModFix/>
          </a:blip>
          <a:stretch>
            <a:fillRect/>
          </a:stretch>
        </p:blipFill>
        <p:spPr>
          <a:xfrm>
            <a:off x="723669" y="1275522"/>
            <a:ext cx="7744161" cy="5057016"/>
          </a:xfrm>
          <a:prstGeom prst="rect">
            <a:avLst/>
          </a:prstGeom>
          <a:noFill/>
          <a:ln>
            <a:noFill/>
          </a:ln>
        </p:spPr>
      </p:pic>
    </p:spTree>
    <p:extLst>
      <p:ext uri="{BB962C8B-B14F-4D97-AF65-F5344CB8AC3E}">
        <p14:creationId xmlns:p14="http://schemas.microsoft.com/office/powerpoint/2010/main" val="280116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err="1"/>
              <a:t>Inq</a:t>
            </a:r>
            <a:r>
              <a:rPr lang="en-US" dirty="0"/>
              <a:t>-Blotter</a:t>
            </a:r>
          </a:p>
        </p:txBody>
      </p:sp>
      <p:pic>
        <p:nvPicPr>
          <p:cNvPr id="6" name="Picture 5">
            <a:extLst>
              <a:ext uri="{FF2B5EF4-FFF2-40B4-BE49-F238E27FC236}">
                <a16:creationId xmlns:a16="http://schemas.microsoft.com/office/drawing/2014/main" id="{D11539D0-F366-483D-AA59-E7296D7F65DC}"/>
              </a:ext>
            </a:extLst>
          </p:cNvPr>
          <p:cNvPicPr>
            <a:picLocks noChangeAspect="1"/>
          </p:cNvPicPr>
          <p:nvPr/>
        </p:nvPicPr>
        <p:blipFill>
          <a:blip r:embed="rId2"/>
          <a:stretch>
            <a:fillRect/>
          </a:stretch>
        </p:blipFill>
        <p:spPr>
          <a:xfrm>
            <a:off x="76200" y="1905000"/>
            <a:ext cx="9168455" cy="4043362"/>
          </a:xfrm>
          <a:prstGeom prst="rect">
            <a:avLst/>
          </a:prstGeom>
        </p:spPr>
      </p:pic>
    </p:spTree>
    <p:extLst>
      <p:ext uri="{BB962C8B-B14F-4D97-AF65-F5344CB8AC3E}">
        <p14:creationId xmlns:p14="http://schemas.microsoft.com/office/powerpoint/2010/main" val="173637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F2F3CBB-5EC4-49BC-84D6-88956E87A809}"/>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5548C235-211C-4A3E-AB98-886A990D0BBF}"/>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9B15A340-4B48-4DB5-9C9E-9FDE75DE39F0}"/>
              </a:ext>
            </a:extLst>
          </p:cNvPr>
          <p:cNvSpPr>
            <a:spLocks noGrp="1"/>
          </p:cNvSpPr>
          <p:nvPr>
            <p:ph type="title"/>
          </p:nvPr>
        </p:nvSpPr>
        <p:spPr/>
        <p:txBody>
          <a:bodyPr/>
          <a:lstStyle/>
          <a:p>
            <a:pPr algn="l"/>
            <a:r>
              <a:rPr lang="en-US" dirty="0"/>
              <a:t>Wise &amp; Jung</a:t>
            </a:r>
          </a:p>
        </p:txBody>
      </p:sp>
      <p:pic>
        <p:nvPicPr>
          <p:cNvPr id="8" name="Picture 7">
            <a:extLst>
              <a:ext uri="{FF2B5EF4-FFF2-40B4-BE49-F238E27FC236}">
                <a16:creationId xmlns:a16="http://schemas.microsoft.com/office/drawing/2014/main" id="{578C680B-9A9B-458C-A02A-8E3F66E15771}"/>
              </a:ext>
            </a:extLst>
          </p:cNvPr>
          <p:cNvPicPr>
            <a:picLocks noChangeAspect="1"/>
          </p:cNvPicPr>
          <p:nvPr/>
        </p:nvPicPr>
        <p:blipFill>
          <a:blip r:embed="rId2"/>
          <a:stretch>
            <a:fillRect/>
          </a:stretch>
        </p:blipFill>
        <p:spPr>
          <a:xfrm>
            <a:off x="322590" y="1295400"/>
            <a:ext cx="8821410" cy="4618707"/>
          </a:xfrm>
          <a:prstGeom prst="rect">
            <a:avLst/>
          </a:prstGeom>
        </p:spPr>
      </p:pic>
    </p:spTree>
    <p:extLst>
      <p:ext uri="{BB962C8B-B14F-4D97-AF65-F5344CB8AC3E}">
        <p14:creationId xmlns:p14="http://schemas.microsoft.com/office/powerpoint/2010/main" val="1621168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F2F3CBB-5EC4-49BC-84D6-88956E87A809}"/>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5548C235-211C-4A3E-AB98-886A990D0BBF}"/>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9B15A340-4B48-4DB5-9C9E-9FDE75DE39F0}"/>
              </a:ext>
            </a:extLst>
          </p:cNvPr>
          <p:cNvSpPr>
            <a:spLocks noGrp="1"/>
          </p:cNvSpPr>
          <p:nvPr>
            <p:ph type="title"/>
          </p:nvPr>
        </p:nvSpPr>
        <p:spPr/>
        <p:txBody>
          <a:bodyPr/>
          <a:lstStyle/>
          <a:p>
            <a:pPr algn="l"/>
            <a:r>
              <a:rPr lang="en-US" dirty="0"/>
              <a:t>Wise &amp; Jung</a:t>
            </a:r>
          </a:p>
        </p:txBody>
      </p:sp>
      <p:pic>
        <p:nvPicPr>
          <p:cNvPr id="6" name="Picture 5">
            <a:extLst>
              <a:ext uri="{FF2B5EF4-FFF2-40B4-BE49-F238E27FC236}">
                <a16:creationId xmlns:a16="http://schemas.microsoft.com/office/drawing/2014/main" id="{4409B0DE-7844-4147-9F3A-191CEEA62A32}"/>
              </a:ext>
            </a:extLst>
          </p:cNvPr>
          <p:cNvPicPr>
            <a:picLocks noChangeAspect="1"/>
          </p:cNvPicPr>
          <p:nvPr/>
        </p:nvPicPr>
        <p:blipFill>
          <a:blip r:embed="rId2"/>
          <a:stretch>
            <a:fillRect/>
          </a:stretch>
        </p:blipFill>
        <p:spPr>
          <a:xfrm>
            <a:off x="681037" y="1004887"/>
            <a:ext cx="7781925" cy="4848225"/>
          </a:xfrm>
          <a:prstGeom prst="rect">
            <a:avLst/>
          </a:prstGeom>
        </p:spPr>
      </p:pic>
    </p:spTree>
    <p:extLst>
      <p:ext uri="{BB962C8B-B14F-4D97-AF65-F5344CB8AC3E}">
        <p14:creationId xmlns:p14="http://schemas.microsoft.com/office/powerpoint/2010/main" val="1065656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7226A-9607-91A0-30B5-E83E1AD3BFA9}"/>
              </a:ext>
            </a:extLst>
          </p:cNvPr>
          <p:cNvSpPr>
            <a:spLocks noGrp="1"/>
          </p:cNvSpPr>
          <p:nvPr>
            <p:ph type="title"/>
          </p:nvPr>
        </p:nvSpPr>
        <p:spPr/>
        <p:txBody>
          <a:bodyPr/>
          <a:lstStyle/>
          <a:p>
            <a:r>
              <a:rPr lang="en-US" dirty="0" err="1"/>
              <a:t>Khosravi</a:t>
            </a:r>
            <a:r>
              <a:rPr lang="en-US" dirty="0"/>
              <a:t> et al. 2021</a:t>
            </a:r>
          </a:p>
        </p:txBody>
      </p:sp>
      <p:pic>
        <p:nvPicPr>
          <p:cNvPr id="6" name="Picture 5">
            <a:extLst>
              <a:ext uri="{FF2B5EF4-FFF2-40B4-BE49-F238E27FC236}">
                <a16:creationId xmlns:a16="http://schemas.microsoft.com/office/drawing/2014/main" id="{4E1FE99F-6987-BBCA-AD85-E1AB98E789E0}"/>
              </a:ext>
            </a:extLst>
          </p:cNvPr>
          <p:cNvPicPr>
            <a:picLocks noChangeAspect="1"/>
          </p:cNvPicPr>
          <p:nvPr/>
        </p:nvPicPr>
        <p:blipFill>
          <a:blip r:embed="rId2"/>
          <a:stretch>
            <a:fillRect/>
          </a:stretch>
        </p:blipFill>
        <p:spPr>
          <a:xfrm>
            <a:off x="0" y="1447800"/>
            <a:ext cx="9273310" cy="2743200"/>
          </a:xfrm>
          <a:prstGeom prst="rect">
            <a:avLst/>
          </a:prstGeom>
        </p:spPr>
      </p:pic>
      <p:sp>
        <p:nvSpPr>
          <p:cNvPr id="7" name="TextBox 6">
            <a:extLst>
              <a:ext uri="{FF2B5EF4-FFF2-40B4-BE49-F238E27FC236}">
                <a16:creationId xmlns:a16="http://schemas.microsoft.com/office/drawing/2014/main" id="{3BAF8940-AE79-550F-2551-99388634D20F}"/>
              </a:ext>
            </a:extLst>
          </p:cNvPr>
          <p:cNvSpPr txBox="1"/>
          <p:nvPr/>
        </p:nvSpPr>
        <p:spPr>
          <a:xfrm>
            <a:off x="381000" y="4495800"/>
            <a:ext cx="83058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Discover groups of students with biggest difference in behavior or performance from rest of class</a:t>
            </a:r>
          </a:p>
          <a:p>
            <a:pPr marL="285750" indent="-285750">
              <a:buFont typeface="Arial" panose="020B0604020202020204" pitchFamily="34" charset="0"/>
              <a:buChar char="•"/>
            </a:pPr>
            <a:r>
              <a:rPr lang="en-US" dirty="0"/>
              <a:t>Scaffold instructor in understanding why and/or taking action</a:t>
            </a:r>
          </a:p>
        </p:txBody>
      </p:sp>
    </p:spTree>
    <p:extLst>
      <p:ext uri="{BB962C8B-B14F-4D97-AF65-F5344CB8AC3E}">
        <p14:creationId xmlns:p14="http://schemas.microsoft.com/office/powerpoint/2010/main" val="151923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txBody>
          <a:bodyPr/>
          <a:lstStyle/>
          <a:p>
            <a:endParaRPr lang="en-US"/>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pPr algn="l"/>
            <a:r>
              <a:rPr lang="en-US" dirty="0"/>
              <a:t>Holstein et al., 2018</a:t>
            </a:r>
          </a:p>
        </p:txBody>
      </p:sp>
      <p:pic>
        <p:nvPicPr>
          <p:cNvPr id="5" name="Picture 4"/>
          <p:cNvPicPr>
            <a:picLocks noChangeAspect="1"/>
          </p:cNvPicPr>
          <p:nvPr/>
        </p:nvPicPr>
        <p:blipFill>
          <a:blip r:embed="rId2"/>
          <a:stretch>
            <a:fillRect/>
          </a:stretch>
        </p:blipFill>
        <p:spPr>
          <a:xfrm>
            <a:off x="690562" y="766762"/>
            <a:ext cx="7762875" cy="5324475"/>
          </a:xfrm>
          <a:prstGeom prst="rect">
            <a:avLst/>
          </a:prstGeom>
        </p:spPr>
      </p:pic>
    </p:spTree>
    <p:extLst>
      <p:ext uri="{BB962C8B-B14F-4D97-AF65-F5344CB8AC3E}">
        <p14:creationId xmlns:p14="http://schemas.microsoft.com/office/powerpoint/2010/main" val="2642207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F82CA-DFFF-64C2-38B8-261B64DE08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F27628-F17B-2309-452C-08AD1966CBBE}"/>
              </a:ext>
            </a:extLst>
          </p:cNvPr>
          <p:cNvSpPr>
            <a:spLocks noGrp="1"/>
          </p:cNvSpPr>
          <p:nvPr>
            <p:ph type="title"/>
          </p:nvPr>
        </p:nvSpPr>
        <p:spPr/>
        <p:txBody>
          <a:bodyPr/>
          <a:lstStyle/>
          <a:p>
            <a:pPr algn="l"/>
            <a:r>
              <a:rPr lang="en-US" dirty="0" err="1"/>
              <a:t>Kasepalu</a:t>
            </a:r>
            <a:r>
              <a:rPr lang="en-US" dirty="0"/>
              <a:t> et al., 2023</a:t>
            </a:r>
          </a:p>
        </p:txBody>
      </p:sp>
      <p:pic>
        <p:nvPicPr>
          <p:cNvPr id="7" name="Picture 6">
            <a:extLst>
              <a:ext uri="{FF2B5EF4-FFF2-40B4-BE49-F238E27FC236}">
                <a16:creationId xmlns:a16="http://schemas.microsoft.com/office/drawing/2014/main" id="{450A370D-E86D-E542-9D32-179276EC9C33}"/>
              </a:ext>
            </a:extLst>
          </p:cNvPr>
          <p:cNvPicPr>
            <a:picLocks noChangeAspect="1"/>
          </p:cNvPicPr>
          <p:nvPr/>
        </p:nvPicPr>
        <p:blipFill>
          <a:blip r:embed="rId2"/>
          <a:stretch>
            <a:fillRect/>
          </a:stretch>
        </p:blipFill>
        <p:spPr>
          <a:xfrm>
            <a:off x="1524000" y="1066800"/>
            <a:ext cx="6453694" cy="5717821"/>
          </a:xfrm>
          <a:prstGeom prst="rect">
            <a:avLst/>
          </a:prstGeom>
        </p:spPr>
      </p:pic>
    </p:spTree>
    <p:extLst>
      <p:ext uri="{BB962C8B-B14F-4D97-AF65-F5344CB8AC3E}">
        <p14:creationId xmlns:p14="http://schemas.microsoft.com/office/powerpoint/2010/main" val="288952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for School Personnel</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1121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E254BA-85E7-E851-478A-B7282932659F}"/>
              </a:ext>
            </a:extLst>
          </p:cNvPr>
          <p:cNvPicPr>
            <a:picLocks noChangeAspect="1"/>
          </p:cNvPicPr>
          <p:nvPr/>
        </p:nvPicPr>
        <p:blipFill>
          <a:blip r:embed="rId2"/>
          <a:stretch>
            <a:fillRect/>
          </a:stretch>
        </p:blipFill>
        <p:spPr>
          <a:xfrm>
            <a:off x="0" y="1131419"/>
            <a:ext cx="9144000" cy="4595161"/>
          </a:xfrm>
          <a:prstGeom prst="rect">
            <a:avLst/>
          </a:prstGeom>
        </p:spPr>
      </p:pic>
      <p:sp>
        <p:nvSpPr>
          <p:cNvPr id="7" name="Title 3">
            <a:extLst>
              <a:ext uri="{FF2B5EF4-FFF2-40B4-BE49-F238E27FC236}">
                <a16:creationId xmlns:a16="http://schemas.microsoft.com/office/drawing/2014/main" id="{AD805C41-02A4-6B9B-9600-52ABEB700152}"/>
              </a:ext>
            </a:extLst>
          </p:cNvPr>
          <p:cNvSpPr>
            <a:spLocks noGrp="1"/>
          </p:cNvSpPr>
          <p:nvPr>
            <p:ph type="title"/>
          </p:nvPr>
        </p:nvSpPr>
        <p:spPr>
          <a:xfrm>
            <a:off x="23751" y="0"/>
            <a:ext cx="8674924" cy="872455"/>
          </a:xfrm>
        </p:spPr>
        <p:txBody>
          <a:bodyPr/>
          <a:lstStyle/>
          <a:p>
            <a:pPr algn="l"/>
            <a:r>
              <a:rPr lang="en-US" dirty="0" err="1"/>
              <a:t>Pozdniakov</a:t>
            </a:r>
            <a:r>
              <a:rPr lang="en-US" dirty="0"/>
              <a:t> et al., 2025</a:t>
            </a:r>
          </a:p>
        </p:txBody>
      </p:sp>
    </p:spTree>
    <p:extLst>
      <p:ext uri="{BB962C8B-B14F-4D97-AF65-F5344CB8AC3E}">
        <p14:creationId xmlns:p14="http://schemas.microsoft.com/office/powerpoint/2010/main" val="3300991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872455"/>
          </a:xfrm>
        </p:spPr>
        <p:txBody>
          <a:bodyPr/>
          <a:lstStyle/>
          <a:p>
            <a:r>
              <a:rPr lang="en-US" dirty="0"/>
              <a:t>How teachers use reports: example</a:t>
            </a:r>
          </a:p>
        </p:txBody>
      </p:sp>
      <p:sp>
        <p:nvSpPr>
          <p:cNvPr id="5" name="Rectangle 4"/>
          <p:cNvSpPr/>
          <p:nvPr/>
        </p:nvSpPr>
        <p:spPr>
          <a:xfrm>
            <a:off x="533400" y="1625600"/>
            <a:ext cx="8458200" cy="369332"/>
          </a:xfrm>
          <a:prstGeom prst="rect">
            <a:avLst/>
          </a:prstGeom>
        </p:spPr>
        <p:txBody>
          <a:bodyPr wrap="square">
            <a:spAutoFit/>
          </a:bodyPr>
          <a:lstStyle/>
          <a:p>
            <a:r>
              <a:rPr lang="en-US" dirty="0"/>
              <a:t>https://www.youtube.com/watch?v=kGxQsN0DBUU</a:t>
            </a:r>
          </a:p>
        </p:txBody>
      </p:sp>
    </p:spTree>
    <p:extLst>
      <p:ext uri="{BB962C8B-B14F-4D97-AF65-F5344CB8AC3E}">
        <p14:creationId xmlns:p14="http://schemas.microsoft.com/office/powerpoint/2010/main" val="375157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872455"/>
          </a:xfrm>
        </p:spPr>
        <p:txBody>
          <a:bodyPr/>
          <a:lstStyle/>
          <a:p>
            <a:r>
              <a:rPr lang="en-US" dirty="0"/>
              <a:t>How teachers use reports: example</a:t>
            </a:r>
          </a:p>
        </p:txBody>
      </p:sp>
      <p:sp>
        <p:nvSpPr>
          <p:cNvPr id="5" name="Rectangle 4"/>
          <p:cNvSpPr/>
          <p:nvPr/>
        </p:nvSpPr>
        <p:spPr>
          <a:xfrm>
            <a:off x="533400" y="1600200"/>
            <a:ext cx="7924800" cy="4524315"/>
          </a:xfrm>
          <a:prstGeom prst="rect">
            <a:avLst/>
          </a:prstGeom>
        </p:spPr>
        <p:txBody>
          <a:bodyPr wrap="square">
            <a:spAutoFit/>
          </a:bodyPr>
          <a:lstStyle/>
          <a:p>
            <a:r>
              <a:rPr lang="en-US" sz="2400" dirty="0"/>
              <a:t>“In this paper, we focus on proactive remediation, dynamically planned intervention by the teacher with one or more students. In a proactive remediation, the teacher decides to provide help to one or more students on a topic that they are not currently struggling with, based on evidence that the student(s) need to learn that topic. The teacher plans such interventions using formative assessment data provided by the tutoring system. Proactive remediation is different from the traditional view of on-task conversations in blended learning [10], where the student discusses the current material being presented in the tutor, with another student or the teacher.” (Miller et al., 2015)</a:t>
            </a:r>
          </a:p>
        </p:txBody>
      </p:sp>
    </p:spTree>
    <p:extLst>
      <p:ext uri="{BB962C8B-B14F-4D97-AF65-F5344CB8AC3E}">
        <p14:creationId xmlns:p14="http://schemas.microsoft.com/office/powerpoint/2010/main" val="3245110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00200"/>
            <a:ext cx="7924800" cy="4708981"/>
          </a:xfrm>
          <a:prstGeom prst="rect">
            <a:avLst/>
          </a:prstGeom>
        </p:spPr>
        <p:txBody>
          <a:bodyPr wrap="square">
            <a:spAutoFit/>
          </a:bodyPr>
          <a:lstStyle/>
          <a:p>
            <a:r>
              <a:rPr lang="en-US" sz="2000" b="1" dirty="0"/>
              <a:t>Whole-class scaffolding, </a:t>
            </a:r>
            <a:r>
              <a:rPr lang="en-US" sz="2000" dirty="0"/>
              <a:t>devoting more attention to explaining specific concepts that were difficult for students: “I [could] even adjust sometimes on the fly during the semester if it seems like students are not learning what they are hoping to learn in the class, or not learning what I think I want them to be learning in the course”</a:t>
            </a:r>
          </a:p>
          <a:p>
            <a:endParaRPr lang="en-US" sz="2000" dirty="0"/>
          </a:p>
          <a:p>
            <a:r>
              <a:rPr lang="en-US" sz="2000" b="1" dirty="0"/>
              <a:t>Targeted scaffolding, </a:t>
            </a:r>
            <a:r>
              <a:rPr lang="en-US" sz="2000" dirty="0"/>
              <a:t>focusing attention on particular students… who seemed to be disengaged or struggling: “I intervened with them a bit earlier than I might have otherwise as they hadn’t missed so many classes”</a:t>
            </a:r>
          </a:p>
          <a:p>
            <a:endParaRPr lang="en-US" sz="2000" dirty="0"/>
          </a:p>
          <a:p>
            <a:r>
              <a:rPr lang="en-US" sz="2000" b="1" dirty="0"/>
              <a:t>Revising the course elements: </a:t>
            </a:r>
            <a:r>
              <a:rPr lang="en-US" sz="2000" dirty="0"/>
              <a:t>“There may be an option to get the quizzes out of being a separate activity or to have them be part of the video to make it more engaging”, “It tells us we might need to look at a question again. For example, ‘is this written well?’ or ‘do we need to change the question?’”</a:t>
            </a:r>
          </a:p>
        </p:txBody>
      </p:sp>
      <p:sp>
        <p:nvSpPr>
          <p:cNvPr id="6" name="Title 3">
            <a:extLst>
              <a:ext uri="{FF2B5EF4-FFF2-40B4-BE49-F238E27FC236}">
                <a16:creationId xmlns:a16="http://schemas.microsoft.com/office/drawing/2014/main" id="{C957EB88-16B3-4C70-9744-D4B3EC45174A}"/>
              </a:ext>
            </a:extLst>
          </p:cNvPr>
          <p:cNvSpPr>
            <a:spLocks noGrp="1"/>
          </p:cNvSpPr>
          <p:nvPr>
            <p:ph type="title"/>
          </p:nvPr>
        </p:nvSpPr>
        <p:spPr>
          <a:xfrm>
            <a:off x="0" y="76200"/>
            <a:ext cx="9143999" cy="872455"/>
          </a:xfrm>
        </p:spPr>
        <p:txBody>
          <a:bodyPr>
            <a:normAutofit fontScale="90000"/>
          </a:bodyPr>
          <a:lstStyle/>
          <a:p>
            <a:r>
              <a:rPr lang="en-US" dirty="0"/>
              <a:t>How teachers use reports: example</a:t>
            </a:r>
            <a:br>
              <a:rPr lang="en-US" dirty="0"/>
            </a:br>
            <a:r>
              <a:rPr lang="en-US" dirty="0"/>
              <a:t>Wise &amp; Jung</a:t>
            </a:r>
          </a:p>
        </p:txBody>
      </p:sp>
    </p:spTree>
    <p:extLst>
      <p:ext uri="{BB962C8B-B14F-4D97-AF65-F5344CB8AC3E}">
        <p14:creationId xmlns:p14="http://schemas.microsoft.com/office/powerpoint/2010/main" val="1415218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3999" cy="872455"/>
          </a:xfrm>
        </p:spPr>
        <p:txBody>
          <a:bodyPr>
            <a:normAutofit fontScale="90000"/>
          </a:bodyPr>
          <a:lstStyle/>
          <a:p>
            <a:r>
              <a:rPr lang="en-US" dirty="0"/>
              <a:t>How teachers use reports: example</a:t>
            </a:r>
            <a:br>
              <a:rPr lang="en-US" dirty="0"/>
            </a:br>
            <a:r>
              <a:rPr lang="en-US" dirty="0"/>
              <a:t>Wise &amp; Jung</a:t>
            </a:r>
          </a:p>
        </p:txBody>
      </p:sp>
      <p:sp>
        <p:nvSpPr>
          <p:cNvPr id="5" name="Rectangle 4"/>
          <p:cNvSpPr/>
          <p:nvPr/>
        </p:nvSpPr>
        <p:spPr>
          <a:xfrm>
            <a:off x="533400" y="1600200"/>
            <a:ext cx="7924800" cy="1015663"/>
          </a:xfrm>
          <a:prstGeom prst="rect">
            <a:avLst/>
          </a:prstGeom>
        </p:spPr>
        <p:txBody>
          <a:bodyPr wrap="square">
            <a:spAutoFit/>
          </a:bodyPr>
          <a:lstStyle/>
          <a:p>
            <a:r>
              <a:rPr lang="en-US" sz="2000" b="1" dirty="0"/>
              <a:t>“</a:t>
            </a:r>
            <a:r>
              <a:rPr lang="en-US" sz="2000" dirty="0"/>
              <a:t>Across all three kinds of actions, there was a tendency to take a deficit perspective, taking action based on students not engaging with the materials or materials not receiving attention.”</a:t>
            </a:r>
          </a:p>
        </p:txBody>
      </p:sp>
    </p:spTree>
    <p:extLst>
      <p:ext uri="{BB962C8B-B14F-4D97-AF65-F5344CB8AC3E}">
        <p14:creationId xmlns:p14="http://schemas.microsoft.com/office/powerpoint/2010/main" val="3576668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BDB125-C52D-41E4-8877-771D6FDC1F51}"/>
              </a:ext>
            </a:extLst>
          </p:cNvPr>
          <p:cNvSpPr>
            <a:spLocks noGrp="1"/>
          </p:cNvSpPr>
          <p:nvPr>
            <p:ph type="title"/>
          </p:nvPr>
        </p:nvSpPr>
        <p:spPr>
          <a:xfrm>
            <a:off x="0" y="152400"/>
            <a:ext cx="9143999" cy="872455"/>
          </a:xfrm>
        </p:spPr>
        <p:txBody>
          <a:bodyPr>
            <a:normAutofit fontScale="90000"/>
          </a:bodyPr>
          <a:lstStyle/>
          <a:p>
            <a:r>
              <a:rPr lang="en-US" dirty="0"/>
              <a:t>How teachers use reports: example</a:t>
            </a:r>
            <a:br>
              <a:rPr lang="en-US" dirty="0"/>
            </a:br>
            <a:r>
              <a:rPr lang="en-US" dirty="0"/>
              <a:t>(</a:t>
            </a:r>
            <a:r>
              <a:rPr lang="en-US" dirty="0" err="1"/>
              <a:t>Dickler</a:t>
            </a:r>
            <a:r>
              <a:rPr lang="en-US" dirty="0"/>
              <a:t> et al., 2021)</a:t>
            </a:r>
          </a:p>
        </p:txBody>
      </p:sp>
      <p:pic>
        <p:nvPicPr>
          <p:cNvPr id="6" name="Picture 5">
            <a:extLst>
              <a:ext uri="{FF2B5EF4-FFF2-40B4-BE49-F238E27FC236}">
                <a16:creationId xmlns:a16="http://schemas.microsoft.com/office/drawing/2014/main" id="{E5CADE89-34E3-43A6-8B94-9F11023A3833}"/>
              </a:ext>
            </a:extLst>
          </p:cNvPr>
          <p:cNvPicPr>
            <a:picLocks noChangeAspect="1"/>
          </p:cNvPicPr>
          <p:nvPr/>
        </p:nvPicPr>
        <p:blipFill>
          <a:blip r:embed="rId2"/>
          <a:stretch>
            <a:fillRect/>
          </a:stretch>
        </p:blipFill>
        <p:spPr>
          <a:xfrm>
            <a:off x="1252537" y="1138237"/>
            <a:ext cx="6638925" cy="4581525"/>
          </a:xfrm>
          <a:prstGeom prst="rect">
            <a:avLst/>
          </a:prstGeom>
        </p:spPr>
      </p:pic>
    </p:spTree>
    <p:extLst>
      <p:ext uri="{BB962C8B-B14F-4D97-AF65-F5344CB8AC3E}">
        <p14:creationId xmlns:p14="http://schemas.microsoft.com/office/powerpoint/2010/main" val="1156601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872455"/>
          </a:xfrm>
        </p:spPr>
        <p:txBody>
          <a:bodyPr/>
          <a:lstStyle/>
          <a:p>
            <a:r>
              <a:rPr lang="en-US" dirty="0"/>
              <a:t>How teachers use reports: example</a:t>
            </a:r>
          </a:p>
        </p:txBody>
      </p:sp>
      <p:sp>
        <p:nvSpPr>
          <p:cNvPr id="5" name="Rectangle 4"/>
          <p:cNvSpPr/>
          <p:nvPr/>
        </p:nvSpPr>
        <p:spPr>
          <a:xfrm>
            <a:off x="533400" y="1600200"/>
            <a:ext cx="7924800" cy="1200329"/>
          </a:xfrm>
          <a:prstGeom prst="rect">
            <a:avLst/>
          </a:prstGeom>
        </p:spPr>
        <p:txBody>
          <a:bodyPr wrap="square">
            <a:spAutoFit/>
          </a:bodyPr>
          <a:lstStyle/>
          <a:p>
            <a:pPr marL="342900" indent="-342900">
              <a:buFont typeface="Arial" panose="020B0604020202020204" pitchFamily="34" charset="0"/>
              <a:buChar char="•"/>
            </a:pPr>
            <a:r>
              <a:rPr lang="en-US" sz="2400" dirty="0"/>
              <a:t>Sending emails proposed by the learning system</a:t>
            </a:r>
          </a:p>
          <a:p>
            <a:pPr marL="800100" lvl="1" indent="-342900">
              <a:buFont typeface="Arial" panose="020B0604020202020204" pitchFamily="34" charset="0"/>
              <a:buChar char="•"/>
            </a:pPr>
            <a:r>
              <a:rPr lang="en-US" sz="2400" dirty="0"/>
              <a:t>Sometimes modified</a:t>
            </a:r>
          </a:p>
          <a:p>
            <a:pPr marL="800100" lvl="1" indent="-342900">
              <a:buFont typeface="Arial" panose="020B0604020202020204" pitchFamily="34" charset="0"/>
              <a:buChar char="•"/>
            </a:pPr>
            <a:r>
              <a:rPr lang="en-US" sz="2400" dirty="0"/>
              <a:t>Often sent as-is</a:t>
            </a:r>
          </a:p>
        </p:txBody>
      </p:sp>
    </p:spTree>
    <p:extLst>
      <p:ext uri="{BB962C8B-B14F-4D97-AF65-F5344CB8AC3E}">
        <p14:creationId xmlns:p14="http://schemas.microsoft.com/office/powerpoint/2010/main" val="1660008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0A51-7E8B-4AD4-88CF-FDBFE901516D}"/>
              </a:ext>
            </a:extLst>
          </p:cNvPr>
          <p:cNvSpPr>
            <a:spLocks noGrp="1"/>
          </p:cNvSpPr>
          <p:nvPr>
            <p:ph type="title"/>
          </p:nvPr>
        </p:nvSpPr>
        <p:spPr/>
        <p:txBody>
          <a:bodyPr/>
          <a:lstStyle/>
          <a:p>
            <a:r>
              <a:rPr lang="en-US" dirty="0" err="1"/>
              <a:t>OnTask</a:t>
            </a:r>
            <a:r>
              <a:rPr lang="en-US" dirty="0"/>
              <a:t> Learning</a:t>
            </a:r>
          </a:p>
        </p:txBody>
      </p:sp>
      <p:sp>
        <p:nvSpPr>
          <p:cNvPr id="3" name="Content Placeholder 2">
            <a:extLst>
              <a:ext uri="{FF2B5EF4-FFF2-40B4-BE49-F238E27FC236}">
                <a16:creationId xmlns:a16="http://schemas.microsoft.com/office/drawing/2014/main" id="{76B65346-5B72-4A69-B5A8-F59F3405BC2F}"/>
              </a:ext>
            </a:extLst>
          </p:cNvPr>
          <p:cNvSpPr>
            <a:spLocks noGrp="1"/>
          </p:cNvSpPr>
          <p:nvPr>
            <p:ph idx="1"/>
          </p:nvPr>
        </p:nvSpPr>
        <p:spPr/>
        <p:txBody>
          <a:bodyPr/>
          <a:lstStyle/>
          <a:p>
            <a:endParaRPr lang="en-US"/>
          </a:p>
        </p:txBody>
      </p:sp>
      <p:pic>
        <p:nvPicPr>
          <p:cNvPr id="1028" name="Picture 4">
            <a:extLst>
              <a:ext uri="{FF2B5EF4-FFF2-40B4-BE49-F238E27FC236}">
                <a16:creationId xmlns:a16="http://schemas.microsoft.com/office/drawing/2014/main" id="{061AADD8-3C01-47E2-B116-836B8C97A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55" y="1499958"/>
            <a:ext cx="8001000" cy="537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720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F387-AA94-40A9-B7D5-6175AD4E20AC}"/>
              </a:ext>
            </a:extLst>
          </p:cNvPr>
          <p:cNvSpPr>
            <a:spLocks noGrp="1"/>
          </p:cNvSpPr>
          <p:nvPr>
            <p:ph type="title"/>
          </p:nvPr>
        </p:nvSpPr>
        <p:spPr/>
        <p:txBody>
          <a:bodyPr/>
          <a:lstStyle/>
          <a:p>
            <a:r>
              <a:rPr lang="en-US" dirty="0" err="1"/>
              <a:t>OnTask</a:t>
            </a:r>
            <a:r>
              <a:rPr lang="en-US" dirty="0"/>
              <a:t> Learning</a:t>
            </a:r>
          </a:p>
        </p:txBody>
      </p:sp>
      <p:sp>
        <p:nvSpPr>
          <p:cNvPr id="3" name="Content Placeholder 2">
            <a:extLst>
              <a:ext uri="{FF2B5EF4-FFF2-40B4-BE49-F238E27FC236}">
                <a16:creationId xmlns:a16="http://schemas.microsoft.com/office/drawing/2014/main" id="{6FBEB462-EEBE-49BC-B52B-DC346228A84E}"/>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D24D7AC9-945D-4F55-97ED-61DFAFD43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529689"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745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445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looked at Infinite Campus </a:t>
            </a:r>
            <a:br>
              <a:rPr lang="en-US" dirty="0"/>
            </a:br>
            <a:r>
              <a:rPr lang="en-US" dirty="0"/>
              <a:t>last week</a:t>
            </a:r>
          </a:p>
        </p:txBody>
      </p:sp>
      <p:sp>
        <p:nvSpPr>
          <p:cNvPr id="5" name="Content Placeholder 4">
            <a:extLst>
              <a:ext uri="{FF2B5EF4-FFF2-40B4-BE49-F238E27FC236}">
                <a16:creationId xmlns:a16="http://schemas.microsoft.com/office/drawing/2014/main" id="{A593D1FD-06F1-FA2A-9AD7-BE0B5A357B6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1940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60918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What are the features of a good report?</a:t>
            </a:r>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634814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What are some things to avoid </a:t>
            </a:r>
            <a:br>
              <a:rPr lang="en-US" dirty="0"/>
            </a:br>
            <a:r>
              <a:rPr lang="en-US" dirty="0"/>
              <a:t>in designing a report?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33006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How can we support new (better) pedagogical practices using reports?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01242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How could reports reinforce bad </a:t>
            </a:r>
            <a:br>
              <a:rPr lang="en-US" dirty="0"/>
            </a:br>
            <a:r>
              <a:rPr lang="en-US" dirty="0"/>
              <a:t>pedagogical practices?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06761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should be different in reports for guidance counselors, principals…</a:t>
            </a:r>
          </a:p>
        </p:txBody>
      </p:sp>
      <p:sp>
        <p:nvSpPr>
          <p:cNvPr id="3" name="Content Placeholder 2"/>
          <p:cNvSpPr>
            <a:spLocks noGrp="1"/>
          </p:cNvSpPr>
          <p:nvPr>
            <p:ph idx="1"/>
          </p:nvPr>
        </p:nvSpPr>
        <p:spPr/>
        <p:txBody>
          <a:bodyPr/>
          <a:lstStyle/>
          <a:p>
            <a:r>
              <a:rPr lang="en-US" dirty="0"/>
              <a:t>How can we better support stakeholders beyond teachers?</a:t>
            </a:r>
          </a:p>
        </p:txBody>
      </p:sp>
    </p:spTree>
    <p:extLst>
      <p:ext uri="{BB962C8B-B14F-4D97-AF65-F5344CB8AC3E}">
        <p14:creationId xmlns:p14="http://schemas.microsoft.com/office/powerpoint/2010/main" val="1836657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tensions in report design</a:t>
            </a:r>
            <a:br>
              <a:rPr lang="en-US" dirty="0"/>
            </a:br>
            <a:r>
              <a:rPr lang="en-US" dirty="0"/>
              <a:t>(Duncan et al)</a:t>
            </a:r>
          </a:p>
        </p:txBody>
      </p:sp>
      <p:sp>
        <p:nvSpPr>
          <p:cNvPr id="3" name="Content Placeholder 2"/>
          <p:cNvSpPr>
            <a:spLocks noGrp="1"/>
          </p:cNvSpPr>
          <p:nvPr>
            <p:ph idx="1"/>
          </p:nvPr>
        </p:nvSpPr>
        <p:spPr/>
        <p:txBody>
          <a:bodyPr/>
          <a:lstStyle/>
          <a:p>
            <a:r>
              <a:rPr lang="en-US" dirty="0"/>
              <a:t>Detail versus big picture</a:t>
            </a:r>
          </a:p>
          <a:p>
            <a:r>
              <a:rPr lang="en-US" dirty="0"/>
              <a:t>Mastery versus progress</a:t>
            </a:r>
          </a:p>
          <a:p>
            <a:r>
              <a:rPr lang="en-US" dirty="0"/>
              <a:t>Benchmarking between students or with reference to a goal</a:t>
            </a:r>
          </a:p>
        </p:txBody>
      </p:sp>
    </p:spTree>
    <p:extLst>
      <p:ext uri="{BB962C8B-B14F-4D97-AF65-F5344CB8AC3E}">
        <p14:creationId xmlns:p14="http://schemas.microsoft.com/office/powerpoint/2010/main" val="941378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94287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C3D8-D4C5-F5E0-FF61-686FFAAE3A75}"/>
              </a:ext>
            </a:extLst>
          </p:cNvPr>
          <p:cNvSpPr>
            <a:spLocks noGrp="1"/>
          </p:cNvSpPr>
          <p:nvPr>
            <p:ph type="title"/>
          </p:nvPr>
        </p:nvSpPr>
        <p:spPr/>
        <p:txBody>
          <a:bodyPr/>
          <a:lstStyle/>
          <a:p>
            <a:r>
              <a:rPr lang="en-US" dirty="0"/>
              <a:t>Upcoming sessions</a:t>
            </a:r>
          </a:p>
        </p:txBody>
      </p:sp>
      <p:sp>
        <p:nvSpPr>
          <p:cNvPr id="3" name="Content Placeholder 2">
            <a:extLst>
              <a:ext uri="{FF2B5EF4-FFF2-40B4-BE49-F238E27FC236}">
                <a16:creationId xmlns:a16="http://schemas.microsoft.com/office/drawing/2014/main" id="{32A77710-4514-D816-D978-1525BFEC94C4}"/>
              </a:ext>
            </a:extLst>
          </p:cNvPr>
          <p:cNvSpPr>
            <a:spLocks noGrp="1"/>
          </p:cNvSpPr>
          <p:nvPr>
            <p:ph idx="1"/>
          </p:nvPr>
        </p:nvSpPr>
        <p:spPr/>
        <p:txBody>
          <a:bodyPr>
            <a:normAutofit fontScale="85000" lnSpcReduction="20000"/>
          </a:bodyPr>
          <a:lstStyle/>
          <a:p>
            <a:r>
              <a:rPr lang="en-US" dirty="0"/>
              <a:t>Feb 3. VIVI-SD 1 Due</a:t>
            </a:r>
          </a:p>
          <a:p>
            <a:r>
              <a:rPr lang="en-US" dirty="0"/>
              <a:t>Feb 6. Reports for School Personnel </a:t>
            </a:r>
          </a:p>
          <a:p>
            <a:r>
              <a:rPr lang="en-US" dirty="0"/>
              <a:t>Feb 10. VIVI-SD 2 Due</a:t>
            </a:r>
          </a:p>
          <a:p>
            <a:r>
              <a:rPr lang="en-US" dirty="0"/>
              <a:t>Feb 13. Reports for Parents</a:t>
            </a:r>
          </a:p>
          <a:p>
            <a:r>
              <a:rPr lang="en-US" dirty="0"/>
              <a:t>Feb 17 Project Assignment 1 due</a:t>
            </a:r>
          </a:p>
          <a:p>
            <a:r>
              <a:rPr lang="en-US" dirty="0"/>
              <a:t>Feb 20. Project Assignment 1 response posts due</a:t>
            </a:r>
          </a:p>
          <a:p>
            <a:r>
              <a:rPr lang="en-US" dirty="0"/>
              <a:t>Feb 20. Automated Intervention. Both sections VIRTUAL.</a:t>
            </a:r>
          </a:p>
          <a:p>
            <a:r>
              <a:rPr lang="en-US" dirty="0"/>
              <a:t>Feb 24. VIVI-SD 3 Due</a:t>
            </a:r>
          </a:p>
          <a:p>
            <a:r>
              <a:rPr lang="en-US" dirty="0"/>
              <a:t>Feb 27. Validity.</a:t>
            </a:r>
          </a:p>
          <a:p>
            <a:r>
              <a:rPr lang="en-US" dirty="0"/>
              <a:t>Mar 6. Generalizability.</a:t>
            </a:r>
          </a:p>
        </p:txBody>
      </p:sp>
    </p:spTree>
    <p:extLst>
      <p:ext uri="{BB962C8B-B14F-4D97-AF65-F5344CB8AC3E}">
        <p14:creationId xmlns:p14="http://schemas.microsoft.com/office/powerpoint/2010/main" val="4154596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75345"/>
            <a:ext cx="9143999" cy="872455"/>
          </a:xfrm>
        </p:spPr>
        <p:txBody>
          <a:bodyPr>
            <a:normAutofit fontScale="90000"/>
          </a:bodyPr>
          <a:lstStyle/>
          <a:p>
            <a:r>
              <a:rPr lang="en-US" dirty="0"/>
              <a:t>Some additional systems</a:t>
            </a:r>
            <a:br>
              <a:rPr lang="en-US" dirty="0"/>
            </a:br>
            <a:r>
              <a:rPr lang="en-US" dirty="0"/>
              <a:t>with reports for school personnel</a:t>
            </a:r>
            <a:br>
              <a:rPr lang="en-US" dirty="0"/>
            </a:br>
            <a:r>
              <a:rPr lang="en-US" dirty="0"/>
              <a:t>(historical and contemporary)</a:t>
            </a:r>
          </a:p>
        </p:txBody>
      </p:sp>
    </p:spTree>
    <p:extLst>
      <p:ext uri="{BB962C8B-B14F-4D97-AF65-F5344CB8AC3E}">
        <p14:creationId xmlns:p14="http://schemas.microsoft.com/office/powerpoint/2010/main" val="233884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2F02B0-3E36-467E-BAD3-C0CE01163375}"/>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5BAD1AE7-F054-4FD6-9AE5-E4F369A307D0}"/>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6BEAFCB1-27F6-430A-B940-209DEBE0CCF2}"/>
              </a:ext>
            </a:extLst>
          </p:cNvPr>
          <p:cNvSpPr>
            <a:spLocks noGrp="1"/>
          </p:cNvSpPr>
          <p:nvPr>
            <p:ph type="title"/>
          </p:nvPr>
        </p:nvSpPr>
        <p:spPr/>
        <p:txBody>
          <a:bodyPr/>
          <a:lstStyle/>
          <a:p>
            <a:pPr algn="l"/>
            <a:r>
              <a:rPr lang="en-US" dirty="0" err="1"/>
              <a:t>BrightBytes</a:t>
            </a:r>
            <a:endParaRPr lang="en-US" dirty="0"/>
          </a:p>
        </p:txBody>
      </p:sp>
      <p:pic>
        <p:nvPicPr>
          <p:cNvPr id="6" name="Picture 5">
            <a:extLst>
              <a:ext uri="{FF2B5EF4-FFF2-40B4-BE49-F238E27FC236}">
                <a16:creationId xmlns:a16="http://schemas.microsoft.com/office/drawing/2014/main" id="{55EA576F-E030-CCD3-01F0-94946B0B8028}"/>
              </a:ext>
            </a:extLst>
          </p:cNvPr>
          <p:cNvPicPr>
            <a:picLocks noChangeAspect="1"/>
          </p:cNvPicPr>
          <p:nvPr/>
        </p:nvPicPr>
        <p:blipFill>
          <a:blip r:embed="rId2"/>
          <a:stretch>
            <a:fillRect/>
          </a:stretch>
        </p:blipFill>
        <p:spPr>
          <a:xfrm>
            <a:off x="1757509" y="1091962"/>
            <a:ext cx="5676481" cy="5766038"/>
          </a:xfrm>
          <a:prstGeom prst="rect">
            <a:avLst/>
          </a:prstGeom>
        </p:spPr>
      </p:pic>
    </p:spTree>
    <p:extLst>
      <p:ext uri="{BB962C8B-B14F-4D97-AF65-F5344CB8AC3E}">
        <p14:creationId xmlns:p14="http://schemas.microsoft.com/office/powerpoint/2010/main" val="116614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029ECF2-4E4E-A8BF-F295-FDDF94FE9621}"/>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F53F7B02-5F5E-C140-A3EB-DB54A325B1DC}"/>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13FA275E-6102-59E7-F811-EB683C04367B}"/>
              </a:ext>
            </a:extLst>
          </p:cNvPr>
          <p:cNvSpPr>
            <a:spLocks noGrp="1"/>
          </p:cNvSpPr>
          <p:nvPr>
            <p:ph type="title"/>
          </p:nvPr>
        </p:nvSpPr>
        <p:spPr/>
        <p:txBody>
          <a:bodyPr/>
          <a:lstStyle/>
          <a:p>
            <a:pPr algn="l"/>
            <a:r>
              <a:rPr lang="en-US" dirty="0"/>
              <a:t>Course Signals</a:t>
            </a:r>
          </a:p>
        </p:txBody>
      </p:sp>
      <p:pic>
        <p:nvPicPr>
          <p:cNvPr id="5" name="Picture 2" descr="https://blogischnl.files.wordpress.com/2016/09/coursesignals.png">
            <a:extLst>
              <a:ext uri="{FF2B5EF4-FFF2-40B4-BE49-F238E27FC236}">
                <a16:creationId xmlns:a16="http://schemas.microsoft.com/office/drawing/2014/main" id="{5EC08AC8-9BAC-0E1E-1E65-E2B49FC29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172" y="1295400"/>
            <a:ext cx="6646627" cy="543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9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C583B-2509-22B5-F2A4-32A9CD8F3890}"/>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6CEB86E-9BCE-E010-0678-2B63A932CDFA}"/>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FEE8583E-F63A-1348-5F20-FA72D5A19A00}"/>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AA7C8B31-74C1-0802-5E3A-B0E16BAAEA7B}"/>
              </a:ext>
            </a:extLst>
          </p:cNvPr>
          <p:cNvSpPr>
            <a:spLocks noGrp="1"/>
          </p:cNvSpPr>
          <p:nvPr>
            <p:ph type="title"/>
          </p:nvPr>
        </p:nvSpPr>
        <p:spPr/>
        <p:txBody>
          <a:bodyPr/>
          <a:lstStyle/>
          <a:p>
            <a:pPr algn="l"/>
            <a:r>
              <a:rPr lang="en-US" dirty="0" err="1"/>
              <a:t>iReady</a:t>
            </a:r>
            <a:endParaRPr lang="en-US" dirty="0"/>
          </a:p>
        </p:txBody>
      </p:sp>
      <p:pic>
        <p:nvPicPr>
          <p:cNvPr id="5" name="Google Shape;101;p20">
            <a:extLst>
              <a:ext uri="{FF2B5EF4-FFF2-40B4-BE49-F238E27FC236}">
                <a16:creationId xmlns:a16="http://schemas.microsoft.com/office/drawing/2014/main" id="{3597EACF-4B6E-B9E3-0AB8-A42D63CB12CA}"/>
              </a:ext>
            </a:extLst>
          </p:cNvPr>
          <p:cNvPicPr preferRelativeResize="0"/>
          <p:nvPr/>
        </p:nvPicPr>
        <p:blipFill>
          <a:blip r:embed="rId2">
            <a:alphaModFix/>
          </a:blip>
          <a:stretch>
            <a:fillRect/>
          </a:stretch>
        </p:blipFill>
        <p:spPr>
          <a:xfrm>
            <a:off x="933517" y="1625600"/>
            <a:ext cx="7324465" cy="5178056"/>
          </a:xfrm>
          <a:prstGeom prst="rect">
            <a:avLst/>
          </a:prstGeom>
          <a:noFill/>
          <a:ln>
            <a:noFill/>
          </a:ln>
        </p:spPr>
      </p:pic>
    </p:spTree>
    <p:extLst>
      <p:ext uri="{BB962C8B-B14F-4D97-AF65-F5344CB8AC3E}">
        <p14:creationId xmlns:p14="http://schemas.microsoft.com/office/powerpoint/2010/main" val="276278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21A2292-8B15-4002-98D6-B38C3B76447F}"/>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7E4B9DF2-FB74-4CC4-93EF-DBDD61D80A8C}"/>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4CE4893D-8E0F-4828-9181-867F96F7A4AA}"/>
              </a:ext>
            </a:extLst>
          </p:cNvPr>
          <p:cNvSpPr>
            <a:spLocks noGrp="1"/>
          </p:cNvSpPr>
          <p:nvPr>
            <p:ph type="title"/>
          </p:nvPr>
        </p:nvSpPr>
        <p:spPr/>
        <p:txBody>
          <a:bodyPr/>
          <a:lstStyle/>
          <a:p>
            <a:pPr algn="l"/>
            <a:r>
              <a:rPr lang="en-US" dirty="0"/>
              <a:t>NWEA MAP</a:t>
            </a:r>
          </a:p>
        </p:txBody>
      </p:sp>
      <p:pic>
        <p:nvPicPr>
          <p:cNvPr id="5" name="Google Shape;99;p20">
            <a:extLst>
              <a:ext uri="{FF2B5EF4-FFF2-40B4-BE49-F238E27FC236}">
                <a16:creationId xmlns:a16="http://schemas.microsoft.com/office/drawing/2014/main" id="{7BC61B87-FEB6-48F7-AE86-A500C9B1CAF4}"/>
              </a:ext>
            </a:extLst>
          </p:cNvPr>
          <p:cNvPicPr preferRelativeResize="0"/>
          <p:nvPr/>
        </p:nvPicPr>
        <p:blipFill>
          <a:blip r:embed="rId2">
            <a:alphaModFix/>
          </a:blip>
          <a:stretch>
            <a:fillRect/>
          </a:stretch>
        </p:blipFill>
        <p:spPr>
          <a:xfrm>
            <a:off x="181126" y="872455"/>
            <a:ext cx="8674924" cy="5807076"/>
          </a:xfrm>
          <a:prstGeom prst="rect">
            <a:avLst/>
          </a:prstGeom>
          <a:noFill/>
          <a:ln>
            <a:noFill/>
          </a:ln>
        </p:spPr>
      </p:pic>
    </p:spTree>
    <p:extLst>
      <p:ext uri="{BB962C8B-B14F-4D97-AF65-F5344CB8AC3E}">
        <p14:creationId xmlns:p14="http://schemas.microsoft.com/office/powerpoint/2010/main" val="60019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5B07FF6-8892-4DD4-883D-323593E6E955}"/>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CC715BD2-5E1C-4D67-9D82-48402A9B58F2}"/>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19684D0A-C1C1-451F-9066-EA39B7425ECA}"/>
              </a:ext>
            </a:extLst>
          </p:cNvPr>
          <p:cNvSpPr>
            <a:spLocks noGrp="1"/>
          </p:cNvSpPr>
          <p:nvPr>
            <p:ph type="title"/>
          </p:nvPr>
        </p:nvSpPr>
        <p:spPr/>
        <p:txBody>
          <a:bodyPr/>
          <a:lstStyle/>
          <a:p>
            <a:pPr algn="l"/>
            <a:r>
              <a:rPr lang="en-US" dirty="0"/>
              <a:t>Panorama Education</a:t>
            </a:r>
          </a:p>
        </p:txBody>
      </p:sp>
      <p:pic>
        <p:nvPicPr>
          <p:cNvPr id="5" name="Google Shape;117;p22">
            <a:extLst>
              <a:ext uri="{FF2B5EF4-FFF2-40B4-BE49-F238E27FC236}">
                <a16:creationId xmlns:a16="http://schemas.microsoft.com/office/drawing/2014/main" id="{5D935796-7595-47C4-9813-AFFB41EF92CA}"/>
              </a:ext>
            </a:extLst>
          </p:cNvPr>
          <p:cNvPicPr preferRelativeResize="0"/>
          <p:nvPr/>
        </p:nvPicPr>
        <p:blipFill>
          <a:blip r:embed="rId2">
            <a:alphaModFix/>
          </a:blip>
          <a:stretch>
            <a:fillRect/>
          </a:stretch>
        </p:blipFill>
        <p:spPr>
          <a:xfrm>
            <a:off x="685800" y="872455"/>
            <a:ext cx="7905927" cy="5985545"/>
          </a:xfrm>
          <a:prstGeom prst="rect">
            <a:avLst/>
          </a:prstGeom>
          <a:noFill/>
          <a:ln>
            <a:noFill/>
          </a:ln>
        </p:spPr>
      </p:pic>
    </p:spTree>
    <p:extLst>
      <p:ext uri="{BB962C8B-B14F-4D97-AF65-F5344CB8AC3E}">
        <p14:creationId xmlns:p14="http://schemas.microsoft.com/office/powerpoint/2010/main" val="662668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682</Words>
  <Application>Microsoft Office PowerPoint</Application>
  <PresentationFormat>On-screen Show (4:3)</PresentationFormat>
  <Paragraphs>66</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Avenir Black</vt:lpstr>
      <vt:lpstr>Avenir Book</vt:lpstr>
      <vt:lpstr>Arial</vt:lpstr>
      <vt:lpstr>Calibri</vt:lpstr>
      <vt:lpstr>Office Theme</vt:lpstr>
      <vt:lpstr>Big Data, Education, and Society</vt:lpstr>
      <vt:lpstr>Reports for School Personnel</vt:lpstr>
      <vt:lpstr>We looked at Infinite Campus  last week</vt:lpstr>
      <vt:lpstr>Some additional systems with reports for school personnel (historical and contemporary)</vt:lpstr>
      <vt:lpstr>BrightBytes</vt:lpstr>
      <vt:lpstr>Course Signals</vt:lpstr>
      <vt:lpstr>iReady</vt:lpstr>
      <vt:lpstr>NWEA MAP</vt:lpstr>
      <vt:lpstr>Panorama Education</vt:lpstr>
      <vt:lpstr>Ocumpaugh et al</vt:lpstr>
      <vt:lpstr>ASSISTments</vt:lpstr>
      <vt:lpstr>ASSISTments</vt:lpstr>
      <vt:lpstr>Newsela</vt:lpstr>
      <vt:lpstr>Inq-Blotter</vt:lpstr>
      <vt:lpstr>Wise &amp; Jung</vt:lpstr>
      <vt:lpstr>Wise &amp; Jung</vt:lpstr>
      <vt:lpstr>Khosravi et al. 2021</vt:lpstr>
      <vt:lpstr>Holstein et al., 2018</vt:lpstr>
      <vt:lpstr>Kasepalu et al., 2023</vt:lpstr>
      <vt:lpstr>Pozdniakov et al., 2025</vt:lpstr>
      <vt:lpstr>How teachers use reports: example</vt:lpstr>
      <vt:lpstr>How teachers use reports: example</vt:lpstr>
      <vt:lpstr>How teachers use reports: example Wise &amp; Jung</vt:lpstr>
      <vt:lpstr>How teachers use reports: example Wise &amp; Jung</vt:lpstr>
      <vt:lpstr>How teachers use reports: example (Dickler et al., 2021)</vt:lpstr>
      <vt:lpstr>How teachers use reports: example</vt:lpstr>
      <vt:lpstr>OnTask Learning</vt:lpstr>
      <vt:lpstr>OnTask Learning</vt:lpstr>
      <vt:lpstr>Questions? Comments?</vt:lpstr>
      <vt:lpstr>Discussion</vt:lpstr>
      <vt:lpstr>What are the features of a good report?</vt:lpstr>
      <vt:lpstr>What are some things to avoid  in designing a report?</vt:lpstr>
      <vt:lpstr>How can we support new (better) pedagogical practices using reports?</vt:lpstr>
      <vt:lpstr>How could reports reinforce bad  pedagogical practices?</vt:lpstr>
      <vt:lpstr>What should be different in reports for guidance counselors, principals…</vt:lpstr>
      <vt:lpstr>Some tensions in report design (Duncan et al)</vt:lpstr>
      <vt:lpstr>Questions? Comments?</vt:lpstr>
      <vt:lpstr>Upcoming sessions</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 Engineering Studio</dc:title>
  <dc:creator>Baker, Ryan Shaun</dc:creator>
  <cp:lastModifiedBy>Ryan Baker</cp:lastModifiedBy>
  <cp:revision>161</cp:revision>
  <dcterms:created xsi:type="dcterms:W3CDTF">2013-08-27T11:33:40Z</dcterms:created>
  <dcterms:modified xsi:type="dcterms:W3CDTF">2025-02-02T11:00:02Z</dcterms:modified>
</cp:coreProperties>
</file>