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560" r:id="rId3"/>
    <p:sldId id="558" r:id="rId4"/>
    <p:sldId id="563" r:id="rId5"/>
    <p:sldId id="562" r:id="rId6"/>
    <p:sldId id="535" r:id="rId7"/>
    <p:sldId id="536" r:id="rId8"/>
    <p:sldId id="989" r:id="rId9"/>
    <p:sldId id="537" r:id="rId10"/>
    <p:sldId id="538" r:id="rId11"/>
    <p:sldId id="983" r:id="rId12"/>
    <p:sldId id="984" r:id="rId13"/>
    <p:sldId id="540" r:id="rId14"/>
    <p:sldId id="541" r:id="rId15"/>
    <p:sldId id="542" r:id="rId16"/>
    <p:sldId id="556" r:id="rId17"/>
    <p:sldId id="543" r:id="rId18"/>
    <p:sldId id="544" r:id="rId19"/>
    <p:sldId id="545" r:id="rId20"/>
    <p:sldId id="546" r:id="rId21"/>
    <p:sldId id="547" r:id="rId22"/>
    <p:sldId id="548" r:id="rId23"/>
    <p:sldId id="517" r:id="rId24"/>
    <p:sldId id="564" r:id="rId25"/>
    <p:sldId id="976" r:id="rId26"/>
    <p:sldId id="977" r:id="rId27"/>
    <p:sldId id="978" r:id="rId28"/>
    <p:sldId id="980" r:id="rId29"/>
    <p:sldId id="987" r:id="rId30"/>
    <p:sldId id="979" r:id="rId31"/>
    <p:sldId id="981" r:id="rId32"/>
    <p:sldId id="982" r:id="rId33"/>
    <p:sldId id="985" r:id="rId34"/>
    <p:sldId id="986" r:id="rId35"/>
    <p:sldId id="98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27,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your model actually measure what it was intended to measure?</a:t>
            </a:r>
          </a:p>
          <a:p>
            <a:endParaRPr lang="en-US" dirty="0"/>
          </a:p>
          <a:p>
            <a:r>
              <a:rPr lang="en-US" dirty="0"/>
              <a:t>(Does it map to a theory about the construct?)</a:t>
            </a:r>
          </a:p>
          <a:p>
            <a:endParaRPr lang="en-US" dirty="0"/>
          </a:p>
          <a:p>
            <a:r>
              <a:rPr lang="en-US" dirty="0"/>
              <a:t>(Do your model features plausibly measure what you are trying to detect?)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5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74CE9-1E43-8F00-12EE-4CD64D72D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Criterion-Related 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CB68C-F5EB-AD52-C37C-AF41190BA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measure agree with an existing gold standard measure of the same construct?</a:t>
            </a:r>
          </a:p>
        </p:txBody>
      </p:sp>
    </p:spTree>
    <p:extLst>
      <p:ext uri="{BB962C8B-B14F-4D97-AF65-F5344CB8AC3E}">
        <p14:creationId xmlns:p14="http://schemas.microsoft.com/office/powerpoint/2010/main" val="3911497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74CE9-1E43-8F00-12EE-4CD64D72D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Criterion-Related 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CB68C-F5EB-AD52-C37C-AF41190BA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measure agree with an existing gold standard measure of the same construct?</a:t>
            </a:r>
          </a:p>
          <a:p>
            <a:endParaRPr lang="en-US" dirty="0"/>
          </a:p>
          <a:p>
            <a:r>
              <a:rPr lang="en-US" dirty="0"/>
              <a:t>Relatedly, </a:t>
            </a:r>
            <a:r>
              <a:rPr lang="en-US" b="1" i="1" dirty="0"/>
              <a:t>Convergent Validity, </a:t>
            </a:r>
            <a:r>
              <a:rPr lang="en-US" dirty="0"/>
              <a:t>where there is no gold standard but multiple measures agree</a:t>
            </a:r>
          </a:p>
        </p:txBody>
      </p:sp>
    </p:spTree>
    <p:extLst>
      <p:ext uri="{BB962C8B-B14F-4D97-AF65-F5344CB8AC3E}">
        <p14:creationId xmlns:p14="http://schemas.microsoft.com/office/powerpoint/2010/main" val="392587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Predictive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model predict not just the present, but the future as well? </a:t>
            </a:r>
          </a:p>
        </p:txBody>
      </p:sp>
    </p:spTree>
    <p:extLst>
      <p:ext uri="{BB962C8B-B14F-4D97-AF65-F5344CB8AC3E}">
        <p14:creationId xmlns:p14="http://schemas.microsoft.com/office/powerpoint/2010/main" val="2297736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Substantive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your results matter?</a:t>
            </a:r>
          </a:p>
          <a:p>
            <a:r>
              <a:rPr lang="en-US" dirty="0"/>
              <a:t>Are you modeling a construct that matters?</a:t>
            </a:r>
          </a:p>
          <a:p>
            <a:endParaRPr lang="en-US" dirty="0"/>
          </a:p>
          <a:p>
            <a:r>
              <a:rPr lang="en-US" dirty="0"/>
              <a:t>If you model X, what kind of scientific findings or impacts on practice will this model drive?</a:t>
            </a:r>
          </a:p>
          <a:p>
            <a:endParaRPr lang="en-US" dirty="0"/>
          </a:p>
          <a:p>
            <a:r>
              <a:rPr lang="en-US" dirty="0"/>
              <a:t>Can be demonstrated by predicting future things that </a:t>
            </a:r>
            <a:r>
              <a:rPr lang="en-US" i="1" dirty="0"/>
              <a:t>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62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Substantive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example, we know that boredom correlates strongly with</a:t>
            </a:r>
          </a:p>
          <a:p>
            <a:pPr lvl="1"/>
            <a:r>
              <a:rPr lang="en-US" dirty="0"/>
              <a:t>Disengagement</a:t>
            </a:r>
          </a:p>
          <a:p>
            <a:pPr lvl="1"/>
            <a:r>
              <a:rPr lang="en-US" dirty="0"/>
              <a:t>Learning Outcomes</a:t>
            </a:r>
          </a:p>
          <a:p>
            <a:pPr lvl="1"/>
            <a:r>
              <a:rPr lang="en-US" dirty="0"/>
              <a:t>Standardized Exam Scores</a:t>
            </a:r>
          </a:p>
          <a:p>
            <a:pPr lvl="1"/>
            <a:r>
              <a:rPr lang="en-US" dirty="0"/>
              <a:t>Attending College Years Later</a:t>
            </a:r>
          </a:p>
          <a:p>
            <a:pPr lvl="1"/>
            <a:endParaRPr lang="en-US" dirty="0"/>
          </a:p>
          <a:p>
            <a:r>
              <a:rPr lang="en-US" dirty="0"/>
              <a:t>By </a:t>
            </a:r>
            <a:r>
              <a:rPr lang="en-US" dirty="0" err="1"/>
              <a:t>comparsion</a:t>
            </a:r>
            <a:r>
              <a:rPr lang="en-US" dirty="0"/>
              <a:t>, whether someone prefers visual or verbal learning materials (aka learning styles) doesn’t even seem to predict very reliably whether they learn better from visual or verbal learning materials</a:t>
            </a:r>
            <a:br>
              <a:rPr lang="en-US" dirty="0"/>
            </a:br>
            <a:r>
              <a:rPr lang="en-US" dirty="0"/>
              <a:t>(See lit review in </a:t>
            </a:r>
            <a:r>
              <a:rPr lang="en-US" dirty="0" err="1"/>
              <a:t>Pashler</a:t>
            </a:r>
            <a:r>
              <a:rPr lang="en-US" dirty="0"/>
              <a:t> et al., 2008)</a:t>
            </a:r>
          </a:p>
        </p:txBody>
      </p:sp>
    </p:spTree>
    <p:extLst>
      <p:ext uri="{BB962C8B-B14F-4D97-AF65-F5344CB8AC3E}">
        <p14:creationId xmlns:p14="http://schemas.microsoft.com/office/powerpoint/2010/main" val="375055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Consequential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use of the measure produce desired/desirable consequences?</a:t>
            </a:r>
          </a:p>
        </p:txBody>
      </p:sp>
    </p:spTree>
    <p:extLst>
      <p:ext uri="{BB962C8B-B14F-4D97-AF65-F5344CB8AC3E}">
        <p14:creationId xmlns:p14="http://schemas.microsoft.com/office/powerpoint/2010/main" val="2469222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From testing; does the test cover the full domain it is meant to cover?</a:t>
            </a:r>
          </a:p>
          <a:p>
            <a:endParaRPr lang="en-US" dirty="0"/>
          </a:p>
          <a:p>
            <a:r>
              <a:rPr lang="en-US" dirty="0"/>
              <a:t>For behavior modeling, an analogy would be, does the model cover the full range of behavior it’s intended to?</a:t>
            </a:r>
          </a:p>
          <a:p>
            <a:pPr lvl="1"/>
            <a:r>
              <a:rPr lang="en-US" dirty="0"/>
              <a:t>A model of gaming the system that only captured systematic guessing but not hint abuse (cf. Baker et al, 2004; my first model of this) </a:t>
            </a:r>
          </a:p>
          <a:p>
            <a:pPr lvl="1"/>
            <a:r>
              <a:rPr lang="en-US" dirty="0"/>
              <a:t>Would have lower content validity than a model which captured both (cf. Baker et al., 2008)</a:t>
            </a:r>
          </a:p>
        </p:txBody>
      </p:sp>
    </p:spTree>
    <p:extLst>
      <p:ext uri="{BB962C8B-B14F-4D97-AF65-F5344CB8AC3E}">
        <p14:creationId xmlns:p14="http://schemas.microsoft.com/office/powerpoint/2010/main" val="1173435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your conclusions justified based on the evidence?</a:t>
            </a:r>
          </a:p>
        </p:txBody>
      </p:sp>
    </p:spTree>
    <p:extLst>
      <p:ext uri="{BB962C8B-B14F-4D97-AF65-F5344CB8AC3E}">
        <p14:creationId xmlns:p14="http://schemas.microsoft.com/office/powerpoint/2010/main" val="539200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types of validity </a:t>
            </a:r>
            <a:br>
              <a:rPr lang="en-US" dirty="0"/>
            </a:br>
            <a:r>
              <a:rPr lang="en-US" dirty="0"/>
              <a:t>anyone wants to discuss?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9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2: </a:t>
            </a:r>
            <a:br>
              <a:rPr lang="en-US" dirty="0"/>
            </a:br>
            <a:r>
              <a:rPr lang="en-US" dirty="0"/>
              <a:t>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</p:txBody>
      </p:sp>
    </p:spTree>
    <p:extLst>
      <p:ext uri="{BB962C8B-B14F-4D97-AF65-F5344CB8AC3E}">
        <p14:creationId xmlns:p14="http://schemas.microsoft.com/office/powerpoint/2010/main" val="1315224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Importance?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want to optimize?</a:t>
            </a:r>
          </a:p>
          <a:p>
            <a:r>
              <a:rPr lang="en-US" dirty="0"/>
              <a:t>Which of these do you want to satisfice?</a:t>
            </a:r>
          </a:p>
          <a:p>
            <a:r>
              <a:rPr lang="en-US" dirty="0"/>
              <a:t>Can any be safely ignored completely? (at least in some cases)</a:t>
            </a:r>
          </a:p>
          <a:p>
            <a:endParaRPr lang="en-US" dirty="0"/>
          </a:p>
          <a:p>
            <a:r>
              <a:rPr lang="en-US" dirty="0"/>
              <a:t>Let’s go through each of these</a:t>
            </a:r>
          </a:p>
        </p:txBody>
      </p:sp>
    </p:spTree>
    <p:extLst>
      <p:ext uri="{BB962C8B-B14F-4D97-AF65-F5344CB8AC3E}">
        <p14:creationId xmlns:p14="http://schemas.microsoft.com/office/powerpoint/2010/main" val="3596237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breakout groups of 3</a:t>
            </a:r>
          </a:p>
          <a:p>
            <a:endParaRPr lang="en-US" dirty="0"/>
          </a:p>
          <a:p>
            <a:r>
              <a:rPr lang="en-US" dirty="0"/>
              <a:t>Write the advertisement or elevator pitch for the least valid learning analytics based system ever</a:t>
            </a:r>
          </a:p>
        </p:txBody>
      </p:sp>
    </p:spTree>
    <p:extLst>
      <p:ext uri="{BB962C8B-B14F-4D97-AF65-F5344CB8AC3E}">
        <p14:creationId xmlns:p14="http://schemas.microsoft.com/office/powerpoint/2010/main" val="3797248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group want to share?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64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73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F7386-5A30-16A0-6AFF-E21E3E35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F11BE-5642-3D89-512C-2227D9E9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trade-offs between types of validity?</a:t>
            </a:r>
          </a:p>
          <a:p>
            <a:endParaRPr lang="en-US" dirty="0"/>
          </a:p>
          <a:p>
            <a:r>
              <a:rPr lang="en-US" dirty="0"/>
              <a:t>Any thoughts?</a:t>
            </a:r>
          </a:p>
        </p:txBody>
      </p:sp>
    </p:spTree>
    <p:extLst>
      <p:ext uri="{BB962C8B-B14F-4D97-AF65-F5344CB8AC3E}">
        <p14:creationId xmlns:p14="http://schemas.microsoft.com/office/powerpoint/2010/main" val="3754858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101D-3BC5-B9B3-1018-120741A1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SimCityEDU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2C87-3531-702D-8123-879F83852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lassLab">
            <a:extLst>
              <a:ext uri="{FF2B5EF4-FFF2-40B4-BE49-F238E27FC236}">
                <a16:creationId xmlns:a16="http://schemas.microsoft.com/office/drawing/2014/main" id="{69E4E68A-0826-2C45-E6AD-E12A32277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00188"/>
            <a:ext cx="68580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385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101D-3BC5-B9B3-1018-120741A1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SimCityEDU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2C87-3531-702D-8123-879F83852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high-profile collaboration involving ETS, Pearson, </a:t>
            </a:r>
            <a:r>
              <a:rPr lang="en-US" dirty="0" err="1"/>
              <a:t>GlassLab</a:t>
            </a:r>
            <a:r>
              <a:rPr lang="en-US" dirty="0"/>
              <a:t> and a ton of funding</a:t>
            </a:r>
          </a:p>
          <a:p>
            <a:endParaRPr lang="en-US" dirty="0"/>
          </a:p>
          <a:p>
            <a:r>
              <a:rPr lang="en-US" dirty="0"/>
              <a:t>Can we take SimCity and make an engaging assessment experience?</a:t>
            </a:r>
          </a:p>
        </p:txBody>
      </p:sp>
    </p:spTree>
    <p:extLst>
      <p:ext uri="{BB962C8B-B14F-4D97-AF65-F5344CB8AC3E}">
        <p14:creationId xmlns:p14="http://schemas.microsoft.com/office/powerpoint/2010/main" val="3783427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101D-3BC5-B9B3-1018-120741A1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SimCityEDU</a:t>
            </a:r>
            <a:r>
              <a:rPr lang="en-US" dirty="0"/>
              <a:t>: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2C87-3531-702D-8123-879F83852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but to make assessment easier, scenarios were designed with very few actions available</a:t>
            </a:r>
          </a:p>
          <a:p>
            <a:endParaRPr lang="en-US" dirty="0"/>
          </a:p>
          <a:p>
            <a:r>
              <a:rPr lang="en-US" dirty="0"/>
              <a:t>These scenarios generally weren’t much fun</a:t>
            </a:r>
          </a:p>
          <a:p>
            <a:endParaRPr lang="en-US" dirty="0"/>
          </a:p>
          <a:p>
            <a:r>
              <a:rPr lang="en-US" dirty="0"/>
              <a:t>Project started with great enthusiasm, ended quietly</a:t>
            </a:r>
          </a:p>
        </p:txBody>
      </p:sp>
    </p:spTree>
    <p:extLst>
      <p:ext uri="{BB962C8B-B14F-4D97-AF65-F5344CB8AC3E}">
        <p14:creationId xmlns:p14="http://schemas.microsoft.com/office/powerpoint/2010/main" val="1247413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A75E-1985-94EF-1A54-21BB42F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24971-5FB4-3532-71AF-2C28A5091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Validity isn’t everything</a:t>
            </a:r>
          </a:p>
          <a:p>
            <a:endParaRPr lang="en-US" dirty="0"/>
          </a:p>
          <a:p>
            <a:r>
              <a:rPr lang="en-US" dirty="0"/>
              <a:t>What type of validity did they prioritize?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41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A75E-1985-94EF-1A54-21BB42F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24971-5FB4-3532-71AF-2C28A5091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Validity isn’t everything</a:t>
            </a:r>
          </a:p>
          <a:p>
            <a:endParaRPr lang="en-US" dirty="0"/>
          </a:p>
          <a:p>
            <a:r>
              <a:rPr lang="en-US" dirty="0"/>
              <a:t>What type of validity did they prioritize?</a:t>
            </a:r>
          </a:p>
          <a:p>
            <a:endParaRPr lang="en-US" dirty="0"/>
          </a:p>
          <a:p>
            <a:r>
              <a:rPr lang="en-US" dirty="0"/>
              <a:t>Is there a way to achieve those types of validity without destroying the fun?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59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4E99-9700-4B88-8D4C-25D851814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Measurement and Learning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B3503-6DC8-4205-B5DD-58ACB08FE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Measurement is key part of learning analytics</a:t>
            </a:r>
          </a:p>
          <a:p>
            <a:endParaRPr lang="en-US" dirty="0"/>
          </a:p>
          <a:p>
            <a:r>
              <a:rPr lang="en-US" dirty="0"/>
              <a:t>If the measurements aren’t valid, trouble happens…</a:t>
            </a:r>
          </a:p>
        </p:txBody>
      </p:sp>
    </p:spTree>
    <p:extLst>
      <p:ext uri="{BB962C8B-B14F-4D97-AF65-F5344CB8AC3E}">
        <p14:creationId xmlns:p14="http://schemas.microsoft.com/office/powerpoint/2010/main" val="1153016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A75E-1985-94EF-1A54-21BB42F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24971-5FB4-3532-71AF-2C28A5091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13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A8AA-3A1C-E534-9B6F-4D1D63380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SimCityEDU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AFA8A-8DEB-18BD-D93C-91A2E8D38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failed application of </a:t>
            </a:r>
            <a:r>
              <a:rPr lang="en-US" i="1" dirty="0"/>
              <a:t>Evidence-Centered Design (ECD)</a:t>
            </a:r>
          </a:p>
          <a:p>
            <a:pPr lvl="1"/>
            <a:endParaRPr lang="en-US" dirty="0"/>
          </a:p>
          <a:p>
            <a:r>
              <a:rPr lang="en-US" dirty="0"/>
              <a:t>To learn more about ECD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Mislevy</a:t>
            </a:r>
            <a:r>
              <a:rPr lang="en-US" dirty="0"/>
              <a:t> reading</a:t>
            </a:r>
          </a:p>
          <a:p>
            <a:pPr lvl="1"/>
            <a:r>
              <a:rPr lang="en-US" dirty="0"/>
              <a:t>We also discuss in more detail in EDUC5183</a:t>
            </a:r>
          </a:p>
        </p:txBody>
      </p:sp>
    </p:spTree>
    <p:extLst>
      <p:ext uri="{BB962C8B-B14F-4D97-AF65-F5344CB8AC3E}">
        <p14:creationId xmlns:p14="http://schemas.microsoft.com/office/powerpoint/2010/main" val="1296886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B1548-0A72-E7A6-323A-7CB8CEE6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other </a:t>
            </a:r>
            <a:br>
              <a:rPr lang="en-US" dirty="0"/>
            </a:br>
            <a:r>
              <a:rPr lang="en-US" dirty="0"/>
              <a:t>thoughts on </a:t>
            </a:r>
            <a:r>
              <a:rPr lang="en-US" dirty="0" err="1"/>
              <a:t>Mislevy</a:t>
            </a:r>
            <a:r>
              <a:rPr lang="en-US" dirty="0"/>
              <a:t> reading?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6102-068A-A475-C1A0-4E8BF258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52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B1548-0A72-E7A6-323A-7CB8CEE6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thoughts on Fan reading?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6102-068A-A475-C1A0-4E8BF258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538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AFE-4BDE-013B-F56E-C6BD8B2B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comments or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4851-26C1-FCDD-B22B-CBD8854B8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53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 6. Generalizability. Guest Lecturer: Andres Zambrano.</a:t>
            </a:r>
          </a:p>
          <a:p>
            <a:r>
              <a:rPr lang="en-US" dirty="0"/>
              <a:t>Mar 13. NO CLASS SPRING BREAK</a:t>
            </a:r>
          </a:p>
          <a:p>
            <a:r>
              <a:rPr lang="en-US" dirty="0"/>
              <a:t>Mar 14. Project Assignment 2 first draft due</a:t>
            </a:r>
          </a:p>
          <a:p>
            <a:r>
              <a:rPr lang="en-US" dirty="0"/>
              <a:t>Mar 20. Rational Modeling and Model Validity</a:t>
            </a:r>
          </a:p>
          <a:p>
            <a:r>
              <a:rPr lang="en-US" dirty="0"/>
              <a:t>Mar 21. Project Assignment 2 second draft due</a:t>
            </a:r>
          </a:p>
          <a:p>
            <a:r>
              <a:rPr lang="en-US" dirty="0"/>
              <a:t>Mar 27. Discrimination and the Perception of Bias. Guest Lecturer: Stefan Slater.</a:t>
            </a:r>
          </a:p>
          <a:p>
            <a:r>
              <a:rPr lang="en-US" dirty="0"/>
              <a:t>Apr 3. Implementation Fidelity.</a:t>
            </a:r>
          </a:p>
        </p:txBody>
      </p:sp>
    </p:spTree>
    <p:extLst>
      <p:ext uri="{BB962C8B-B14F-4D97-AF65-F5344CB8AC3E}">
        <p14:creationId xmlns:p14="http://schemas.microsoft.com/office/powerpoint/2010/main" val="415459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4E99-9700-4B88-8D4C-25D851814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and Related Constructs…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B3503-6DC8-4205-B5DD-58ACB08FE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go through some key dimensions of validity (and related constructs)</a:t>
            </a:r>
          </a:p>
        </p:txBody>
      </p:sp>
    </p:spTree>
    <p:extLst>
      <p:ext uri="{BB962C8B-B14F-4D97-AF65-F5344CB8AC3E}">
        <p14:creationId xmlns:p14="http://schemas.microsoft.com/office/powerpoint/2010/main" val="198607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7EC7-0D73-E5F0-8580-0887E9B2F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each of these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3CEAE-1EEC-02AD-C8A5-6C5C76AAB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discuss what it is</a:t>
            </a:r>
          </a:p>
          <a:p>
            <a:r>
              <a:rPr lang="en-US" dirty="0"/>
              <a:t>Then I would like you to suggest learning analytics cases (real or hypothetical) where it could be an issue</a:t>
            </a:r>
          </a:p>
        </p:txBody>
      </p:sp>
    </p:spTree>
    <p:extLst>
      <p:ext uri="{BB962C8B-B14F-4D97-AF65-F5344CB8AC3E}">
        <p14:creationId xmlns:p14="http://schemas.microsoft.com/office/powerpoint/2010/main" val="275571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your model remain predictive when used in a new data set?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Knowing the context the model will be used in drives what kinds of generalization you should study</a:t>
            </a:r>
          </a:p>
        </p:txBody>
      </p:sp>
    </p:spTree>
    <p:extLst>
      <p:ext uri="{BB962C8B-B14F-4D97-AF65-F5344CB8AC3E}">
        <p14:creationId xmlns:p14="http://schemas.microsoft.com/office/powerpoint/2010/main" val="414439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Ecological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your findings apply to real-life situations outside of research settings?</a:t>
            </a:r>
          </a:p>
          <a:p>
            <a:endParaRPr lang="en-US" dirty="0"/>
          </a:p>
          <a:p>
            <a:r>
              <a:rPr lang="en-US" dirty="0"/>
              <a:t>For example, if you build a detector of student behavior in lab settings, will it work in real classrooms?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6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3279-2F70-B66D-86DB-67EA112C2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Inferential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80380-6AC7-E62E-8A34-D60A5FF24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 to ecological validity</a:t>
            </a:r>
          </a:p>
          <a:p>
            <a:endParaRPr lang="en-US" dirty="0"/>
          </a:p>
          <a:p>
            <a:r>
              <a:rPr lang="en-US" dirty="0"/>
              <a:t>How different is the behavior</a:t>
            </a:r>
          </a:p>
          <a:p>
            <a:pPr lvl="1"/>
            <a:r>
              <a:rPr lang="en-US" dirty="0"/>
              <a:t>In the real-world</a:t>
            </a:r>
          </a:p>
          <a:p>
            <a:pPr lvl="1"/>
            <a:r>
              <a:rPr lang="en-US" dirty="0"/>
              <a:t>In the assessment</a:t>
            </a:r>
          </a:p>
        </p:txBody>
      </p:sp>
    </p:spTree>
    <p:extLst>
      <p:ext uri="{BB962C8B-B14F-4D97-AF65-F5344CB8AC3E}">
        <p14:creationId xmlns:p14="http://schemas.microsoft.com/office/powerpoint/2010/main" val="58431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 Validity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model actually measure what it was intended to measure?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1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831</Words>
  <Application>Microsoft Office PowerPoint</Application>
  <PresentationFormat>On-screen Show (4:3)</PresentationFormat>
  <Paragraphs>124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Big Data, Education, and Society</vt:lpstr>
      <vt:lpstr>Assignment 2:  Needs Assessment</vt:lpstr>
      <vt:lpstr>Measurement and Learning Analytics</vt:lpstr>
      <vt:lpstr>Validity and Related Constructs…</vt:lpstr>
      <vt:lpstr>For each of these</vt:lpstr>
      <vt:lpstr>Generalizability</vt:lpstr>
      <vt:lpstr>Ecological Validity</vt:lpstr>
      <vt:lpstr>Inferential Distance</vt:lpstr>
      <vt:lpstr>Construct Validity</vt:lpstr>
      <vt:lpstr>Construct Validity</vt:lpstr>
      <vt:lpstr>Criterion-Related Validity</vt:lpstr>
      <vt:lpstr>Criterion-Related Validity</vt:lpstr>
      <vt:lpstr>Predictive Validity</vt:lpstr>
      <vt:lpstr>Substantive Validity</vt:lpstr>
      <vt:lpstr>Substantive Validity</vt:lpstr>
      <vt:lpstr>Consequential Validity</vt:lpstr>
      <vt:lpstr>Content Validity</vt:lpstr>
      <vt:lpstr>Conclusion Validity</vt:lpstr>
      <vt:lpstr>Other types of validity  anyone wants to discuss?</vt:lpstr>
      <vt:lpstr>Relative Importance?</vt:lpstr>
      <vt:lpstr>Exercise</vt:lpstr>
      <vt:lpstr>Any group want to share?</vt:lpstr>
      <vt:lpstr>Questions? Comments?</vt:lpstr>
      <vt:lpstr>Trade-offs</vt:lpstr>
      <vt:lpstr>SimCityEDU</vt:lpstr>
      <vt:lpstr>SimCityEDU</vt:lpstr>
      <vt:lpstr>SimCityEDU: Findings</vt:lpstr>
      <vt:lpstr>Discussion</vt:lpstr>
      <vt:lpstr>Discussion</vt:lpstr>
      <vt:lpstr>Your Thoughts? Comments?</vt:lpstr>
      <vt:lpstr>SimCityEDU</vt:lpstr>
      <vt:lpstr>Any other  thoughts on Mislevy reading?</vt:lpstr>
      <vt:lpstr>Any thoughts on Fan reading?</vt:lpstr>
      <vt:lpstr>Last comments or questions?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184</cp:revision>
  <dcterms:created xsi:type="dcterms:W3CDTF">2013-08-27T11:33:40Z</dcterms:created>
  <dcterms:modified xsi:type="dcterms:W3CDTF">2025-02-21T11:53:12Z</dcterms:modified>
</cp:coreProperties>
</file>