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451" r:id="rId3"/>
    <p:sldId id="437" r:id="rId4"/>
    <p:sldId id="453" r:id="rId5"/>
    <p:sldId id="419" r:id="rId6"/>
    <p:sldId id="452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43" r:id="rId15"/>
    <p:sldId id="444" r:id="rId16"/>
    <p:sldId id="430" r:id="rId17"/>
    <p:sldId id="427" r:id="rId18"/>
    <p:sldId id="445" r:id="rId19"/>
    <p:sldId id="446" r:id="rId20"/>
    <p:sldId id="439" r:id="rId21"/>
    <p:sldId id="440" r:id="rId22"/>
    <p:sldId id="441" r:id="rId23"/>
    <p:sldId id="442" r:id="rId24"/>
    <p:sldId id="447" r:id="rId25"/>
    <p:sldId id="428" r:id="rId26"/>
    <p:sldId id="464" r:id="rId27"/>
    <p:sldId id="454" r:id="rId28"/>
    <p:sldId id="455" r:id="rId29"/>
    <p:sldId id="456" r:id="rId30"/>
    <p:sldId id="459" r:id="rId31"/>
    <p:sldId id="460" r:id="rId32"/>
    <p:sldId id="461" r:id="rId33"/>
    <p:sldId id="457" r:id="rId34"/>
    <p:sldId id="458" r:id="rId35"/>
    <p:sldId id="462" r:id="rId36"/>
    <p:sldId id="463" r:id="rId37"/>
    <p:sldId id="394" r:id="rId38"/>
    <p:sldId id="448" r:id="rId39"/>
    <p:sldId id="466" r:id="rId40"/>
    <p:sldId id="449" r:id="rId41"/>
    <p:sldId id="450" r:id="rId42"/>
    <p:sldId id="539" r:id="rId43"/>
    <p:sldId id="540" r:id="rId44"/>
    <p:sldId id="541" r:id="rId45"/>
    <p:sldId id="467" r:id="rId46"/>
    <p:sldId id="415" r:id="rId47"/>
    <p:sldId id="296" r:id="rId48"/>
    <p:sldId id="429" r:id="rId49"/>
    <p:sldId id="538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9" autoAdjust="0"/>
    <p:restoredTop sz="95052" autoAdjust="0"/>
  </p:normalViewPr>
  <p:slideViewPr>
    <p:cSldViewPr>
      <p:cViewPr varScale="1">
        <p:scale>
          <a:sx n="76" d="100"/>
          <a:sy n="76" d="100"/>
        </p:scale>
        <p:origin x="72" y="7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A07B25-3290-4178-974E-2159918888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4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86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96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CE2A5-94E2-4767-8BE6-942ED7F620D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1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CE2A5-94E2-4767-8BE6-942ED7F620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31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58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23, 2025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Find structure and patterns in the data that emerge “naturally”</a:t>
            </a:r>
          </a:p>
          <a:p>
            <a:endParaRPr lang="en-US" dirty="0"/>
          </a:p>
          <a:p>
            <a:r>
              <a:rPr lang="en-US" dirty="0"/>
              <a:t>No specific target or predictor variable</a:t>
            </a:r>
          </a:p>
          <a:p>
            <a:endParaRPr lang="en-US" dirty="0"/>
          </a:p>
          <a:p>
            <a:r>
              <a:rPr lang="en-US" dirty="0"/>
              <a:t>What problems map to the same skills?</a:t>
            </a:r>
          </a:p>
          <a:p>
            <a:r>
              <a:rPr lang="en-US" dirty="0"/>
              <a:t>Are there groups of students who approach the same curriculum differently?</a:t>
            </a:r>
          </a:p>
          <a:p>
            <a:r>
              <a:rPr lang="en-US" dirty="0"/>
              <a:t>Which students develop more social relationships in MOOCs?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4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</a:t>
            </a:r>
          </a:p>
          <a:p>
            <a:r>
              <a:rPr lang="en-US" dirty="0"/>
              <a:t>Factor Analysis (Exploratory)</a:t>
            </a:r>
          </a:p>
          <a:p>
            <a:r>
              <a:rPr lang="en-US" dirty="0"/>
              <a:t>Structural Equation Modeling (Exploratory)</a:t>
            </a:r>
          </a:p>
          <a:p>
            <a:r>
              <a:rPr lang="en-US" dirty="0"/>
              <a:t>Latent Class Analysis</a:t>
            </a:r>
          </a:p>
          <a:p>
            <a:endParaRPr lang="en-US" dirty="0"/>
          </a:p>
          <a:p>
            <a:r>
              <a:rPr lang="en-US" dirty="0"/>
              <a:t>Domain Structure Discovery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4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Discover relationships between variables in a data set with many variables</a:t>
            </a:r>
          </a:p>
          <a:p>
            <a:endParaRPr lang="en-US" dirty="0"/>
          </a:p>
          <a:p>
            <a:r>
              <a:rPr lang="en-US" dirty="0"/>
              <a:t>Are there trajectories through a curriculum that are more or less effective?</a:t>
            </a:r>
          </a:p>
          <a:p>
            <a:r>
              <a:rPr lang="en-US" dirty="0"/>
              <a:t>Which aspects of the design of educational software have implications for student engagement?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Correlation Mining</a:t>
            </a:r>
          </a:p>
          <a:p>
            <a:r>
              <a:rPr lang="en-US" dirty="0"/>
              <a:t>Causal Data Mining</a:t>
            </a:r>
          </a:p>
          <a:p>
            <a:r>
              <a:rPr lang="en-US" dirty="0"/>
              <a:t>Association Rule Mining</a:t>
            </a:r>
          </a:p>
          <a:p>
            <a:r>
              <a:rPr lang="en-US" dirty="0"/>
              <a:t>Sequential Pattern Mining</a:t>
            </a:r>
          </a:p>
          <a:p>
            <a:endParaRPr lang="en-US" dirty="0"/>
          </a:p>
          <a:p>
            <a:r>
              <a:rPr lang="en-US" dirty="0"/>
              <a:t>Epistemic Network Analysis (also a type of Structure Discovery)</a:t>
            </a:r>
          </a:p>
        </p:txBody>
      </p:sp>
    </p:spTree>
    <p:extLst>
      <p:ext uri="{BB962C8B-B14F-4D97-AF65-F5344CB8AC3E}">
        <p14:creationId xmlns:p14="http://schemas.microsoft.com/office/powerpoint/2010/main" val="221448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BC30-EF2B-495A-B72D-EA839A3A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Wise (2019)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8186E-7F46-4543-9338-C3C4672EB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Keeps</a:t>
            </a:r>
          </a:p>
          <a:p>
            <a:pPr lvl="1"/>
            <a:r>
              <a:rPr lang="en-US" dirty="0"/>
              <a:t>Prediction</a:t>
            </a:r>
          </a:p>
          <a:p>
            <a:pPr lvl="1"/>
            <a:r>
              <a:rPr lang="en-US" dirty="0"/>
              <a:t>Structure Discovery</a:t>
            </a:r>
          </a:p>
          <a:p>
            <a:pPr lvl="1"/>
            <a:r>
              <a:rPr lang="en-US" dirty="0"/>
              <a:t>Visual Approaches (aka Distillation of data for human judgment)</a:t>
            </a:r>
          </a:p>
          <a:p>
            <a:r>
              <a:rPr lang="en-US" dirty="0"/>
              <a:t>Discards</a:t>
            </a:r>
          </a:p>
          <a:p>
            <a:pPr lvl="1"/>
            <a:r>
              <a:rPr lang="en-US" dirty="0"/>
              <a:t>Discovery with models</a:t>
            </a:r>
          </a:p>
          <a:p>
            <a:r>
              <a:rPr lang="en-US" dirty="0"/>
              <a:t>Reframes</a:t>
            </a:r>
          </a:p>
          <a:p>
            <a:pPr lvl="1"/>
            <a:r>
              <a:rPr lang="en-US" dirty="0"/>
              <a:t>Relationship Mining </a:t>
            </a:r>
            <a:r>
              <a:rPr lang="en-US" dirty="0">
                <a:sym typeface="Wingdings" panose="05000000000000000000" pitchFamily="2" charset="2"/>
              </a:rPr>
              <a:t> Temporal Approaches</a:t>
            </a:r>
            <a:endParaRPr lang="en-US" dirty="0"/>
          </a:p>
          <a:p>
            <a:r>
              <a:rPr lang="en-US" dirty="0"/>
              <a:t>Adds</a:t>
            </a:r>
          </a:p>
          <a:p>
            <a:pPr lvl="1"/>
            <a:r>
              <a:rPr lang="en-US" dirty="0"/>
              <a:t>Natural Language Processing</a:t>
            </a:r>
          </a:p>
          <a:p>
            <a:pPr lvl="1"/>
            <a:endParaRPr lang="en-US" dirty="0"/>
          </a:p>
        </p:txBody>
      </p:sp>
      <p:pic>
        <p:nvPicPr>
          <p:cNvPr id="1026" name="Picture 2" descr="Image result for alyssa wise">
            <a:extLst>
              <a:ext uri="{FF2B5EF4-FFF2-40B4-BE49-F238E27FC236}">
                <a16:creationId xmlns:a16="http://schemas.microsoft.com/office/drawing/2014/main" id="{BFBA4C59-54AD-49C7-9CB5-5C0DE70FD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257800"/>
            <a:ext cx="16192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74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6F92-5A33-4D45-9452-E8E538C4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5D877-919F-419A-A3AA-0061D66EF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Scheuer &amp; McLaren (2011) add Parameter Estimation</a:t>
            </a:r>
          </a:p>
          <a:p>
            <a:pPr lvl="1"/>
            <a:r>
              <a:rPr lang="en-US" dirty="0"/>
              <a:t>Specifying a model, fitting it to data, and interpreting the parameters</a:t>
            </a:r>
          </a:p>
        </p:txBody>
      </p:sp>
    </p:spTree>
    <p:extLst>
      <p:ext uri="{BB962C8B-B14F-4D97-AF65-F5344CB8AC3E}">
        <p14:creationId xmlns:p14="http://schemas.microsoft.com/office/powerpoint/2010/main" val="565809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84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Some applications</a:t>
            </a:r>
            <a:br>
              <a:rPr lang="en-US" dirty="0"/>
            </a:br>
            <a:r>
              <a:rPr lang="en-US" dirty="0"/>
              <a:t>(Baker &amp; Siemens)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Automated detection of learning, engagement, emotion, strategy, for better individualization (Feb 20)</a:t>
            </a:r>
          </a:p>
          <a:p>
            <a:r>
              <a:rPr lang="en-US" dirty="0"/>
              <a:t>Dropout/success prediction (Jan 30)</a:t>
            </a:r>
          </a:p>
          <a:p>
            <a:r>
              <a:rPr lang="en-US" dirty="0"/>
              <a:t>Better reporting for teachers, parents, and other stakeholders (Feb 6, Feb 13)</a:t>
            </a:r>
          </a:p>
          <a:p>
            <a:r>
              <a:rPr lang="en-US" dirty="0"/>
              <a:t>Basic discovery in education (May 1)</a:t>
            </a:r>
          </a:p>
        </p:txBody>
      </p:sp>
    </p:spTree>
    <p:extLst>
      <p:ext uri="{BB962C8B-B14F-4D97-AF65-F5344CB8AC3E}">
        <p14:creationId xmlns:p14="http://schemas.microsoft.com/office/powerpoint/2010/main" val="3352895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applications</a:t>
            </a:r>
            <a:br>
              <a:rPr lang="en-US" dirty="0"/>
            </a:br>
            <a:r>
              <a:rPr lang="en-US" dirty="0"/>
              <a:t>(Wise)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Supporting Instructor Planning/Self-Reflection (Feb 6)</a:t>
            </a:r>
          </a:p>
          <a:p>
            <a:r>
              <a:rPr lang="en-US" dirty="0"/>
              <a:t>Informing Student Self-Direction (Feb 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616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C2DC-27AA-4918-8AD9-9C2628F7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Are there other applications you think are particularly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D6BD-394C-4778-A568-2C2C4DB88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3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2D7DD-9BF0-1A26-DD02-B6E1C4F8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VIVI-SD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6D5E1-666D-58DF-C056-1269E14FA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you missed the announcement on </a:t>
            </a:r>
            <a:r>
              <a:rPr lang="en-US" dirty="0" err="1"/>
              <a:t>JeepyTA</a:t>
            </a:r>
            <a:r>
              <a:rPr lang="en-US" dirty="0"/>
              <a:t>, please do this right away (and read </a:t>
            </a:r>
            <a:r>
              <a:rPr lang="en-US" dirty="0" err="1"/>
              <a:t>JeepyTA</a:t>
            </a:r>
            <a:r>
              <a:rPr lang="en-US" dirty="0"/>
              <a:t> regularly for announcements)</a:t>
            </a:r>
          </a:p>
          <a:p>
            <a:endParaRPr lang="en-US" dirty="0"/>
          </a:p>
          <a:p>
            <a:r>
              <a:rPr lang="en-US" dirty="0"/>
              <a:t>Please form VIVI-SD groups of 3 yourselves, based on being able to meet at the same time</a:t>
            </a:r>
          </a:p>
          <a:p>
            <a:r>
              <a:rPr lang="en-US" dirty="0"/>
              <a:t>These should be different than your project groups</a:t>
            </a:r>
          </a:p>
          <a:p>
            <a:r>
              <a:rPr lang="en-US" dirty="0"/>
              <a:t>Then email your groups to Chelsea</a:t>
            </a:r>
          </a:p>
          <a:p>
            <a:endParaRPr lang="en-US" dirty="0"/>
          </a:p>
          <a:p>
            <a:r>
              <a:rPr lang="en-US" dirty="0"/>
              <a:t>If you don’t have a group yet, please post your preferred days/times to the chat</a:t>
            </a:r>
          </a:p>
        </p:txBody>
      </p:sp>
    </p:spTree>
    <p:extLst>
      <p:ext uri="{BB962C8B-B14F-4D97-AF65-F5344CB8AC3E}">
        <p14:creationId xmlns:p14="http://schemas.microsoft.com/office/powerpoint/2010/main" val="2914208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51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“Learning analytics data relates to the process of learning (as opposed to just its outcomes).” – Wise</a:t>
            </a:r>
          </a:p>
          <a:p>
            <a:endParaRPr lang="en-US" dirty="0"/>
          </a:p>
          <a:p>
            <a:r>
              <a:rPr lang="en-US" dirty="0"/>
              <a:t>A narrower view than Baker &amp; Siemens, although if you added “A lot of” to the beginning, we’d probably agree</a:t>
            </a:r>
          </a:p>
        </p:txBody>
      </p:sp>
    </p:spTree>
    <p:extLst>
      <p:ext uri="{BB962C8B-B14F-4D97-AF65-F5344CB8AC3E}">
        <p14:creationId xmlns:p14="http://schemas.microsoft.com/office/powerpoint/2010/main" val="1287571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 (Wise)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Activity data</a:t>
            </a:r>
          </a:p>
          <a:p>
            <a:r>
              <a:rPr lang="en-US" dirty="0"/>
              <a:t>Artifact data (solutions, projects)</a:t>
            </a:r>
          </a:p>
          <a:p>
            <a:r>
              <a:rPr lang="en-US" dirty="0"/>
              <a:t>“Archival” Outcome data (learning, life outcome)</a:t>
            </a:r>
          </a:p>
          <a:p>
            <a:r>
              <a:rPr lang="en-US" dirty="0"/>
              <a:t>Experience Sampling</a:t>
            </a:r>
          </a:p>
          <a:p>
            <a:r>
              <a:rPr lang="en-US" dirty="0"/>
              <a:t>Self-Report</a:t>
            </a:r>
          </a:p>
          <a:p>
            <a:r>
              <a:rPr lang="en-US" dirty="0"/>
              <a:t>“Meta-Data” Curriculum or Pedagogical Approach Data</a:t>
            </a:r>
          </a:p>
        </p:txBody>
      </p:sp>
    </p:spTree>
    <p:extLst>
      <p:ext uri="{BB962C8B-B14F-4D97-AF65-F5344CB8AC3E}">
        <p14:creationId xmlns:p14="http://schemas.microsoft.com/office/powerpoint/2010/main" val="3795441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9CC80-C0C9-42B9-B376-D83628B8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kinds of data are used in learning analytics? (++Baker)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F0A1-20B5-4F8C-9B37-CC8CB80B6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would definitely suggest adding</a:t>
            </a:r>
          </a:p>
          <a:p>
            <a:pPr lvl="1"/>
            <a:r>
              <a:rPr lang="en-US" dirty="0"/>
              <a:t>Researcher, teacher, and other stakeholder judgments</a:t>
            </a:r>
          </a:p>
          <a:p>
            <a:pPr lvl="1"/>
            <a:r>
              <a:rPr lang="en-US" dirty="0"/>
              <a:t>A lot of prediction modeling leverages this form of data</a:t>
            </a:r>
          </a:p>
        </p:txBody>
      </p:sp>
    </p:spTree>
    <p:extLst>
      <p:ext uri="{BB962C8B-B14F-4D97-AF65-F5344CB8AC3E}">
        <p14:creationId xmlns:p14="http://schemas.microsoft.com/office/powerpoint/2010/main" val="3258176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BFF2-4EAC-4A1B-AE10-22E89EF8D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other data could we use?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027B4-2885-493C-9E8F-7D2C15B6D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43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discuss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each of these and more</a:t>
            </a:r>
          </a:p>
          <a:p>
            <a:r>
              <a:rPr lang="en-US" dirty="0"/>
              <a:t>In future weeks</a:t>
            </a:r>
          </a:p>
        </p:txBody>
      </p:sp>
    </p:spTree>
    <p:extLst>
      <p:ext uri="{BB962C8B-B14F-4D97-AF65-F5344CB8AC3E}">
        <p14:creationId xmlns:p14="http://schemas.microsoft.com/office/powerpoint/2010/main" val="34901770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6DEE-6A13-E516-6A9C-324CB0FA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30128-A691-D4B8-D5CA-AE14520D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01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</p:txBody>
      </p:sp>
    </p:spTree>
    <p:extLst>
      <p:ext uri="{BB962C8B-B14F-4D97-AF65-F5344CB8AC3E}">
        <p14:creationId xmlns:p14="http://schemas.microsoft.com/office/powerpoint/2010/main" val="2931262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Some big-name researchers have never even heard of it…</a:t>
            </a:r>
          </a:p>
        </p:txBody>
      </p:sp>
    </p:spTree>
    <p:extLst>
      <p:ext uri="{BB962C8B-B14F-4D97-AF65-F5344CB8AC3E}">
        <p14:creationId xmlns:p14="http://schemas.microsoft.com/office/powerpoint/2010/main" val="3351611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Some big-name researchers have never even heard of it…</a:t>
            </a:r>
          </a:p>
          <a:p>
            <a:pPr lvl="1"/>
            <a:r>
              <a:rPr lang="en-US" dirty="0"/>
              <a:t>My worst nightmare: something is transforming the field I work in, people are re-doing my research with better methods, and I’m </a:t>
            </a:r>
            <a:br>
              <a:rPr lang="en-US" dirty="0"/>
            </a:br>
            <a:r>
              <a:rPr lang="en-US" dirty="0"/>
              <a:t>totally unaware of it</a:t>
            </a:r>
          </a:p>
        </p:txBody>
      </p:sp>
      <p:pic>
        <p:nvPicPr>
          <p:cNvPr id="1026" name="Picture 2" descr="Pixar Animation Studios">
            <a:extLst>
              <a:ext uri="{FF2B5EF4-FFF2-40B4-BE49-F238E27FC236}">
                <a16:creationId xmlns:a16="http://schemas.microsoft.com/office/drawing/2014/main" id="{B4363EAB-92D6-A965-9DCA-9D5DFFB6B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5313" y="5152103"/>
            <a:ext cx="145326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78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4DF5-23D8-4493-940F-D771CA46A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questions before we get started?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6B0E3-4EDE-4315-B03E-6A8F61451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14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Gave the researchers they interviewed one paper to review, drawn from AI conferences rather than EDM/LAK/AIED</a:t>
            </a:r>
          </a:p>
        </p:txBody>
      </p:sp>
    </p:spTree>
    <p:extLst>
      <p:ext uri="{BB962C8B-B14F-4D97-AF65-F5344CB8AC3E}">
        <p14:creationId xmlns:p14="http://schemas.microsoft.com/office/powerpoint/2010/main" val="482500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Gave the researchers they interviewed one paper to review, drawn from AI conferences rather than EDM/LAK/AIED</a:t>
            </a:r>
          </a:p>
          <a:p>
            <a:pPr lvl="1"/>
            <a:r>
              <a:rPr lang="en-US" dirty="0"/>
              <a:t>What might be a limitation of this decision?</a:t>
            </a:r>
          </a:p>
        </p:txBody>
      </p:sp>
    </p:spTree>
    <p:extLst>
      <p:ext uri="{BB962C8B-B14F-4D97-AF65-F5344CB8AC3E}">
        <p14:creationId xmlns:p14="http://schemas.microsoft.com/office/powerpoint/2010/main" val="24511734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48E-1284-2DFB-522E-E320AEFF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BC662-E002-DC96-EA4D-6388D1273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What do educational researchers think about learning analytics?</a:t>
            </a:r>
          </a:p>
          <a:p>
            <a:endParaRPr lang="en-US" dirty="0"/>
          </a:p>
          <a:p>
            <a:r>
              <a:rPr lang="en-US" dirty="0"/>
              <a:t>Gave the researchers they interviewed one paper to review, drawn from AI conferences rather than EDM/LAK/AIED</a:t>
            </a:r>
          </a:p>
          <a:p>
            <a:pPr lvl="1"/>
            <a:r>
              <a:rPr lang="en-US" dirty="0"/>
              <a:t>AKA papers by computer scientists or written to be read by computer scientists, rather than interdisciplinary researchers</a:t>
            </a:r>
          </a:p>
        </p:txBody>
      </p:sp>
    </p:spTree>
    <p:extLst>
      <p:ext uri="{BB962C8B-B14F-4D97-AF65-F5344CB8AC3E}">
        <p14:creationId xmlns:p14="http://schemas.microsoft.com/office/powerpoint/2010/main" val="1994739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4F6F-7045-95B0-E3A7-99393656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CBB5-B1F8-886B-5F5B-910707D4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anyone recall any of the core critiques the educational researchers had?</a:t>
            </a:r>
          </a:p>
        </p:txBody>
      </p:sp>
    </p:spTree>
    <p:extLst>
      <p:ext uri="{BB962C8B-B14F-4D97-AF65-F5344CB8AC3E}">
        <p14:creationId xmlns:p14="http://schemas.microsoft.com/office/powerpoint/2010/main" val="24428181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4F6F-7045-95B0-E3A7-99393656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Liu et al. (2023) Core 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CBB5-B1F8-886B-5F5B-910707D4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of quantitative, short-term, unjustified metrics; focus on better model prediction</a:t>
            </a:r>
          </a:p>
          <a:p>
            <a:r>
              <a:rPr lang="en-US" dirty="0"/>
              <a:t>Over-simplification of problems and limited feature sets</a:t>
            </a:r>
          </a:p>
          <a:p>
            <a:r>
              <a:rPr lang="en-US" dirty="0"/>
              <a:t>No attention to stakeholders</a:t>
            </a:r>
          </a:p>
          <a:p>
            <a:r>
              <a:rPr lang="en-US" dirty="0"/>
              <a:t>Lack of attention to equity and best practices for analyses in terms of equity/bias</a:t>
            </a:r>
          </a:p>
          <a:p>
            <a:r>
              <a:rPr lang="en-US" dirty="0"/>
              <a:t>Gap between prediction and intervention</a:t>
            </a:r>
          </a:p>
          <a:p>
            <a:r>
              <a:rPr lang="en-US" dirty="0"/>
              <a:t>Lack of attention to potential harms</a:t>
            </a:r>
          </a:p>
          <a:p>
            <a:r>
              <a:rPr lang="en-US" dirty="0"/>
              <a:t>No attention to interpretability</a:t>
            </a:r>
          </a:p>
          <a:p>
            <a:r>
              <a:rPr lang="en-US" dirty="0"/>
              <a:t>Disempowering teachers/advisors rather than empowering them</a:t>
            </a:r>
          </a:p>
        </p:txBody>
      </p:sp>
    </p:spTree>
    <p:extLst>
      <p:ext uri="{BB962C8B-B14F-4D97-AF65-F5344CB8AC3E}">
        <p14:creationId xmlns:p14="http://schemas.microsoft.com/office/powerpoint/2010/main" val="2351683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4F6F-7045-95B0-E3A7-993936564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 think all of these are valid concerns</a:t>
            </a:r>
            <a:br>
              <a:rPr lang="en-US" dirty="0"/>
            </a:br>
            <a:r>
              <a:rPr lang="en-US" sz="3100" dirty="0"/>
              <a:t>(But not every LAK/EDM project gets them wrong!)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6CBB5-B1F8-886B-5F5B-910707D4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of quantitative, short-term, unjustified metrics; focus on better model prediction</a:t>
            </a:r>
          </a:p>
          <a:p>
            <a:r>
              <a:rPr lang="en-US" dirty="0"/>
              <a:t>Over-simplification of problems and limited feature sets</a:t>
            </a:r>
          </a:p>
          <a:p>
            <a:r>
              <a:rPr lang="en-US" dirty="0"/>
              <a:t>No attention to stakeholders</a:t>
            </a:r>
          </a:p>
          <a:p>
            <a:r>
              <a:rPr lang="en-US" dirty="0"/>
              <a:t>Lack of attention to equity and best practices for analyses in terms of equity/bias</a:t>
            </a:r>
          </a:p>
          <a:p>
            <a:r>
              <a:rPr lang="en-US" dirty="0"/>
              <a:t>Gap between prediction and intervention</a:t>
            </a:r>
          </a:p>
          <a:p>
            <a:r>
              <a:rPr lang="en-US" dirty="0"/>
              <a:t>Lack of attention to potential harms</a:t>
            </a:r>
          </a:p>
          <a:p>
            <a:r>
              <a:rPr lang="en-US" dirty="0"/>
              <a:t>No attention to interpretability</a:t>
            </a:r>
          </a:p>
          <a:p>
            <a:r>
              <a:rPr lang="en-US" dirty="0"/>
              <a:t>Disempowering teachers/advisors rather than empowering them</a:t>
            </a:r>
          </a:p>
        </p:txBody>
      </p:sp>
    </p:spTree>
    <p:extLst>
      <p:ext uri="{BB962C8B-B14F-4D97-AF65-F5344CB8AC3E}">
        <p14:creationId xmlns:p14="http://schemas.microsoft.com/office/powerpoint/2010/main" val="10781059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6DEE-6A13-E516-6A9C-324CB0FA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30128-A691-D4B8-D5CA-AE14520D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675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7814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 (Online)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type in loud *one sentence* about one project idea</a:t>
            </a:r>
          </a:p>
          <a:p>
            <a:pPr lvl="1"/>
            <a:r>
              <a:rPr lang="en-US" dirty="0"/>
              <a:t>This does </a:t>
            </a:r>
            <a:r>
              <a:rPr lang="en-US" i="1" dirty="0"/>
              <a:t>not</a:t>
            </a:r>
            <a:r>
              <a:rPr lang="en-US" dirty="0"/>
              <a:t> need to be your eventual project idea; it is just </a:t>
            </a:r>
            <a:r>
              <a:rPr lang="en-US" i="1" dirty="0"/>
              <a:t>an</a:t>
            </a:r>
            <a:r>
              <a:rPr lang="en-US" dirty="0"/>
              <a:t> idea</a:t>
            </a:r>
          </a:p>
          <a:p>
            <a:pPr lvl="1"/>
            <a:r>
              <a:rPr lang="en-US" dirty="0"/>
              <a:t>If you already have a finalized group of 3, it’s ok to have just one sentence for the group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97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B176-3AB8-B01C-5723-F6AB9EAB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Ideas (Online)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3E97B-AD08-2665-93B3-9BA9DFBF0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take a couple of minutes</a:t>
            </a:r>
          </a:p>
          <a:p>
            <a:endParaRPr lang="en-US" dirty="0"/>
          </a:p>
          <a:p>
            <a:r>
              <a:rPr lang="en-US" dirty="0"/>
              <a:t>To read through all of the ideas</a:t>
            </a:r>
          </a:p>
          <a:p>
            <a:r>
              <a:rPr lang="en-US" dirty="0"/>
              <a:t>And write down names of people you might want to talk to</a:t>
            </a:r>
          </a:p>
        </p:txBody>
      </p:sp>
    </p:spTree>
    <p:extLst>
      <p:ext uri="{BB962C8B-B14F-4D97-AF65-F5344CB8AC3E}">
        <p14:creationId xmlns:p14="http://schemas.microsoft.com/office/powerpoint/2010/main" val="253692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9BC07-6428-7F75-F855-D404D186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C7D30-766C-4033-7F8C-8ED70A2FB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022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B52AF-5DFB-4219-B935-737F9209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Breakout rooms (Online)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3A65-6343-45F4-BBB2-558C419EA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*think* you will be able to choose which breakout rooms you go in</a:t>
            </a:r>
          </a:p>
          <a:p>
            <a:endParaRPr lang="en-US" dirty="0"/>
          </a:p>
          <a:p>
            <a:r>
              <a:rPr lang="en-US" dirty="0"/>
              <a:t>I will quickly assign themes to breakout rooms</a:t>
            </a:r>
          </a:p>
          <a:p>
            <a:endParaRPr lang="en-US" dirty="0"/>
          </a:p>
          <a:p>
            <a:r>
              <a:rPr lang="en-US" dirty="0"/>
              <a:t>Wait to join until I say “Go!”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60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B52AF-5DFB-4219-B935-737F9209E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Breakout rooms (Online)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83A65-6343-45F4-BBB2-558C419EA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Within the breakout rooms, first please take turns giving a 2-minute summary of your idea (no longer please)</a:t>
            </a:r>
          </a:p>
          <a:p>
            <a:endParaRPr lang="en-US" dirty="0"/>
          </a:p>
          <a:p>
            <a:r>
              <a:rPr lang="en-US" dirty="0"/>
              <a:t>Then after everyone has explained their idea, ask each other questions/provide thoughts</a:t>
            </a:r>
          </a:p>
          <a:p>
            <a:endParaRPr lang="en-US" dirty="0"/>
          </a:p>
          <a:p>
            <a:r>
              <a:rPr lang="en-US" dirty="0"/>
              <a:t>If you feel like switching rooms, go ahead!</a:t>
            </a:r>
          </a:p>
          <a:p>
            <a:pPr lvl="1"/>
            <a:r>
              <a:rPr lang="en-US" dirty="0"/>
              <a:t>Please don’t feel shy or hurt, the goal is for everyone to learn about many ideas and select potential project partners</a:t>
            </a:r>
          </a:p>
          <a:p>
            <a:pPr lvl="1"/>
            <a:r>
              <a:rPr lang="en-US" dirty="0"/>
              <a:t>If you switch rooms, please wait for a good gap in the conversation and then give a 2-minute explanation of your idea</a:t>
            </a:r>
          </a:p>
          <a:p>
            <a:pPr lvl="1"/>
            <a:endParaRPr lang="en-US" dirty="0"/>
          </a:p>
          <a:p>
            <a:r>
              <a:rPr lang="en-US" dirty="0"/>
              <a:t>I will monitor the breakout rooms and close the conversation at some arbitrary later point</a:t>
            </a:r>
          </a:p>
        </p:txBody>
      </p:sp>
    </p:spTree>
    <p:extLst>
      <p:ext uri="{BB962C8B-B14F-4D97-AF65-F5344CB8AC3E}">
        <p14:creationId xmlns:p14="http://schemas.microsoft.com/office/powerpoint/2010/main" val="3294523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1F554-C142-C0C5-B3EF-1F7050985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096FF-C70E-10B9-41FE-2CC0A5AD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 (In person)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EF0E6-AB4A-9FDD-F230-A3C28EFAC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say out loud </a:t>
            </a:r>
          </a:p>
          <a:p>
            <a:pPr lvl="1"/>
            <a:r>
              <a:rPr lang="en-US" dirty="0"/>
              <a:t>Your name</a:t>
            </a:r>
          </a:p>
          <a:p>
            <a:pPr lvl="1"/>
            <a:r>
              <a:rPr lang="en-US" dirty="0"/>
              <a:t>*One sentence* about one project idea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does </a:t>
            </a:r>
            <a:r>
              <a:rPr lang="en-US" i="1" dirty="0"/>
              <a:t>not</a:t>
            </a:r>
            <a:r>
              <a:rPr lang="en-US" dirty="0"/>
              <a:t> need to be your eventual project idea; it is just </a:t>
            </a:r>
            <a:r>
              <a:rPr lang="en-US" i="1" dirty="0"/>
              <a:t>an</a:t>
            </a:r>
            <a:r>
              <a:rPr lang="en-US" dirty="0"/>
              <a:t> idea</a:t>
            </a:r>
          </a:p>
          <a:p>
            <a:pPr lvl="1"/>
            <a:r>
              <a:rPr lang="en-US" dirty="0"/>
              <a:t>If you already have a finalized group of 3, it’s ok to have just one sentence for the group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448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EC2E2-A0E6-CFE9-6E72-64946B92D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Breakouts (In Person)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4F381-E848-28AF-39B1-5168A26B7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Please assemble into groups of at least 3 people, based on whose ideas you found interesting</a:t>
            </a:r>
          </a:p>
          <a:p>
            <a:endParaRPr lang="en-US" dirty="0"/>
          </a:p>
          <a:p>
            <a:r>
              <a:rPr lang="en-US" dirty="0"/>
              <a:t>More people is fine</a:t>
            </a:r>
          </a:p>
          <a:p>
            <a:endParaRPr lang="en-US" dirty="0"/>
          </a:p>
          <a:p>
            <a:r>
              <a:rPr lang="en-US" dirty="0"/>
              <a:t>Simulcast folks will be in a group together (I will turn off sound in the room)</a:t>
            </a:r>
          </a:p>
          <a:p>
            <a:endParaRPr lang="en-US" dirty="0"/>
          </a:p>
          <a:p>
            <a:r>
              <a:rPr lang="en-US" dirty="0"/>
              <a:t>Wait to start until I’ve given further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89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3912D-B304-DC50-91B2-C4D794B79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3875-F8E1-1E5E-6918-65B36E67B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Breakouts (In person)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A5088-F3CC-0FA6-4601-0C8494F38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Within your breakouts, first please take turns giving a 2-minute summary of your idea (no longer please)</a:t>
            </a:r>
          </a:p>
          <a:p>
            <a:endParaRPr lang="en-US" dirty="0"/>
          </a:p>
          <a:p>
            <a:r>
              <a:rPr lang="en-US" dirty="0"/>
              <a:t>Then after everyone has explained their idea, ask each other questions/provide thoughts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 will monitor the breakouts and close the conversation at some arbitrary later point</a:t>
            </a:r>
          </a:p>
        </p:txBody>
      </p:sp>
    </p:spTree>
    <p:extLst>
      <p:ext uri="{BB962C8B-B14F-4D97-AF65-F5344CB8AC3E}">
        <p14:creationId xmlns:p14="http://schemas.microsoft.com/office/powerpoint/2010/main" val="34415903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2FB2-12E8-C9EC-AA18-85394E52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D02A5-00E8-AA9E-5C16-378FBB88C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228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Anyone who has a new/different project idea compared to before the breakout session is invited to share one sentence about their project idea</a:t>
            </a:r>
          </a:p>
        </p:txBody>
      </p:sp>
    </p:spTree>
    <p:extLst>
      <p:ext uri="{BB962C8B-B14F-4D97-AF65-F5344CB8AC3E}">
        <p14:creationId xmlns:p14="http://schemas.microsoft.com/office/powerpoint/2010/main" val="713450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 Concerns? Comments?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284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436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Jan 30. At-Risk Prediction. Both sections VIRTUAL.</a:t>
            </a:r>
          </a:p>
          <a:p>
            <a:r>
              <a:rPr lang="en-US" dirty="0"/>
              <a:t>Feb 3. (But Jan 27 better) VIVI-SD 1 Due</a:t>
            </a:r>
          </a:p>
          <a:p>
            <a:r>
              <a:rPr lang="en-US" dirty="0"/>
              <a:t>Feb 6. Reports for School Personnel </a:t>
            </a:r>
          </a:p>
          <a:p>
            <a:r>
              <a:rPr lang="en-US" dirty="0"/>
              <a:t>Feb 10. VIVI-SD 2 Due</a:t>
            </a:r>
          </a:p>
          <a:p>
            <a:r>
              <a:rPr lang="en-US" dirty="0"/>
              <a:t>Feb 13. Reports for Parents</a:t>
            </a:r>
          </a:p>
          <a:p>
            <a:r>
              <a:rPr lang="en-US" dirty="0"/>
              <a:t>Feb 17 Project Assignment 1 due</a:t>
            </a:r>
          </a:p>
          <a:p>
            <a:r>
              <a:rPr lang="en-US" dirty="0"/>
              <a:t>Feb 20. Project Assignment 1 response posts due</a:t>
            </a:r>
          </a:p>
          <a:p>
            <a:r>
              <a:rPr lang="en-US" dirty="0"/>
              <a:t>Feb 20. Automated Intervention. Both sections VIRTUAL.</a:t>
            </a:r>
          </a:p>
          <a:p>
            <a:r>
              <a:rPr lang="en-US" dirty="0"/>
              <a:t>Feb 24. </a:t>
            </a:r>
            <a:r>
              <a:rPr lang="en-US"/>
              <a:t>VIVI-SD 3 Due</a:t>
            </a:r>
            <a:endParaRPr lang="en-US" dirty="0"/>
          </a:p>
          <a:p>
            <a:r>
              <a:rPr lang="en-US" dirty="0"/>
              <a:t>Feb 27. Validity.</a:t>
            </a:r>
          </a:p>
        </p:txBody>
      </p:sp>
    </p:spTree>
    <p:extLst>
      <p:ext uri="{BB962C8B-B14F-4D97-AF65-F5344CB8AC3E}">
        <p14:creationId xmlns:p14="http://schemas.microsoft.com/office/powerpoint/2010/main" val="119458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LA/EDM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Learning Analytics, Educational Data Mining</a:t>
            </a:r>
          </a:p>
          <a:p>
            <a:endParaRPr lang="en-US" dirty="0"/>
          </a:p>
          <a:p>
            <a:r>
              <a:rPr lang="en-US" dirty="0"/>
              <a:t>Can be treated as interchangeable for the purposes of this class</a:t>
            </a:r>
          </a:p>
          <a:p>
            <a:endParaRPr lang="en-US" dirty="0"/>
          </a:p>
          <a:p>
            <a:r>
              <a:rPr lang="en-US" dirty="0"/>
              <a:t>To learn more about the differences (beyond these articles), also see</a:t>
            </a:r>
          </a:p>
          <a:p>
            <a:pPr marL="0" indent="0">
              <a:buNone/>
            </a:pPr>
            <a:br>
              <a:rPr lang="en-US" dirty="0">
                <a:latin typeface="+mj-l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Baker, R.S.,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Gasevic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, D.,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j-lt"/>
              </a:rPr>
              <a:t>Karumbaiah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, S. (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2021</a:t>
            </a:r>
            <a:r>
              <a:rPr lang="en-US" b="0" i="0" dirty="0">
                <a:solidFill>
                  <a:srgbClr val="000000"/>
                </a:solidFill>
                <a:effectLst/>
                <a:latin typeface="+mj-lt"/>
              </a:rPr>
              <a:t>) Four Paradigms in Learning Analytics: Why Paradigm Convergence Matters. </a:t>
            </a:r>
            <a:r>
              <a:rPr lang="en-US" b="0" i="1" dirty="0">
                <a:solidFill>
                  <a:srgbClr val="000000"/>
                </a:solidFill>
                <a:effectLst/>
                <a:latin typeface="+mj-lt"/>
              </a:rPr>
              <a:t>Computers &amp; Education: Artificial Intelligence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+mj-lt"/>
              </a:rPr>
              <a:t>2,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100021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035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Or, for an alternate perspective…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Doroudi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 (2024). On the paradigms of learning analytics: Machine learning meets epistemology.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Computers and Education: Artificial Intelligence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100192.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+mj-lt"/>
            </a:endParaRPr>
          </a:p>
          <a:p>
            <a:r>
              <a:rPr lang="en-US" dirty="0">
                <a:solidFill>
                  <a:srgbClr val="222222"/>
                </a:solidFill>
                <a:latin typeface="+mj-lt"/>
              </a:rPr>
              <a:t>A friendly debate between ways of looking at things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118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Many types of EDM/LA Method</a:t>
            </a:r>
            <a:br>
              <a:rPr lang="en-US" dirty="0"/>
            </a:br>
            <a:r>
              <a:rPr lang="en-US" sz="2700" b="1" dirty="0"/>
              <a:t>(Baker &amp; Siemens, 2014, 2022; building off of Baker &amp; </a:t>
            </a:r>
            <a:r>
              <a:rPr lang="en-US" sz="2700" b="1" dirty="0" err="1"/>
              <a:t>Yacef</a:t>
            </a:r>
            <a:r>
              <a:rPr lang="en-US" sz="2700" b="1" dirty="0"/>
              <a:t>, 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/>
              <a:t>Prediction</a:t>
            </a:r>
          </a:p>
          <a:p>
            <a:r>
              <a:rPr lang="en-US" b="1" dirty="0"/>
              <a:t>Structure Discovery</a:t>
            </a:r>
          </a:p>
          <a:p>
            <a:r>
              <a:rPr lang="en-US" b="1" dirty="0"/>
              <a:t>Relationship mining</a:t>
            </a:r>
          </a:p>
          <a:p>
            <a:r>
              <a:rPr lang="en-US" b="1" dirty="0"/>
              <a:t>Visualization</a:t>
            </a:r>
          </a:p>
          <a:p>
            <a:r>
              <a:rPr lang="en-US" b="1" dirty="0"/>
              <a:t>Discovery with models</a:t>
            </a:r>
          </a:p>
          <a:p>
            <a:endParaRPr lang="en-US" b="1" dirty="0"/>
          </a:p>
        </p:txBody>
      </p:sp>
      <p:pic>
        <p:nvPicPr>
          <p:cNvPr id="4" name="Picture 3" descr="https://encrypted-tbn0.gstatic.com/images?q=tbn:ANd9GcQepW0ZUljfCSroew2ri9LmwVEJCvOdv1Y__b3OsgM5CiYbqZJ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117" y="5315070"/>
            <a:ext cx="2029968" cy="1520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it.usyd.edu.au/about/people/staff/kalina.jpg"/>
          <p:cNvPicPr>
            <a:picLocks noChangeAspect="1" noChangeArrowheads="1"/>
          </p:cNvPicPr>
          <p:nvPr/>
        </p:nvPicPr>
        <p:blipFill>
          <a:blip r:embed="rId3" cstate="print"/>
          <a:srcRect l="24000" r="16000" b="24000"/>
          <a:stretch>
            <a:fillRect/>
          </a:stretch>
        </p:blipFill>
        <p:spPr bwMode="auto">
          <a:xfrm>
            <a:off x="7824351" y="5315070"/>
            <a:ext cx="1200407" cy="15205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479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Develop a model which can infer a single aspect of the data (predicted variable) from some combination of other aspects of the data (predictor variables)</a:t>
            </a:r>
          </a:p>
          <a:p>
            <a:endParaRPr lang="en-US" dirty="0"/>
          </a:p>
          <a:p>
            <a:r>
              <a:rPr lang="en-US" dirty="0"/>
              <a:t>Which students are bored?</a:t>
            </a:r>
          </a:p>
          <a:p>
            <a:r>
              <a:rPr lang="en-US" dirty="0"/>
              <a:t>Which students will fail the class?</a:t>
            </a:r>
          </a:p>
          <a:p>
            <a:endParaRPr lang="en-US" dirty="0"/>
          </a:p>
          <a:p>
            <a:r>
              <a:rPr lang="en-US" dirty="0"/>
              <a:t>Infer something that matters, so we can do something about it</a:t>
            </a:r>
          </a:p>
        </p:txBody>
      </p:sp>
    </p:spTree>
    <p:extLst>
      <p:ext uri="{BB962C8B-B14F-4D97-AF65-F5344CB8AC3E}">
        <p14:creationId xmlns:p14="http://schemas.microsoft.com/office/powerpoint/2010/main" val="365821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Classification</a:t>
            </a:r>
          </a:p>
          <a:p>
            <a:pPr lvl="1"/>
            <a:r>
              <a:rPr lang="en-US" dirty="0"/>
              <a:t>Latent Knowledge Estimation</a:t>
            </a:r>
          </a:p>
          <a:p>
            <a:r>
              <a:rPr lang="en-US" dirty="0"/>
              <a:t>Regression</a:t>
            </a:r>
          </a:p>
          <a:p>
            <a:r>
              <a:rPr lang="en-US" dirty="0"/>
              <a:t>Density Estimation </a:t>
            </a:r>
          </a:p>
          <a:p>
            <a:r>
              <a:rPr lang="en-US" dirty="0"/>
              <a:t>Sequential Classifiers (LLMs!)</a:t>
            </a:r>
          </a:p>
          <a:p>
            <a:pPr lvl="1"/>
            <a:r>
              <a:rPr lang="en-US" dirty="0"/>
              <a:t>But LLMs are really a category of their own these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7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1715</Words>
  <Application>Microsoft Office PowerPoint</Application>
  <PresentationFormat>On-screen Show (4:3)</PresentationFormat>
  <Paragraphs>235</Paragraphs>
  <Slides>49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Wingdings</vt:lpstr>
      <vt:lpstr>Office Theme</vt:lpstr>
      <vt:lpstr>Big Data, Education, and Society</vt:lpstr>
      <vt:lpstr>VIVI-SD</vt:lpstr>
      <vt:lpstr>Any questions before we get started?</vt:lpstr>
      <vt:lpstr>Starting out</vt:lpstr>
      <vt:lpstr>LA/EDM</vt:lpstr>
      <vt:lpstr>Or, for an alternate perspective…</vt:lpstr>
      <vt:lpstr>Many types of EDM/LA Method (Baker &amp; Siemens, 2014, 2022; building off of Baker &amp; Yacef, 2009)</vt:lpstr>
      <vt:lpstr>Prediction</vt:lpstr>
      <vt:lpstr>Prediction</vt:lpstr>
      <vt:lpstr>Structure Discovery</vt:lpstr>
      <vt:lpstr>Structure Discovery</vt:lpstr>
      <vt:lpstr>Relationship Mining</vt:lpstr>
      <vt:lpstr>Relationship Mining</vt:lpstr>
      <vt:lpstr>Wise (2019)</vt:lpstr>
      <vt:lpstr>Also</vt:lpstr>
      <vt:lpstr>Questions? Comments?</vt:lpstr>
      <vt:lpstr>Some applications (Baker &amp; Siemens)</vt:lpstr>
      <vt:lpstr>Additional applications (Wise)</vt:lpstr>
      <vt:lpstr>Are there other applications you think are particularly important?</vt:lpstr>
      <vt:lpstr>What kinds of data are used in learning analytics?</vt:lpstr>
      <vt:lpstr>What kinds of data are used in learning analytics?</vt:lpstr>
      <vt:lpstr>What kinds of data are used in learning analytics? (Wise)</vt:lpstr>
      <vt:lpstr>What kinds of data are used in learning analytics? (++Baker)</vt:lpstr>
      <vt:lpstr>What other data could we use?</vt:lpstr>
      <vt:lpstr>We will discuss</vt:lpstr>
      <vt:lpstr>Thoughts? Comments?</vt:lpstr>
      <vt:lpstr>Liu et al. (2022)</vt:lpstr>
      <vt:lpstr>Liu et al. (2022)</vt:lpstr>
      <vt:lpstr>Liu et al. (2022)</vt:lpstr>
      <vt:lpstr>Liu et al. (2022)</vt:lpstr>
      <vt:lpstr>Liu et al. (2022)</vt:lpstr>
      <vt:lpstr>Liu et al. (2022)</vt:lpstr>
      <vt:lpstr>Liu et al. (2023)</vt:lpstr>
      <vt:lpstr>Liu et al. (2023) Core Critiques</vt:lpstr>
      <vt:lpstr>I think all of these are valid concerns (But not every LAK/EDM project gets them wrong!)</vt:lpstr>
      <vt:lpstr>Thoughts? Comments?</vt:lpstr>
      <vt:lpstr>Project Ideas</vt:lpstr>
      <vt:lpstr>Project Ideas (Online)</vt:lpstr>
      <vt:lpstr>Project Ideas (Online)</vt:lpstr>
      <vt:lpstr>Breakout rooms (Online)</vt:lpstr>
      <vt:lpstr>Breakout rooms (Online)</vt:lpstr>
      <vt:lpstr>Project Ideas (In person)</vt:lpstr>
      <vt:lpstr>Breakouts (In Person)</vt:lpstr>
      <vt:lpstr>Breakouts (In person)</vt:lpstr>
      <vt:lpstr>Welcome back</vt:lpstr>
      <vt:lpstr>Project ideas</vt:lpstr>
      <vt:lpstr>Project Proposal</vt:lpstr>
      <vt:lpstr>Questions? Comments?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 Baker</cp:lastModifiedBy>
  <cp:revision>159</cp:revision>
  <dcterms:created xsi:type="dcterms:W3CDTF">2013-08-27T11:33:40Z</dcterms:created>
  <dcterms:modified xsi:type="dcterms:W3CDTF">2025-01-18T11:44:12Z</dcterms:modified>
</cp:coreProperties>
</file>