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989" r:id="rId3"/>
    <p:sldId id="605" r:id="rId4"/>
    <p:sldId id="622" r:id="rId5"/>
    <p:sldId id="606" r:id="rId6"/>
    <p:sldId id="611" r:id="rId7"/>
    <p:sldId id="609" r:id="rId8"/>
    <p:sldId id="610" r:id="rId9"/>
    <p:sldId id="607" r:id="rId10"/>
    <p:sldId id="608" r:id="rId11"/>
    <p:sldId id="644" r:id="rId12"/>
    <p:sldId id="613" r:id="rId13"/>
    <p:sldId id="614" r:id="rId14"/>
    <p:sldId id="612" r:id="rId15"/>
    <p:sldId id="615" r:id="rId16"/>
    <p:sldId id="623" r:id="rId17"/>
    <p:sldId id="632" r:id="rId18"/>
    <p:sldId id="616" r:id="rId19"/>
    <p:sldId id="617" r:id="rId20"/>
    <p:sldId id="619" r:id="rId21"/>
    <p:sldId id="620" r:id="rId22"/>
    <p:sldId id="618" r:id="rId23"/>
    <p:sldId id="621" r:id="rId24"/>
    <p:sldId id="624" r:id="rId25"/>
    <p:sldId id="625" r:id="rId26"/>
    <p:sldId id="626" r:id="rId27"/>
    <p:sldId id="627" r:id="rId28"/>
    <p:sldId id="628" r:id="rId29"/>
    <p:sldId id="633" r:id="rId30"/>
    <p:sldId id="630" r:id="rId31"/>
    <p:sldId id="645" r:id="rId32"/>
    <p:sldId id="649" r:id="rId33"/>
    <p:sldId id="650" r:id="rId34"/>
    <p:sldId id="990" r:id="rId35"/>
    <p:sldId id="634" r:id="rId36"/>
    <p:sldId id="646" r:id="rId37"/>
    <p:sldId id="647" r:id="rId38"/>
    <p:sldId id="604" r:id="rId39"/>
    <p:sldId id="629" r:id="rId40"/>
    <p:sldId id="643" r:id="rId41"/>
    <p:sldId id="99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3/22/2025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27,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  <a:p>
            <a:r>
              <a:rPr lang="en-US" dirty="0"/>
              <a:t>You refine it in carefully-controlled settings</a:t>
            </a:r>
          </a:p>
          <a:p>
            <a:pPr lvl="1"/>
            <a:r>
              <a:rPr lang="en-US" dirty="0"/>
              <a:t>Well-designed teacher professional development</a:t>
            </a:r>
          </a:p>
          <a:p>
            <a:pPr lvl="1"/>
            <a:r>
              <a:rPr lang="en-US" dirty="0"/>
              <a:t>Buy-in from school administrators</a:t>
            </a:r>
          </a:p>
          <a:p>
            <a:pPr lvl="1"/>
            <a:r>
              <a:rPr lang="en-US" dirty="0"/>
              <a:t>Monitoring of ongoing implementation</a:t>
            </a:r>
          </a:p>
          <a:p>
            <a:r>
              <a:rPr lang="en-US" dirty="0"/>
              <a:t>You then throw it out into the cold, cruel world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41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  <a:p>
            <a:r>
              <a:rPr lang="en-US" dirty="0"/>
              <a:t>You refine it in carefully-controlled settings</a:t>
            </a:r>
          </a:p>
          <a:p>
            <a:pPr lvl="1"/>
            <a:r>
              <a:rPr lang="en-US" dirty="0"/>
              <a:t>Well-designed teacher professional development</a:t>
            </a:r>
          </a:p>
          <a:p>
            <a:pPr lvl="1"/>
            <a:r>
              <a:rPr lang="en-US" dirty="0"/>
              <a:t>Buy-in from school administrators</a:t>
            </a:r>
          </a:p>
          <a:p>
            <a:pPr lvl="1"/>
            <a:r>
              <a:rPr lang="en-US" dirty="0"/>
              <a:t>Monitoring of ongoing implementation</a:t>
            </a:r>
          </a:p>
          <a:p>
            <a:r>
              <a:rPr lang="en-US" dirty="0"/>
              <a:t>You then throw it out into the cold, cruel world</a:t>
            </a:r>
          </a:p>
          <a:p>
            <a:pPr lvl="1"/>
            <a:r>
              <a:rPr lang="en-US" dirty="0"/>
              <a:t>Where it fails miserably (Khachatryan et al., 2014)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3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to take medicine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days of antibiotics instead of 7</a:t>
            </a:r>
          </a:p>
        </p:txBody>
      </p:sp>
    </p:spTree>
    <p:extLst>
      <p:ext uri="{BB962C8B-B14F-4D97-AF65-F5344CB8AC3E}">
        <p14:creationId xmlns:p14="http://schemas.microsoft.com/office/powerpoint/2010/main" val="1495577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Chartiers</a:t>
            </a:r>
            <a:r>
              <a:rPr lang="en-US" dirty="0"/>
              <a:t> Valley Substitute Teacher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04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 of Poor Implementation Fidelity in Large-Scale Trials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Carnegie Learning RAND study </a:t>
            </a:r>
            <a:br>
              <a:rPr lang="en-US" dirty="0"/>
            </a:br>
            <a:r>
              <a:rPr lang="en-US" dirty="0"/>
              <a:t>(Karam et al., 2017)</a:t>
            </a:r>
          </a:p>
          <a:p>
            <a:endParaRPr lang="en-US" dirty="0"/>
          </a:p>
          <a:p>
            <a:r>
              <a:rPr lang="en-US" dirty="0"/>
              <a:t>ALEKS RAND Study</a:t>
            </a:r>
            <a:br>
              <a:rPr lang="en-US" dirty="0"/>
            </a:br>
            <a:r>
              <a:rPr lang="en-US" dirty="0"/>
              <a:t>(Phillips et al., 2020)</a:t>
            </a:r>
          </a:p>
          <a:p>
            <a:endParaRPr lang="en-US" dirty="0"/>
          </a:p>
          <a:p>
            <a:r>
              <a:rPr lang="en-US" dirty="0"/>
              <a:t>Details on these studies a bit later</a:t>
            </a:r>
          </a:p>
        </p:txBody>
      </p:sp>
    </p:spTree>
    <p:extLst>
      <p:ext uri="{BB962C8B-B14F-4D97-AF65-F5344CB8AC3E}">
        <p14:creationId xmlns:p14="http://schemas.microsoft.com/office/powerpoint/2010/main" val="348229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Does anyone have any personal examples of implementation fidelity failures </a:t>
            </a:r>
            <a:br>
              <a:rPr lang="en-US" dirty="0"/>
            </a:br>
            <a:r>
              <a:rPr lang="en-US" dirty="0"/>
              <a:t>to share?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1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Categories of implementation fidelity</a:t>
            </a:r>
            <a:br>
              <a:rPr lang="en-US" dirty="0"/>
            </a:br>
            <a:r>
              <a:rPr lang="en-US" dirty="0"/>
              <a:t>(Dane &amp; Schneider, 1998)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Adherence – are program components delivered as prescribed?</a:t>
            </a:r>
          </a:p>
          <a:p>
            <a:r>
              <a:rPr lang="en-US" dirty="0"/>
              <a:t>Exposure/dosage – are program components delivered as much as intended? (and in the right proportions?)</a:t>
            </a:r>
          </a:p>
          <a:p>
            <a:r>
              <a:rPr lang="en-US" dirty="0"/>
              <a:t>Quality – are program components delivered in the “theoretical ideal” intended fashion?</a:t>
            </a:r>
          </a:p>
        </p:txBody>
      </p:sp>
    </p:spTree>
    <p:extLst>
      <p:ext uri="{BB962C8B-B14F-4D97-AF65-F5344CB8AC3E}">
        <p14:creationId xmlns:p14="http://schemas.microsoft.com/office/powerpoint/2010/main" val="2685158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attributes influence implementation fidelity </a:t>
            </a:r>
            <a:br>
              <a:rPr lang="en-US" dirty="0"/>
            </a:br>
            <a:r>
              <a:rPr lang="en-US" dirty="0"/>
              <a:t>(Carroll et al., 2007)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dirty="0"/>
              <a:t>Intervention complexity – and prescriptiveness</a:t>
            </a:r>
          </a:p>
          <a:p>
            <a:r>
              <a:rPr lang="en-US" dirty="0"/>
              <a:t>Support – by developer, school, district</a:t>
            </a:r>
          </a:p>
          <a:p>
            <a:r>
              <a:rPr lang="en-US" dirty="0"/>
              <a:t>Participant responsiveness – how interested/willing are teachers, and how difficult is intervention for them to adopt</a:t>
            </a:r>
          </a:p>
        </p:txBody>
      </p:sp>
    </p:spTree>
    <p:extLst>
      <p:ext uri="{BB962C8B-B14F-4D97-AF65-F5344CB8AC3E}">
        <p14:creationId xmlns:p14="http://schemas.microsoft.com/office/powerpoint/2010/main" val="2777893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improve odds of good implementation fidelity?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thoughts?</a:t>
            </a:r>
          </a:p>
        </p:txBody>
      </p:sp>
    </p:spTree>
    <p:extLst>
      <p:ext uri="{BB962C8B-B14F-4D97-AF65-F5344CB8AC3E}">
        <p14:creationId xmlns:p14="http://schemas.microsoft.com/office/powerpoint/2010/main" val="3117387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Reasoning Mind approach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Khachatryan</a:t>
            </a:r>
            <a:r>
              <a:rPr lang="en-US" dirty="0"/>
              <a:t>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Regional implementation coordinators </a:t>
            </a:r>
            <a:br>
              <a:rPr lang="en-US" dirty="0"/>
            </a:br>
            <a:r>
              <a:rPr lang="en-US" dirty="0"/>
              <a:t>(1 per 37.7 teachers)</a:t>
            </a:r>
          </a:p>
          <a:p>
            <a:pPr lvl="1"/>
            <a:r>
              <a:rPr lang="en-US" dirty="0"/>
              <a:t>Look at data on student engagement and performance to identify problem spots</a:t>
            </a:r>
          </a:p>
          <a:p>
            <a:pPr lvl="1"/>
            <a:r>
              <a:rPr lang="en-US" dirty="0"/>
              <a:t>Visit classrooms periodically and conduct observations according to a detailed rubric</a:t>
            </a:r>
            <a:br>
              <a:rPr lang="en-US" dirty="0"/>
            </a:br>
            <a:r>
              <a:rPr lang="en-US" dirty="0"/>
              <a:t>(average = 6 visits/year)</a:t>
            </a:r>
          </a:p>
          <a:p>
            <a:pPr lvl="1"/>
            <a:r>
              <a:rPr lang="en-US" dirty="0"/>
              <a:t>Meet with teachers after observations to provide professional development on classroom issues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was rated as teachers’ favorite part of adopting the curriculum</a:t>
            </a:r>
          </a:p>
        </p:txBody>
      </p:sp>
    </p:spTree>
    <p:extLst>
      <p:ext uri="{BB962C8B-B14F-4D97-AF65-F5344CB8AC3E}">
        <p14:creationId xmlns:p14="http://schemas.microsoft.com/office/powerpoint/2010/main" val="240291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3: </a:t>
            </a:r>
            <a:br>
              <a:rPr lang="en-US" dirty="0"/>
            </a:br>
            <a:r>
              <a:rPr lang="en-US" dirty="0"/>
              <a:t>Risks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9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Reasoning Mind approach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Khachatryan</a:t>
            </a:r>
            <a:r>
              <a:rPr lang="en-US" dirty="0"/>
              <a:t>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Rubric</a:t>
            </a:r>
          </a:p>
          <a:p>
            <a:pPr lvl="1"/>
            <a:r>
              <a:rPr lang="en-US" dirty="0"/>
              <a:t>Does teacher use analytics reports to make instructional decisions</a:t>
            </a:r>
          </a:p>
          <a:p>
            <a:pPr lvl="1"/>
            <a:r>
              <a:rPr lang="en-US" dirty="0"/>
              <a:t>Does teacher plan lesson activities and student interventions before class</a:t>
            </a:r>
          </a:p>
          <a:p>
            <a:pPr lvl="1"/>
            <a:r>
              <a:rPr lang="en-US" dirty="0"/>
              <a:t>Does teacher conduct varied interventions with students in need</a:t>
            </a:r>
          </a:p>
          <a:p>
            <a:pPr lvl="1"/>
            <a:r>
              <a:rPr lang="en-US" dirty="0"/>
              <a:t>Proportion of class time students spend using system</a:t>
            </a:r>
          </a:p>
          <a:p>
            <a:pPr lvl="1"/>
            <a:r>
              <a:rPr lang="en-US" dirty="0"/>
              <a:t>Do students use all system features</a:t>
            </a:r>
          </a:p>
          <a:p>
            <a:pPr lvl="1"/>
            <a:r>
              <a:rPr lang="en-US" dirty="0"/>
              <a:t>Does teacher engage with students during class</a:t>
            </a:r>
          </a:p>
        </p:txBody>
      </p:sp>
    </p:spTree>
    <p:extLst>
      <p:ext uri="{BB962C8B-B14F-4D97-AF65-F5344CB8AC3E}">
        <p14:creationId xmlns:p14="http://schemas.microsoft.com/office/powerpoint/2010/main" val="1174967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Reasoning Mind approach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Khachatryan</a:t>
            </a:r>
            <a:r>
              <a:rPr lang="en-US" dirty="0"/>
              <a:t>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Rubric (continued)</a:t>
            </a:r>
          </a:p>
          <a:p>
            <a:pPr lvl="1"/>
            <a:r>
              <a:rPr lang="en-US" dirty="0"/>
              <a:t>Does teacher use effective classroom management procedures</a:t>
            </a:r>
          </a:p>
          <a:p>
            <a:pPr lvl="1"/>
            <a:r>
              <a:rPr lang="en-US" dirty="0"/>
              <a:t>Does teacher establish clear goals and rewards for individual students and entire class</a:t>
            </a:r>
          </a:p>
          <a:p>
            <a:pPr lvl="1"/>
            <a:r>
              <a:rPr lang="en-US" dirty="0"/>
              <a:t>Do students have well-organized notebooks that show student work</a:t>
            </a:r>
          </a:p>
          <a:p>
            <a:pPr lvl="1"/>
            <a:r>
              <a:rPr lang="en-US" dirty="0"/>
              <a:t>Do students use recommended learning strategies</a:t>
            </a:r>
          </a:p>
          <a:p>
            <a:pPr lvl="1"/>
            <a:r>
              <a:rPr lang="en-US" dirty="0"/>
              <a:t>Are students on-task</a:t>
            </a:r>
          </a:p>
        </p:txBody>
      </p:sp>
    </p:spTree>
    <p:extLst>
      <p:ext uri="{BB962C8B-B14F-4D97-AF65-F5344CB8AC3E}">
        <p14:creationId xmlns:p14="http://schemas.microsoft.com/office/powerpoint/2010/main" val="993420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Reasoning Mind approach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Khachatryan</a:t>
            </a:r>
            <a:r>
              <a:rPr lang="en-US" dirty="0"/>
              <a:t>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Curriculum modification</a:t>
            </a:r>
          </a:p>
          <a:p>
            <a:pPr lvl="1"/>
            <a:r>
              <a:rPr lang="en-US" dirty="0"/>
              <a:t>Use data from regional coordinator visits to identify areas where implementation fidelity is generally low</a:t>
            </a:r>
          </a:p>
          <a:p>
            <a:pPr lvl="2"/>
            <a:r>
              <a:rPr lang="en-US" dirty="0"/>
              <a:t>Encouraging students to take notes and show written work</a:t>
            </a:r>
          </a:p>
          <a:p>
            <a:pPr lvl="2"/>
            <a:r>
              <a:rPr lang="en-US" dirty="0"/>
              <a:t>Checking student notes and written work</a:t>
            </a:r>
          </a:p>
          <a:p>
            <a:pPr lvl="1"/>
            <a:r>
              <a:rPr lang="en-US" dirty="0"/>
              <a:t>Modify automated curriculum to better scaffold these areas for both teachers and students</a:t>
            </a:r>
          </a:p>
          <a:p>
            <a:pPr lvl="1"/>
            <a:r>
              <a:rPr lang="en-US" dirty="0"/>
              <a:t>Modifying teacher professional development to emphasize these areas (2 days before school year, six half-day workshops during school year)</a:t>
            </a:r>
          </a:p>
        </p:txBody>
      </p:sp>
    </p:spTree>
    <p:extLst>
      <p:ext uri="{BB962C8B-B14F-4D97-AF65-F5344CB8AC3E}">
        <p14:creationId xmlns:p14="http://schemas.microsoft.com/office/powerpoint/2010/main" val="3938531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like about this approach?</a:t>
            </a:r>
          </a:p>
          <a:p>
            <a:r>
              <a:rPr lang="en-US" dirty="0"/>
              <a:t>What do you dislike about this approach?</a:t>
            </a:r>
          </a:p>
        </p:txBody>
      </p:sp>
    </p:spTree>
    <p:extLst>
      <p:ext uri="{BB962C8B-B14F-4D97-AF65-F5344CB8AC3E}">
        <p14:creationId xmlns:p14="http://schemas.microsoft.com/office/powerpoint/2010/main" val="4077571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Feng et al. (2014) </a:t>
            </a:r>
            <a:br>
              <a:rPr lang="en-US" dirty="0"/>
            </a:br>
            <a:r>
              <a:rPr lang="en-US" dirty="0" err="1"/>
              <a:t>ASSISTments</a:t>
            </a:r>
            <a:r>
              <a:rPr lang="en-US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12-hour (2-3 day) “Best practices” workshop with teachers at beginning of year</a:t>
            </a:r>
          </a:p>
          <a:p>
            <a:pPr lvl="1"/>
            <a:r>
              <a:rPr lang="en-US" dirty="0"/>
              <a:t>Count as state professional development credit</a:t>
            </a:r>
          </a:p>
          <a:p>
            <a:r>
              <a:rPr lang="en-US" dirty="0"/>
              <a:t>Beginning-of-year interviews with principals</a:t>
            </a:r>
          </a:p>
          <a:p>
            <a:r>
              <a:rPr lang="en-US" dirty="0"/>
              <a:t>Beginning-of-year teacher survey</a:t>
            </a:r>
          </a:p>
          <a:p>
            <a:r>
              <a:rPr lang="en-US" dirty="0"/>
              <a:t>Analyze system log data during year</a:t>
            </a:r>
          </a:p>
          <a:p>
            <a:r>
              <a:rPr lang="en-US" dirty="0"/>
              <a:t>Classroom observations of teacher practices</a:t>
            </a:r>
          </a:p>
          <a:p>
            <a:r>
              <a:rPr lang="en-US" dirty="0"/>
              <a:t>End-of-year teacher interviews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32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Feng et al. (2014) </a:t>
            </a:r>
            <a:br>
              <a:rPr lang="en-US" dirty="0"/>
            </a:br>
            <a:r>
              <a:rPr lang="en-US" dirty="0" err="1"/>
              <a:t>ASSISTments</a:t>
            </a:r>
            <a:r>
              <a:rPr lang="en-US" dirty="0"/>
              <a:t> log 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often do teachers assign homework in </a:t>
            </a:r>
            <a:r>
              <a:rPr lang="en-US" dirty="0" err="1"/>
              <a:t>ASSISTments</a:t>
            </a:r>
            <a:r>
              <a:rPr lang="en-US" dirty="0"/>
              <a:t>?</a:t>
            </a:r>
          </a:p>
          <a:p>
            <a:r>
              <a:rPr lang="en-US" dirty="0"/>
              <a:t>What are homework completion rates?</a:t>
            </a:r>
          </a:p>
          <a:p>
            <a:r>
              <a:rPr lang="en-US" dirty="0"/>
              <a:t>How long do students spend on homework?</a:t>
            </a:r>
          </a:p>
          <a:p>
            <a:r>
              <a:rPr lang="en-US" dirty="0"/>
              <a:t>Which teachers are not opening homework reports?</a:t>
            </a:r>
          </a:p>
        </p:txBody>
      </p:sp>
    </p:spTree>
    <p:extLst>
      <p:ext uri="{BB962C8B-B14F-4D97-AF65-F5344CB8AC3E}">
        <p14:creationId xmlns:p14="http://schemas.microsoft.com/office/powerpoint/2010/main" val="3409781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Feng et al. (2014) </a:t>
            </a:r>
            <a:br>
              <a:rPr lang="en-US" dirty="0"/>
            </a:br>
            <a:r>
              <a:rPr lang="en-US" dirty="0"/>
              <a:t>actions taken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teachers who did not use system as intended, with targeted plans for which behaviors to coach</a:t>
            </a:r>
          </a:p>
          <a:p>
            <a:r>
              <a:rPr lang="en-US" dirty="0"/>
              <a:t>Change agenda of “best practices” workshop to match general issues</a:t>
            </a:r>
          </a:p>
          <a:p>
            <a:r>
              <a:rPr lang="en-US" dirty="0"/>
              <a:t>Modify design of reports given to teachers</a:t>
            </a:r>
          </a:p>
        </p:txBody>
      </p:sp>
    </p:spTree>
    <p:extLst>
      <p:ext uri="{BB962C8B-B14F-4D97-AF65-F5344CB8AC3E}">
        <p14:creationId xmlns:p14="http://schemas.microsoft.com/office/powerpoint/2010/main" val="3181689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like about this approach?</a:t>
            </a:r>
          </a:p>
          <a:p>
            <a:r>
              <a:rPr lang="en-US" dirty="0"/>
              <a:t>What do you dislike about this approach?</a:t>
            </a:r>
          </a:p>
        </p:txBody>
      </p:sp>
    </p:spTree>
    <p:extLst>
      <p:ext uri="{BB962C8B-B14F-4D97-AF65-F5344CB8AC3E}">
        <p14:creationId xmlns:p14="http://schemas.microsoft.com/office/powerpoint/2010/main" val="2922538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Carnegie Learning Implementation Fidelity Approach</a:t>
            </a:r>
            <a:br>
              <a:rPr lang="en-US" dirty="0"/>
            </a:br>
            <a:r>
              <a:rPr lang="en-US" dirty="0"/>
              <a:t>(Pane et al., 2014, p. 129)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3 days of professional development/training during summer</a:t>
            </a:r>
          </a:p>
          <a:p>
            <a:r>
              <a:rPr lang="en-US" dirty="0"/>
              <a:t>1 visit from PD staff to a school during year</a:t>
            </a:r>
          </a:p>
          <a:p>
            <a:pPr lvl="1"/>
            <a:r>
              <a:rPr lang="en-US" dirty="0"/>
              <a:t>PD staff “observe classrooms, offer recommendations, and help teachers address any problems they are having with implementations”</a:t>
            </a:r>
          </a:p>
          <a:p>
            <a:r>
              <a:rPr lang="en-US" dirty="0"/>
              <a:t>“Teachers also receive a set of training materials, an implementation guide, and a book of resources and assessments.”</a:t>
            </a:r>
          </a:p>
        </p:txBody>
      </p:sp>
    </p:spTree>
    <p:extLst>
      <p:ext uri="{BB962C8B-B14F-4D97-AF65-F5344CB8AC3E}">
        <p14:creationId xmlns:p14="http://schemas.microsoft.com/office/powerpoint/2010/main" val="3159929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like about this approach?</a:t>
            </a:r>
          </a:p>
          <a:p>
            <a:r>
              <a:rPr lang="en-US" dirty="0"/>
              <a:t>What do you dislike about this approach?</a:t>
            </a:r>
          </a:p>
        </p:txBody>
      </p:sp>
    </p:spTree>
    <p:extLst>
      <p:ext uri="{BB962C8B-B14F-4D97-AF65-F5344CB8AC3E}">
        <p14:creationId xmlns:p14="http://schemas.microsoft.com/office/powerpoint/2010/main" val="224960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NIH definition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b="1" dirty="0"/>
              <a:t>Implementation fidelity</a:t>
            </a:r>
            <a:r>
              <a:rPr lang="en-US" dirty="0"/>
              <a:t> is the degree to which an intervention is delivered as intended…”</a:t>
            </a:r>
          </a:p>
        </p:txBody>
      </p:sp>
    </p:spTree>
    <p:extLst>
      <p:ext uri="{BB962C8B-B14F-4D97-AF65-F5344CB8AC3E}">
        <p14:creationId xmlns:p14="http://schemas.microsoft.com/office/powerpoint/2010/main" val="7203847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Karam</a:t>
            </a:r>
            <a:r>
              <a:rPr lang="en-US" dirty="0"/>
              <a:t> et al.,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Studied implementation fidelity of Cognitive Tutor in real-world use (self-report surveys)</a:t>
            </a:r>
          </a:p>
          <a:p>
            <a:r>
              <a:rPr lang="en-US" dirty="0"/>
              <a:t>Only 45% of HS teachers reported using software for prescribed amount of time</a:t>
            </a:r>
          </a:p>
          <a:p>
            <a:r>
              <a:rPr lang="en-US" dirty="0"/>
              <a:t>Only 14% of HS teachers reported working with non-software recommended practices for prescribed amount of time</a:t>
            </a:r>
          </a:p>
          <a:p>
            <a:r>
              <a:rPr lang="en-US" dirty="0"/>
              <a:t>Only 30% of HS teachers reported spending as much time during software use working with students as prescribed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588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7D6D-08A5-4D32-9615-440309F8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Bingham et al.,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091F7-FF16-4A63-BE8C-46539499C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Studied implementation fidelity of Cognitive Tutor in real-world use (teacher interviews)</a:t>
            </a:r>
          </a:p>
          <a:p>
            <a:r>
              <a:rPr lang="en-US" dirty="0"/>
              <a:t>Technical problems play a large role</a:t>
            </a:r>
          </a:p>
          <a:p>
            <a:r>
              <a:rPr lang="en-US" dirty="0"/>
              <a:t>25% of teachers had hardware problems</a:t>
            </a:r>
          </a:p>
          <a:p>
            <a:r>
              <a:rPr lang="en-US" dirty="0"/>
              <a:t>35% of teachers had internet connectivity problems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053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6"/>
            <a:ext cx="8229600" cy="914401"/>
          </a:xfrm>
        </p:spPr>
        <p:txBody>
          <a:bodyPr>
            <a:normAutofit fontScale="90000"/>
          </a:bodyPr>
          <a:lstStyle/>
          <a:p>
            <a:r>
              <a:rPr lang="en-US" dirty="0"/>
              <a:t>ALEKS Implementation </a:t>
            </a:r>
            <a:br>
              <a:rPr lang="en-US" dirty="0"/>
            </a:br>
            <a:r>
              <a:rPr lang="en-US" dirty="0"/>
              <a:t>Fidelity Approach</a:t>
            </a:r>
            <a:br>
              <a:rPr lang="en-US" dirty="0"/>
            </a:br>
            <a:r>
              <a:rPr lang="en-US" dirty="0"/>
              <a:t>(Phillips et al.,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Initial training on software features, including reports, and how long and how often students should use system</a:t>
            </a:r>
          </a:p>
          <a:p>
            <a:r>
              <a:rPr lang="en-US" dirty="0"/>
              <a:t>Monthly visits to schools from staff</a:t>
            </a:r>
          </a:p>
          <a:p>
            <a:endParaRPr lang="en-US" dirty="0"/>
          </a:p>
          <a:p>
            <a:r>
              <a:rPr lang="en-US" dirty="0"/>
              <a:t>Study right here in Philadelphia!</a:t>
            </a:r>
          </a:p>
        </p:txBody>
      </p:sp>
    </p:spTree>
    <p:extLst>
      <p:ext uri="{BB962C8B-B14F-4D97-AF65-F5344CB8AC3E}">
        <p14:creationId xmlns:p14="http://schemas.microsoft.com/office/powerpoint/2010/main" val="30987690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3237"/>
            <a:ext cx="9144000" cy="914401"/>
          </a:xfrm>
        </p:spPr>
        <p:txBody>
          <a:bodyPr>
            <a:noAutofit/>
          </a:bodyPr>
          <a:lstStyle/>
          <a:p>
            <a:r>
              <a:rPr lang="en-US" sz="4000" dirty="0"/>
              <a:t>ALEKS Implementation Fidelity Success</a:t>
            </a:r>
            <a:br>
              <a:rPr lang="en-US" sz="4000" dirty="0"/>
            </a:br>
            <a:r>
              <a:rPr lang="en-US" sz="4000" dirty="0"/>
              <a:t>(Phillips et al.,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Only 60% of classes used both system and traditional instruction in class as intended</a:t>
            </a:r>
          </a:p>
          <a:p>
            <a:r>
              <a:rPr lang="en-US" dirty="0"/>
              <a:t>Median class used software for 12 hours entire year (expected usage = 60 hours)</a:t>
            </a:r>
          </a:p>
          <a:p>
            <a:r>
              <a:rPr lang="en-US" dirty="0"/>
              <a:t>Study involved Algebra I but majority of teachers reported students were mostly not ready for Algebra I</a:t>
            </a:r>
          </a:p>
          <a:p>
            <a:r>
              <a:rPr lang="en-US" dirty="0"/>
              <a:t>Extensive student absenteeism</a:t>
            </a:r>
          </a:p>
          <a:p>
            <a:r>
              <a:rPr lang="en-US" dirty="0"/>
              <a:t>Many students observed typing problems into web algebra solvers to get answers</a:t>
            </a:r>
          </a:p>
          <a:p>
            <a:r>
              <a:rPr lang="en-US" dirty="0"/>
              <a:t>Students off-task more than 50% in 93.5% of classes</a:t>
            </a:r>
          </a:p>
          <a:p>
            <a:r>
              <a:rPr lang="en-US" dirty="0"/>
              <a:t>Only 13% of teachers used data in recommended fashion (to adapt their own instruction)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435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3B5CD-9B08-0988-89A6-44A9BEE61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23522-6D4F-0BBF-AF0F-91874B4AF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64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of 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Correlation between more PD and prescribed pedagogical practices in Reasoning Mind (Miller et al., 2015)</a:t>
            </a:r>
          </a:p>
          <a:p>
            <a:endParaRPr lang="en-US" dirty="0"/>
          </a:p>
          <a:p>
            <a:r>
              <a:rPr lang="en-US" dirty="0"/>
              <a:t>No correlation between more PD and prescribed pedagogical practices in Cognitive Tutor (Karam et al., 2017)</a:t>
            </a:r>
          </a:p>
          <a:p>
            <a:endParaRPr lang="en-US" dirty="0"/>
          </a:p>
          <a:p>
            <a:r>
              <a:rPr lang="en-US" dirty="0"/>
              <a:t>May be due to different quality of PD</a:t>
            </a:r>
          </a:p>
        </p:txBody>
      </p:sp>
    </p:spTree>
    <p:extLst>
      <p:ext uri="{BB962C8B-B14F-4D97-AF65-F5344CB8AC3E}">
        <p14:creationId xmlns:p14="http://schemas.microsoft.com/office/powerpoint/2010/main" val="9151050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1F705-841A-4CE0-BE6F-AA513A25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of PD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2843-3681-43B4-A39B-595E861B7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“I constantly change the structure of my class. I’ve probably changed things five times this year because what I was doing wasn’t working. So, I changed it. And then, that wasn’t working, so I changed it again. So, I just feel like I’m constantly adjusting because [Cognitive Tutor] has never been clearly explained, in terms of what is expected or how a classroom should run in regards to that. So, I’ve kind of just made it up as I’ve gone along.” (Bingham et al., 2018 – same system as Karam)</a:t>
            </a:r>
          </a:p>
          <a:p>
            <a:endParaRPr lang="en-US" dirty="0"/>
          </a:p>
          <a:p>
            <a:r>
              <a:rPr lang="en-US" dirty="0"/>
              <a:t>“The ideas and the implementation is what’s lacking I think. I don’t feel like I know what I’m doing. I need to see things modeled and I need to know what it is. I need to be able to touch it. Show me a model, model for me.” (Bingham et al)</a:t>
            </a:r>
          </a:p>
        </p:txBody>
      </p:sp>
    </p:spTree>
    <p:extLst>
      <p:ext uri="{BB962C8B-B14F-4D97-AF65-F5344CB8AC3E}">
        <p14:creationId xmlns:p14="http://schemas.microsoft.com/office/powerpoint/2010/main" val="40142678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4B9F-9D98-436C-9257-BED70842A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of PD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4FA48-E529-444B-B4D5-B834E3EAC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“[The professional development] is slow, it’s boring. It doesn’t give me any new ideas. It doesn’t challenge me to think in a different way. And then they want us to use [a professional learning resource] with videos from . . . the early ’80s. It’s so outdated and really poorly put together.” (Bingham et al)</a:t>
            </a:r>
          </a:p>
          <a:p>
            <a:endParaRPr lang="en-US" dirty="0"/>
          </a:p>
          <a:p>
            <a:r>
              <a:rPr lang="en-US" dirty="0"/>
              <a:t>The PD is not really geared towards what people want. [PD] is more what [administrators] want to give out to everybody else [teachers in more traditional school models]. It’s not about learning specific issues with technology. I would prefer if it were in-house [at the school and school-specific]. (Bingham et al)</a:t>
            </a:r>
          </a:p>
        </p:txBody>
      </p:sp>
    </p:spTree>
    <p:extLst>
      <p:ext uri="{BB962C8B-B14F-4D97-AF65-F5344CB8AC3E}">
        <p14:creationId xmlns:p14="http://schemas.microsoft.com/office/powerpoint/2010/main" val="8949798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56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Adoption Occur?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Makes a lot of difference to how good implementation fidelity will be</a:t>
            </a:r>
          </a:p>
          <a:p>
            <a:endParaRPr lang="en-US" dirty="0"/>
          </a:p>
          <a:p>
            <a:r>
              <a:rPr lang="en-US" dirty="0"/>
              <a:t>State-level curriculum approval processes</a:t>
            </a:r>
          </a:p>
          <a:p>
            <a:r>
              <a:rPr lang="en-US" dirty="0"/>
              <a:t>Top-down decisions based on sales</a:t>
            </a:r>
          </a:p>
          <a:p>
            <a:r>
              <a:rPr lang="en-US" dirty="0"/>
              <a:t>Curriculum reviews by groups of teachers</a:t>
            </a:r>
          </a:p>
          <a:p>
            <a:r>
              <a:rPr lang="en-US" dirty="0"/>
              <a:t>Individual teachers’ decision-making</a:t>
            </a:r>
          </a:p>
          <a:p>
            <a:r>
              <a:rPr lang="en-US" dirty="0"/>
              <a:t>Individual learners</a:t>
            </a:r>
            <a:r>
              <a:rPr lang="en-US"/>
              <a:t>’ decision-making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to ask during implementation (Feng et al., 2014, p. 564)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“Is this the quality of implementation we expected as creators of the intervention?” </a:t>
            </a:r>
          </a:p>
          <a:p>
            <a:r>
              <a:rPr lang="en-US" dirty="0"/>
              <a:t>“What actions can we take that might bring implementation up to our desired levels?”</a:t>
            </a:r>
          </a:p>
        </p:txBody>
      </p:sp>
    </p:spTree>
    <p:extLst>
      <p:ext uri="{BB962C8B-B14F-4D97-AF65-F5344CB8AC3E}">
        <p14:creationId xmlns:p14="http://schemas.microsoft.com/office/powerpoint/2010/main" val="34798916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3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Apr 3. Discrimination and the Perception of Bias. Guest Lecturer: Andres Zambrano.</a:t>
            </a:r>
          </a:p>
          <a:p>
            <a:r>
              <a:rPr lang="en-US" dirty="0"/>
              <a:t>Apr 4. Assignment 3 first draft due.</a:t>
            </a:r>
          </a:p>
          <a:p>
            <a:r>
              <a:rPr lang="en-US" dirty="0"/>
              <a:t>Apr 7. VIVI-SD 4 due.</a:t>
            </a:r>
          </a:p>
          <a:p>
            <a:r>
              <a:rPr lang="en-US" dirty="0"/>
              <a:t>Apr 10. Student Privacy.</a:t>
            </a:r>
          </a:p>
          <a:p>
            <a:r>
              <a:rPr lang="en-US" dirty="0"/>
              <a:t>Apr 11. Assignment 3 final draft due.</a:t>
            </a:r>
          </a:p>
          <a:p>
            <a:r>
              <a:rPr lang="en-US" dirty="0"/>
              <a:t>Apr 14. VIVI-SD 5 due.</a:t>
            </a:r>
          </a:p>
          <a:p>
            <a:r>
              <a:rPr lang="en-US" dirty="0"/>
              <a:t>Apr 17. Interpretability, Explainability, and Transparency. Both sections VIRTUAL.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</p:txBody>
      </p:sp>
    </p:spTree>
    <p:extLst>
      <p:ext uri="{BB962C8B-B14F-4D97-AF65-F5344CB8AC3E}">
        <p14:creationId xmlns:p14="http://schemas.microsoft.com/office/powerpoint/2010/main" val="243471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  <a:p>
            <a:r>
              <a:rPr lang="en-US" dirty="0"/>
              <a:t>You refine it in carefully-controlled settings</a:t>
            </a:r>
          </a:p>
        </p:txBody>
      </p:sp>
    </p:spTree>
    <p:extLst>
      <p:ext uri="{BB962C8B-B14F-4D97-AF65-F5344CB8AC3E}">
        <p14:creationId xmlns:p14="http://schemas.microsoft.com/office/powerpoint/2010/main" val="49006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  <a:p>
            <a:r>
              <a:rPr lang="en-US" dirty="0"/>
              <a:t>You refine it in carefully-controlled settings</a:t>
            </a:r>
          </a:p>
          <a:p>
            <a:pPr lvl="1"/>
            <a:r>
              <a:rPr lang="en-US" dirty="0"/>
              <a:t>Well-designed teacher 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13357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  <a:p>
            <a:r>
              <a:rPr lang="en-US" dirty="0"/>
              <a:t>You refine it in carefully-controlled settings</a:t>
            </a:r>
          </a:p>
          <a:p>
            <a:pPr lvl="1"/>
            <a:r>
              <a:rPr lang="en-US" dirty="0"/>
              <a:t>Well-designed teacher professional development</a:t>
            </a:r>
          </a:p>
          <a:p>
            <a:pPr lvl="1"/>
            <a:r>
              <a:rPr lang="en-US" dirty="0"/>
              <a:t>Buy-in from school administrators</a:t>
            </a:r>
          </a:p>
        </p:txBody>
      </p:sp>
    </p:spTree>
    <p:extLst>
      <p:ext uri="{BB962C8B-B14F-4D97-AF65-F5344CB8AC3E}">
        <p14:creationId xmlns:p14="http://schemas.microsoft.com/office/powerpoint/2010/main" val="181895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peril of implementation fidelity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design a brilliant innovation</a:t>
            </a:r>
          </a:p>
          <a:p>
            <a:r>
              <a:rPr lang="en-US" dirty="0"/>
              <a:t>You refine it in carefully-controlled settings</a:t>
            </a:r>
          </a:p>
          <a:p>
            <a:pPr lvl="1"/>
            <a:r>
              <a:rPr lang="en-US" dirty="0"/>
              <a:t>Well-designed teacher professional development</a:t>
            </a:r>
          </a:p>
          <a:p>
            <a:pPr lvl="1"/>
            <a:r>
              <a:rPr lang="en-US" dirty="0"/>
              <a:t>Buy-in from school administrators</a:t>
            </a:r>
          </a:p>
          <a:p>
            <a:pPr lvl="1"/>
            <a:r>
              <a:rPr lang="en-US" dirty="0"/>
              <a:t>Monitoring of ongoing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5867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1727</Words>
  <Application>Microsoft Office PowerPoint</Application>
  <PresentationFormat>On-screen Show (4:3)</PresentationFormat>
  <Paragraphs>183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Big Data, Education, and Society</vt:lpstr>
      <vt:lpstr>Assignment 3:  Risks and Challenges</vt:lpstr>
      <vt:lpstr>Implementation Fidelity</vt:lpstr>
      <vt:lpstr>Questions to ask during implementation (Feng et al., 2014, p. 564)</vt:lpstr>
      <vt:lpstr>The peril of implementation fidelity</vt:lpstr>
      <vt:lpstr>The peril of implementation fidelity</vt:lpstr>
      <vt:lpstr>The peril of implementation fidelity</vt:lpstr>
      <vt:lpstr>The peril of implementation fidelity</vt:lpstr>
      <vt:lpstr>The peril of implementation fidelity</vt:lpstr>
      <vt:lpstr>The peril of implementation fidelity</vt:lpstr>
      <vt:lpstr>The peril of implementation fidelity</vt:lpstr>
      <vt:lpstr>Failure to take medicine</vt:lpstr>
      <vt:lpstr>Chartiers Valley Substitute Teacher</vt:lpstr>
      <vt:lpstr>Evidence of Poor Implementation Fidelity in Large-Scale Trials</vt:lpstr>
      <vt:lpstr>Does anyone have any personal examples of implementation fidelity failures  to share? </vt:lpstr>
      <vt:lpstr>Categories of implementation fidelity (Dane &amp; Schneider, 1998)</vt:lpstr>
      <vt:lpstr>What attributes influence implementation fidelity  (Carroll et al., 2007)</vt:lpstr>
      <vt:lpstr>How can we improve odds of good implementation fidelity?</vt:lpstr>
      <vt:lpstr>Reasoning Mind approach (Khachatryan et al., 2014)</vt:lpstr>
      <vt:lpstr>Reasoning Mind approach (Khachatryan et al., 2014)</vt:lpstr>
      <vt:lpstr>Reasoning Mind approach (Khachatryan et al., 2014)</vt:lpstr>
      <vt:lpstr>Reasoning Mind approach (Khachatryan et al., 2014)</vt:lpstr>
      <vt:lpstr>Thoughts</vt:lpstr>
      <vt:lpstr>Feng et al. (2014)  ASSISTments approach</vt:lpstr>
      <vt:lpstr>Feng et al. (2014)  ASSISTments log data analysis</vt:lpstr>
      <vt:lpstr>Feng et al. (2014)  actions taken</vt:lpstr>
      <vt:lpstr>Thoughts</vt:lpstr>
      <vt:lpstr>Carnegie Learning Implementation Fidelity Approach (Pane et al., 2014, p. 129)</vt:lpstr>
      <vt:lpstr>Thoughts</vt:lpstr>
      <vt:lpstr>Karam et al., 2017</vt:lpstr>
      <vt:lpstr>Bingham et al., 2018</vt:lpstr>
      <vt:lpstr>ALEKS Implementation  Fidelity Approach (Phillips et al., 2020)</vt:lpstr>
      <vt:lpstr>ALEKS Implementation Fidelity Success (Phillips et al., 2020)</vt:lpstr>
      <vt:lpstr>Thoughts? Comments?</vt:lpstr>
      <vt:lpstr>Effectiveness of PD</vt:lpstr>
      <vt:lpstr>Effectiveness of PD</vt:lpstr>
      <vt:lpstr>Effectiveness of PD</vt:lpstr>
      <vt:lpstr>Questions? Comments?</vt:lpstr>
      <vt:lpstr>How Does Adoption Occur?</vt:lpstr>
      <vt:lpstr>Questions? Comments?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Baker, Ryan S</cp:lastModifiedBy>
  <cp:revision>201</cp:revision>
  <dcterms:created xsi:type="dcterms:W3CDTF">2013-08-27T11:33:40Z</dcterms:created>
  <dcterms:modified xsi:type="dcterms:W3CDTF">2025-03-22T21:15:49Z</dcterms:modified>
</cp:coreProperties>
</file>